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38" r:id="rId2"/>
    <p:sldMasterId id="2147483865" r:id="rId3"/>
  </p:sldMasterIdLst>
  <p:notesMasterIdLst>
    <p:notesMasterId r:id="rId95"/>
  </p:notesMasterIdLst>
  <p:sldIdLst>
    <p:sldId id="3252" r:id="rId4"/>
    <p:sldId id="3257" r:id="rId5"/>
    <p:sldId id="3319" r:id="rId6"/>
    <p:sldId id="3320" r:id="rId7"/>
    <p:sldId id="3277" r:id="rId8"/>
    <p:sldId id="3259" r:id="rId9"/>
    <p:sldId id="3260" r:id="rId10"/>
    <p:sldId id="3262" r:id="rId11"/>
    <p:sldId id="3321" r:id="rId12"/>
    <p:sldId id="3281" r:id="rId13"/>
    <p:sldId id="3282" r:id="rId14"/>
    <p:sldId id="3283" r:id="rId15"/>
    <p:sldId id="3261" r:id="rId16"/>
    <p:sldId id="3284" r:id="rId17"/>
    <p:sldId id="3322" r:id="rId18"/>
    <p:sldId id="3323" r:id="rId19"/>
    <p:sldId id="3289" r:id="rId20"/>
    <p:sldId id="3324" r:id="rId21"/>
    <p:sldId id="3325" r:id="rId22"/>
    <p:sldId id="3269" r:id="rId23"/>
    <p:sldId id="3292" r:id="rId24"/>
    <p:sldId id="3293" r:id="rId25"/>
    <p:sldId id="3294" r:id="rId26"/>
    <p:sldId id="3295" r:id="rId27"/>
    <p:sldId id="3296" r:id="rId28"/>
    <p:sldId id="3297" r:id="rId29"/>
    <p:sldId id="3265" r:id="rId30"/>
    <p:sldId id="3268" r:id="rId31"/>
    <p:sldId id="3300" r:id="rId32"/>
    <p:sldId id="3263" r:id="rId33"/>
    <p:sldId id="3326" r:id="rId34"/>
    <p:sldId id="3298" r:id="rId35"/>
    <p:sldId id="3332" r:id="rId36"/>
    <p:sldId id="3327" r:id="rId37"/>
    <p:sldId id="3330" r:id="rId38"/>
    <p:sldId id="3305" r:id="rId39"/>
    <p:sldId id="3301" r:id="rId40"/>
    <p:sldId id="3302" r:id="rId41"/>
    <p:sldId id="3303" r:id="rId42"/>
    <p:sldId id="3304" r:id="rId43"/>
    <p:sldId id="3313" r:id="rId44"/>
    <p:sldId id="3307" r:id="rId45"/>
    <p:sldId id="3308" r:id="rId46"/>
    <p:sldId id="3309" r:id="rId47"/>
    <p:sldId id="3311" r:id="rId48"/>
    <p:sldId id="3312" r:id="rId49"/>
    <p:sldId id="3328" r:id="rId50"/>
    <p:sldId id="3331" r:id="rId51"/>
    <p:sldId id="272" r:id="rId52"/>
    <p:sldId id="279" r:id="rId53"/>
    <p:sldId id="330" r:id="rId54"/>
    <p:sldId id="334" r:id="rId55"/>
    <p:sldId id="332" r:id="rId56"/>
    <p:sldId id="331" r:id="rId57"/>
    <p:sldId id="333" r:id="rId58"/>
    <p:sldId id="335" r:id="rId59"/>
    <p:sldId id="336" r:id="rId60"/>
    <p:sldId id="337" r:id="rId61"/>
    <p:sldId id="338" r:id="rId62"/>
    <p:sldId id="342" r:id="rId63"/>
    <p:sldId id="339" r:id="rId64"/>
    <p:sldId id="340" r:id="rId65"/>
    <p:sldId id="344" r:id="rId66"/>
    <p:sldId id="348" r:id="rId67"/>
    <p:sldId id="345" r:id="rId68"/>
    <p:sldId id="350" r:id="rId69"/>
    <p:sldId id="349" r:id="rId70"/>
    <p:sldId id="351" r:id="rId71"/>
    <p:sldId id="352" r:id="rId72"/>
    <p:sldId id="354" r:id="rId73"/>
    <p:sldId id="353" r:id="rId74"/>
    <p:sldId id="355" r:id="rId75"/>
    <p:sldId id="360" r:id="rId76"/>
    <p:sldId id="356" r:id="rId77"/>
    <p:sldId id="357" r:id="rId78"/>
    <p:sldId id="358" r:id="rId79"/>
    <p:sldId id="361" r:id="rId80"/>
    <p:sldId id="362" r:id="rId81"/>
    <p:sldId id="359" r:id="rId82"/>
    <p:sldId id="363" r:id="rId83"/>
    <p:sldId id="364" r:id="rId84"/>
    <p:sldId id="367" r:id="rId85"/>
    <p:sldId id="369" r:id="rId86"/>
    <p:sldId id="365" r:id="rId87"/>
    <p:sldId id="366" r:id="rId88"/>
    <p:sldId id="370" r:id="rId89"/>
    <p:sldId id="280" r:id="rId90"/>
    <p:sldId id="3317" r:id="rId91"/>
    <p:sldId id="3315" r:id="rId92"/>
    <p:sldId id="3316" r:id="rId93"/>
    <p:sldId id="3329" r:id="rId9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ffline" id="{2AE14B64-8956-45F6-B6E7-E710EDE6F70A}">
          <p14:sldIdLst>
            <p14:sldId id="3252"/>
            <p14:sldId id="3257"/>
            <p14:sldId id="3319"/>
            <p14:sldId id="3320"/>
            <p14:sldId id="3277"/>
            <p14:sldId id="3259"/>
            <p14:sldId id="3260"/>
            <p14:sldId id="3262"/>
            <p14:sldId id="3321"/>
            <p14:sldId id="3281"/>
            <p14:sldId id="3282"/>
            <p14:sldId id="3283"/>
            <p14:sldId id="3261"/>
            <p14:sldId id="3284"/>
            <p14:sldId id="3322"/>
            <p14:sldId id="3323"/>
            <p14:sldId id="3289"/>
            <p14:sldId id="3324"/>
            <p14:sldId id="3325"/>
            <p14:sldId id="3269"/>
            <p14:sldId id="3292"/>
            <p14:sldId id="3293"/>
            <p14:sldId id="3294"/>
            <p14:sldId id="3295"/>
            <p14:sldId id="3296"/>
            <p14:sldId id="3297"/>
            <p14:sldId id="3265"/>
            <p14:sldId id="3268"/>
            <p14:sldId id="3300"/>
            <p14:sldId id="3263"/>
            <p14:sldId id="3326"/>
            <p14:sldId id="3298"/>
            <p14:sldId id="3332"/>
            <p14:sldId id="3327"/>
            <p14:sldId id="3330"/>
            <p14:sldId id="3305"/>
            <p14:sldId id="3301"/>
            <p14:sldId id="3302"/>
            <p14:sldId id="3303"/>
            <p14:sldId id="3304"/>
            <p14:sldId id="3313"/>
            <p14:sldId id="3307"/>
            <p14:sldId id="3308"/>
            <p14:sldId id="3309"/>
            <p14:sldId id="3311"/>
            <p14:sldId id="3312"/>
            <p14:sldId id="3328"/>
            <p14:sldId id="3331"/>
            <p14:sldId id="272"/>
            <p14:sldId id="279"/>
            <p14:sldId id="330"/>
            <p14:sldId id="334"/>
            <p14:sldId id="332"/>
            <p14:sldId id="331"/>
            <p14:sldId id="333"/>
            <p14:sldId id="335"/>
            <p14:sldId id="336"/>
            <p14:sldId id="337"/>
            <p14:sldId id="338"/>
            <p14:sldId id="342"/>
            <p14:sldId id="339"/>
            <p14:sldId id="340"/>
            <p14:sldId id="344"/>
            <p14:sldId id="348"/>
            <p14:sldId id="345"/>
            <p14:sldId id="350"/>
            <p14:sldId id="349"/>
            <p14:sldId id="351"/>
            <p14:sldId id="352"/>
            <p14:sldId id="354"/>
            <p14:sldId id="353"/>
            <p14:sldId id="355"/>
            <p14:sldId id="360"/>
            <p14:sldId id="356"/>
            <p14:sldId id="357"/>
            <p14:sldId id="358"/>
            <p14:sldId id="361"/>
            <p14:sldId id="362"/>
            <p14:sldId id="359"/>
            <p14:sldId id="363"/>
            <p14:sldId id="364"/>
            <p14:sldId id="367"/>
            <p14:sldId id="369"/>
            <p14:sldId id="365"/>
            <p14:sldId id="366"/>
            <p14:sldId id="370"/>
            <p14:sldId id="280"/>
            <p14:sldId id="3317"/>
            <p14:sldId id="3315"/>
            <p14:sldId id="3316"/>
            <p14:sldId id="3329"/>
          </p14:sldIdLst>
        </p14:section>
        <p14:section name="Online" id="{7DD79BAA-22E8-4BFE-BDAA-E004F281DD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578"/>
    <a:srgbClr val="0C2148"/>
    <a:srgbClr val="FCE9A7"/>
    <a:srgbClr val="B98A64"/>
    <a:srgbClr val="FBE7A6"/>
    <a:srgbClr val="DFAF7A"/>
    <a:srgbClr val="AFC2E3"/>
    <a:srgbClr val="6387C9"/>
    <a:srgbClr val="1C3566"/>
    <a:srgbClr val="112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3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9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F8C8-8E7B-4298-B15C-7F2E506C5B72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0B600-8CE6-48DE-9ED3-EBEFE078EB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0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1" userDrawn="1">
          <p15:clr>
            <a:srgbClr val="F26B43"/>
          </p15:clr>
        </p15:guide>
        <p15:guide id="2" pos="3126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799610" y="469661"/>
            <a:ext cx="3161935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4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0303" y="1347128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0304" y="1016400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9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61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974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43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C1E4D">
                  <a:alpha val="0"/>
                </a:srgbClr>
              </a:gs>
              <a:gs pos="42000">
                <a:srgbClr val="1C1E4D">
                  <a:alpha val="91000"/>
                </a:srgbClr>
              </a:gs>
              <a:gs pos="0">
                <a:srgbClr val="1C1E4D"/>
              </a:gs>
              <a:gs pos="68000">
                <a:srgbClr val="1C1E4D">
                  <a:alpha val="4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7" name="Picture 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CF8829A-F917-1327-4F55-69D3257735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3" y="1655673"/>
            <a:ext cx="4629388" cy="3546657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67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D1CC-1305-4C9F-85BD-82C936B6DE9D}" type="datetime1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lage of statues&#10;&#10;Description automatically generated">
            <a:extLst>
              <a:ext uri="{FF2B5EF4-FFF2-40B4-BE49-F238E27FC236}">
                <a16:creationId xmlns:a16="http://schemas.microsoft.com/office/drawing/2014/main" id="{0FFB9D8C-24D1-CBB2-D923-BCD461200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3" y="1"/>
            <a:ext cx="12192000" cy="6873217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D828E68D-EA7A-829D-A4AE-85D33E761DE9}"/>
              </a:ext>
            </a:extLst>
          </p:cNvPr>
          <p:cNvSpPr/>
          <p:nvPr userDrawn="1"/>
        </p:nvSpPr>
        <p:spPr>
          <a:xfrm rot="10800000" flipV="1">
            <a:off x="1" y="0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>
                  <a:alpha val="75000"/>
                </a:srgbClr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2" name="Picture 11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4CCF242-D952-F0DC-78EA-D2DA9F421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9143482" y="447323"/>
            <a:ext cx="2613169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9D1779-F6DD-8E20-A911-683889DF3F90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033" y="739197"/>
            <a:ext cx="8364659" cy="1572326"/>
          </a:xfrm>
          <a:noFill/>
        </p:spPr>
        <p:txBody>
          <a:bodyPr wrap="square" tIns="108000" bIns="108000" rtlCol="0" anchor="b">
            <a:normAutofit/>
          </a:bodyPr>
          <a:lstStyle>
            <a:lvl1pPr algn="l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8" y="6099577"/>
            <a:ext cx="4932217" cy="313932"/>
          </a:xfrm>
          <a:noFill/>
        </p:spPr>
        <p:txBody>
          <a:bodyPr wrap="square" rtlCol="0">
            <a:spAutoFit/>
          </a:bodyPr>
          <a:lstStyle>
            <a:lvl1pPr algn="l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5768849"/>
            <a:ext cx="4932217" cy="369332"/>
          </a:xfrm>
          <a:noFill/>
        </p:spPr>
        <p:txBody>
          <a:bodyPr wrap="square" rtlCol="0">
            <a:spAutoFit/>
          </a:bodyPr>
          <a:lstStyle>
            <a:lvl1pPr algn="l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5349" y="2314962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033" y="2432702"/>
            <a:ext cx="4932217" cy="369332"/>
          </a:xfrm>
          <a:noFill/>
        </p:spPr>
        <p:txBody>
          <a:bodyPr wrap="square" rtlCol="0">
            <a:spAutoFit/>
          </a:bodyPr>
          <a:lstStyle>
            <a:lvl1pPr algn="l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63755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9" y="279209"/>
            <a:ext cx="864029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77389" y="1130556"/>
            <a:ext cx="8640292" cy="4996643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1214" y="9049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8DEEC3B7-41CA-03F1-A356-3029B7FD7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390" y="6323656"/>
            <a:ext cx="8103264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3" name="Szöveg helye 16">
            <a:extLst>
              <a:ext uri="{FF2B5EF4-FFF2-40B4-BE49-F238E27FC236}">
                <a16:creationId xmlns:a16="http://schemas.microsoft.com/office/drawing/2014/main" id="{3E037C21-22F7-D060-056D-D71959EAAC3A}"/>
              </a:ext>
            </a:extLst>
          </p:cNvPr>
          <p:cNvSpPr txBox="1">
            <a:spLocks/>
          </p:cNvSpPr>
          <p:nvPr userDrawn="1"/>
        </p:nvSpPr>
        <p:spPr>
          <a:xfrm>
            <a:off x="11379195" y="6341860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5" name="Picture 14" descr="A collage of statues&#10;&#10;Description automatically generated">
            <a:extLst>
              <a:ext uri="{FF2B5EF4-FFF2-40B4-BE49-F238E27FC236}">
                <a16:creationId xmlns:a16="http://schemas.microsoft.com/office/drawing/2014/main" id="{3567903B-E280-F34D-5ADE-762DAE6E8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47276"/>
          <a:stretch/>
        </p:blipFill>
        <p:spPr>
          <a:xfrm>
            <a:off x="1" y="0"/>
            <a:ext cx="3048000" cy="6873216"/>
          </a:xfrm>
          <a:prstGeom prst="rect">
            <a:avLst/>
          </a:prstGeom>
        </p:spPr>
      </p:pic>
      <p:sp>
        <p:nvSpPr>
          <p:cNvPr id="17" name="Téglalap 10">
            <a:extLst>
              <a:ext uri="{FF2B5EF4-FFF2-40B4-BE49-F238E27FC236}">
                <a16:creationId xmlns:a16="http://schemas.microsoft.com/office/drawing/2014/main" id="{CE154188-D6EC-78AB-A3D9-3B3876E3F81D}"/>
              </a:ext>
            </a:extLst>
          </p:cNvPr>
          <p:cNvSpPr/>
          <p:nvPr userDrawn="1"/>
        </p:nvSpPr>
        <p:spPr>
          <a:xfrm rot="10800000" flipV="1">
            <a:off x="-1" y="-1"/>
            <a:ext cx="3048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84000"/>
                </a:srgbClr>
              </a:gs>
              <a:gs pos="9000">
                <a:srgbClr val="2B2F77"/>
              </a:gs>
              <a:gs pos="100000">
                <a:schemeClr val="tx2"/>
              </a:gs>
            </a:gsLst>
            <a:lin ang="7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38D5F91C-EC4E-2E41-63C3-CC2188B38C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" y="467296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C741F4-5BD1-6FF7-262C-36478DB79AE3}"/>
              </a:ext>
            </a:extLst>
          </p:cNvPr>
          <p:cNvSpPr txBox="1"/>
          <p:nvPr userDrawn="1"/>
        </p:nvSpPr>
        <p:spPr>
          <a:xfrm>
            <a:off x="245323" y="3105834"/>
            <a:ext cx="255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rgbClr val="AFC2E3"/>
                </a:solidFill>
              </a:rPr>
              <a:t>Kérdések</a:t>
            </a:r>
          </a:p>
          <a:p>
            <a:pPr algn="ctr"/>
            <a:r>
              <a:rPr lang="hu-HU" sz="1800" dirty="0">
                <a:solidFill>
                  <a:srgbClr val="AFC2E3"/>
                </a:solidFill>
              </a:rPr>
              <a:t>sajto@mnb.hu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2C21203-CD5E-CAFF-3071-8688D06ED44E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505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5000">
                <a:srgbClr val="133675">
                  <a:alpha val="75000"/>
                </a:srgbClr>
              </a:gs>
              <a:gs pos="0">
                <a:srgbClr val="2B2F77"/>
              </a:gs>
              <a:gs pos="57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77" y="2797097"/>
            <a:ext cx="5932148" cy="1263808"/>
          </a:xfrm>
          <a:noFill/>
        </p:spPr>
        <p:txBody>
          <a:bodyPr wrap="square" rtlCol="0" anchor="t" anchorCtr="0">
            <a:spAutoFit/>
          </a:bodyPr>
          <a:lstStyle>
            <a:lvl1pPr>
              <a:lnSpc>
                <a:spcPct val="110000"/>
              </a:lnSpc>
              <a:defRPr lang="hu-HU" sz="36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63FDB-FFA9-FB3D-265B-00C562C27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6678" y="2210907"/>
            <a:ext cx="3529012" cy="404598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hu-HU" sz="2000" b="1" cap="all" spc="30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 defTabSz="457200">
              <a:lnSpc>
                <a:spcPct val="110000"/>
              </a:lnSpc>
              <a:spcBef>
                <a:spcPct val="0"/>
              </a:spcBef>
            </a:pPr>
            <a:r>
              <a:rPr lang="hu-HU" dirty="0"/>
              <a:t>Fejezet X</a:t>
            </a:r>
          </a:p>
        </p:txBody>
      </p:sp>
      <p:pic>
        <p:nvPicPr>
          <p:cNvPr id="10" name="Picture 9" descr="A collage of statues&#10;&#10;Description automatically generated">
            <a:extLst>
              <a:ext uri="{FF2B5EF4-FFF2-40B4-BE49-F238E27FC236}">
                <a16:creationId xmlns:a16="http://schemas.microsoft.com/office/drawing/2014/main" id="{BADCE178-988B-6C45-085C-77FBB972D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47276"/>
          <a:stretch/>
        </p:blipFill>
        <p:spPr>
          <a:xfrm>
            <a:off x="1" y="0"/>
            <a:ext cx="3048000" cy="6873216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90FC2019-6BFF-609F-DADC-60543AD50476}"/>
              </a:ext>
            </a:extLst>
          </p:cNvPr>
          <p:cNvSpPr/>
          <p:nvPr userDrawn="1"/>
        </p:nvSpPr>
        <p:spPr>
          <a:xfrm rot="10800000" flipV="1">
            <a:off x="-1" y="-1"/>
            <a:ext cx="3048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84000"/>
                </a:srgbClr>
              </a:gs>
              <a:gs pos="9000">
                <a:srgbClr val="2B2F77"/>
              </a:gs>
              <a:gs pos="100000">
                <a:schemeClr val="tx2"/>
              </a:gs>
            </a:gsLst>
            <a:lin ang="7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736DBC08-872A-CB6B-CB01-40EDCA6A0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" y="467296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5D97E8-52BC-D7C5-F6EA-ADA2D787C3CC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02F24-C6DE-DDDE-9122-9A72A6E4675E}"/>
              </a:ext>
            </a:extLst>
          </p:cNvPr>
          <p:cNvSpPr txBox="1"/>
          <p:nvPr userDrawn="1"/>
        </p:nvSpPr>
        <p:spPr>
          <a:xfrm>
            <a:off x="245323" y="3105834"/>
            <a:ext cx="255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rgbClr val="AFC2E3"/>
                </a:solidFill>
              </a:rPr>
              <a:t>Kérdések</a:t>
            </a:r>
          </a:p>
          <a:p>
            <a:pPr algn="ctr"/>
            <a:r>
              <a:rPr lang="hu-HU" sz="1800" dirty="0">
                <a:solidFill>
                  <a:srgbClr val="AFC2E3"/>
                </a:solidFill>
              </a:rPr>
              <a:t>sajto@mnb.hu</a:t>
            </a:r>
          </a:p>
        </p:txBody>
      </p:sp>
    </p:spTree>
    <p:extLst>
      <p:ext uri="{BB962C8B-B14F-4D97-AF65-F5344CB8AC3E}">
        <p14:creationId xmlns:p14="http://schemas.microsoft.com/office/powerpoint/2010/main" val="412166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>
                  <a:alpha val="75000"/>
                </a:srgbClr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16" y="1371911"/>
            <a:ext cx="6883208" cy="1263808"/>
          </a:xfrm>
          <a:noFill/>
        </p:spPr>
        <p:txBody>
          <a:bodyPr wrap="square" rtlCol="0" anchor="t" anchorCtr="0">
            <a:spAutoFit/>
          </a:bodyPr>
          <a:lstStyle>
            <a:lvl1pPr>
              <a:lnSpc>
                <a:spcPct val="110000"/>
              </a:lnSpc>
              <a:defRPr lang="hu-HU" sz="36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C0C668D-1304-6166-FF24-2535E2A5C4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68" y="490444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63FDB-FFA9-FB3D-265B-00C562C27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617" y="785721"/>
            <a:ext cx="3529012" cy="404598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hu-HU" sz="2000" b="1" cap="all" spc="30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 defTabSz="457200">
              <a:lnSpc>
                <a:spcPct val="110000"/>
              </a:lnSpc>
              <a:spcBef>
                <a:spcPct val="0"/>
              </a:spcBef>
            </a:pPr>
            <a:r>
              <a:rPr lang="hu-HU" dirty="0"/>
              <a:t>Fejezet X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11A6AC-9714-57DD-BA8D-C2CC7F6781BF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14774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1C1E4D">
                  <a:alpha val="0"/>
                </a:srgbClr>
              </a:gs>
              <a:gs pos="50000">
                <a:srgbClr val="1C1E4D">
                  <a:alpha val="91000"/>
                </a:srgbClr>
              </a:gs>
              <a:gs pos="11000">
                <a:srgbClr val="1C1E4D"/>
              </a:gs>
              <a:gs pos="80000">
                <a:srgbClr val="1C1E4D">
                  <a:alpha val="48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7" name="Picture 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CF8829A-F917-1327-4F55-69D3257735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7" y="1134813"/>
            <a:ext cx="4629388" cy="3546657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BBF09D-9D2F-FB2E-5006-8508F83A90B6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221771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10">
            <a:extLst>
              <a:ext uri="{FF2B5EF4-FFF2-40B4-BE49-F238E27FC236}">
                <a16:creationId xmlns:a16="http://schemas.microsoft.com/office/drawing/2014/main" id="{E7C93744-0EBE-2D74-6D20-443935E9AF2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/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F966D8-CBBE-5BA1-5FD4-F9B93CCADFC0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303515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2F4DB9-7E08-CD21-7919-FC8E90912F9B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24338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Téglalap 10">
            <a:extLst>
              <a:ext uri="{FF2B5EF4-FFF2-40B4-BE49-F238E27FC236}">
                <a16:creationId xmlns:a16="http://schemas.microsoft.com/office/drawing/2014/main" id="{059A6E58-7481-D973-B676-BA47AB21142B}"/>
              </a:ext>
            </a:extLst>
          </p:cNvPr>
          <p:cNvSpPr/>
          <p:nvPr userDrawn="1"/>
        </p:nvSpPr>
        <p:spPr>
          <a:xfrm rot="10800000" flipV="1">
            <a:off x="10280418" y="634626"/>
            <a:ext cx="1330135" cy="1330135"/>
          </a:xfrm>
          <a:prstGeom prst="ellipse">
            <a:avLst/>
          </a:prstGeom>
          <a:solidFill>
            <a:srgbClr val="2C477B"/>
          </a:solidFill>
          <a:ln w="25400">
            <a:gradFill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Téglalap 10">
            <a:extLst>
              <a:ext uri="{FF2B5EF4-FFF2-40B4-BE49-F238E27FC236}">
                <a16:creationId xmlns:a16="http://schemas.microsoft.com/office/drawing/2014/main" id="{46A46F63-0A5A-FA98-78AF-76E638834A90}"/>
              </a:ext>
            </a:extLst>
          </p:cNvPr>
          <p:cNvSpPr/>
          <p:nvPr userDrawn="1"/>
        </p:nvSpPr>
        <p:spPr>
          <a:xfrm rot="10800000" flipV="1">
            <a:off x="0" y="-1"/>
            <a:ext cx="12191998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799610" y="469661"/>
            <a:ext cx="3161935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2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7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59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354471-F010-5ABB-1818-94122E32E7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97483" y="651691"/>
            <a:ext cx="1296000" cy="1296000"/>
          </a:xfrm>
          <a:prstGeom prst="ellipse">
            <a:avLst/>
          </a:prstGeom>
          <a:ln w="22225">
            <a:gradFill>
              <a:gsLst>
                <a:gs pos="0">
                  <a:srgbClr val="DFAF7A"/>
                </a:gs>
                <a:gs pos="37000">
                  <a:srgbClr val="FBE7A6"/>
                </a:gs>
                <a:gs pos="75000">
                  <a:srgbClr val="B98A64"/>
                </a:gs>
                <a:gs pos="100000">
                  <a:srgbClr val="FCE9A7"/>
                </a:gs>
              </a:gsLst>
              <a:lin ang="5400000" scaled="1"/>
            </a:gra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0" name="Szöveg helye 13">
            <a:extLst>
              <a:ext uri="{FF2B5EF4-FFF2-40B4-BE49-F238E27FC236}">
                <a16:creationId xmlns:a16="http://schemas.microsoft.com/office/drawing/2014/main" id="{A23D7EB2-EE09-A6DA-563F-E0142E219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4677" y="1358703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1" name="Szöveg helye 13">
            <a:extLst>
              <a:ext uri="{FF2B5EF4-FFF2-40B4-BE49-F238E27FC236}">
                <a16:creationId xmlns:a16="http://schemas.microsoft.com/office/drawing/2014/main" id="{F8C76370-05C6-BB71-8FE9-F98BC36596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678" y="1027975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10182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D1CC-1305-4C9F-85BD-82C936B6DE9D}" type="datetime1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0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F18-78D8-407F-9096-037864ED8D03}" type="datetime1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42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879B-54E2-4E3D-AE75-6C2AD2B3105D}" type="datetime1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16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5F00-8A55-42DF-8924-A49DC869F0A0}" type="datetime1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203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CF94-DA84-466D-B365-1CAF932613E9}" type="datetime1">
              <a:rPr lang="hu-HU" smtClean="0"/>
              <a:t>2024. 09. 20.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78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E04-7A98-4F02-A38E-999880308A45}" type="datetime1">
              <a:rPr lang="hu-HU" smtClean="0"/>
              <a:t>2024. 09. 20.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826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EDE-EC58-45BE-8030-474BF6512735}" type="datetime1">
              <a:rPr lang="hu-HU" smtClean="0"/>
              <a:t>2024. 09. 20.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161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6FE-98AC-46B3-AE09-53160DE0991D}" type="datetime1">
              <a:rPr lang="hu-HU" smtClean="0"/>
              <a:t>2024. 09. 20.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450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49EF-C6D8-40FF-8D10-421502F6FB61}" type="datetime1">
              <a:rPr lang="hu-HU" smtClean="0"/>
              <a:t>2024. 09. 20.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043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69BC-B57A-4546-9545-75C687614554}" type="datetime1">
              <a:rPr lang="hu-HU" smtClean="0"/>
              <a:t>2024. 09. 20.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22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lage of statues&#10;&#10;Description automatically generated">
            <a:extLst>
              <a:ext uri="{FF2B5EF4-FFF2-40B4-BE49-F238E27FC236}">
                <a16:creationId xmlns:a16="http://schemas.microsoft.com/office/drawing/2014/main" id="{1339120D-3C4C-99F7-9B5B-325C47E4F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AEF5581E-25AC-B1B9-47A4-A6AA9DC0DC83}"/>
              </a:ext>
            </a:extLst>
          </p:cNvPr>
          <p:cNvSpPr/>
          <p:nvPr userDrawn="1"/>
        </p:nvSpPr>
        <p:spPr>
          <a:xfrm rot="10800000" flipV="1">
            <a:off x="0" y="-1"/>
            <a:ext cx="12191998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36000">
                <a:srgbClr val="133675">
                  <a:alpha val="91000"/>
                </a:srgbClr>
              </a:gs>
              <a:gs pos="3000">
                <a:srgbClr val="2B2F77"/>
              </a:gs>
              <a:gs pos="60000">
                <a:srgbClr val="0F2A5A">
                  <a:alpha val="98000"/>
                </a:srgbClr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6" name="Szöveg helye 16">
            <a:extLst>
              <a:ext uri="{FF2B5EF4-FFF2-40B4-BE49-F238E27FC236}">
                <a16:creationId xmlns:a16="http://schemas.microsoft.com/office/drawing/2014/main" id="{7635EC16-4B86-EA00-2DDE-FE4685470561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E76482CF-3E61-881D-01EF-D4FF8AB80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425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6B2-A5A7-480D-8372-542526F4C9C8}" type="datetime1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895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384-A8A4-464E-81A1-FFF3F84F1F92}" type="datetime1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8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10">
            <a:extLst>
              <a:ext uri="{FF2B5EF4-FFF2-40B4-BE49-F238E27FC236}">
                <a16:creationId xmlns:a16="http://schemas.microsoft.com/office/drawing/2014/main" id="{AEF5581E-25AC-B1B9-47A4-A6AA9DC0DC83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/>
              </a:gs>
              <a:gs pos="31000">
                <a:srgbClr val="133675"/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6" name="Szöveg helye 16">
            <a:extLst>
              <a:ext uri="{FF2B5EF4-FFF2-40B4-BE49-F238E27FC236}">
                <a16:creationId xmlns:a16="http://schemas.microsoft.com/office/drawing/2014/main" id="{7635EC16-4B86-EA00-2DDE-FE4685470561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6CAADFD-1CB3-E857-B9AE-6E8958148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1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10" name="Téglalap 10">
            <a:extLst>
              <a:ext uri="{FF2B5EF4-FFF2-40B4-BE49-F238E27FC236}">
                <a16:creationId xmlns:a16="http://schemas.microsoft.com/office/drawing/2014/main" id="{5ABB70FC-A333-8554-8C8C-79E9C608422A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rgbClr val="133675">
                  <a:alpha val="78000"/>
                </a:srgbClr>
              </a:gs>
              <a:gs pos="0">
                <a:srgbClr val="2B2F77"/>
              </a:gs>
              <a:gs pos="79000">
                <a:schemeClr val="tx2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F42290B-117C-7901-FB83-D4178DF0C1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0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statues&#10;&#10;Description automatically generated">
            <a:extLst>
              <a:ext uri="{FF2B5EF4-FFF2-40B4-BE49-F238E27FC236}">
                <a16:creationId xmlns:a16="http://schemas.microsoft.com/office/drawing/2014/main" id="{84D9A9C6-8E88-6A5D-B549-7DCDDEC3B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28484"/>
          <a:stretch/>
        </p:blipFill>
        <p:spPr>
          <a:xfrm>
            <a:off x="-12903" y="-3918"/>
            <a:ext cx="12192000" cy="68619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E6FC25-D392-5F1B-E870-D89696C3D1BB}"/>
              </a:ext>
            </a:extLst>
          </p:cNvPr>
          <p:cNvSpPr/>
          <p:nvPr userDrawn="1"/>
        </p:nvSpPr>
        <p:spPr>
          <a:xfrm>
            <a:off x="1" y="0"/>
            <a:ext cx="12179096" cy="6858000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2" name="Téglalap 10">
            <a:extLst>
              <a:ext uri="{FF2B5EF4-FFF2-40B4-BE49-F238E27FC236}">
                <a16:creationId xmlns:a16="http://schemas.microsoft.com/office/drawing/2014/main" id="{D5152E5A-7379-C188-7BB4-0940DAB2FA33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rgbClr val="133675">
                  <a:alpha val="78000"/>
                </a:srgbClr>
              </a:gs>
              <a:gs pos="0">
                <a:srgbClr val="2B2F77"/>
              </a:gs>
              <a:gs pos="79000">
                <a:schemeClr val="tx2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6C5F8B2-BF1D-00EF-6553-F98B9730B0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23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8915346" y="495898"/>
            <a:ext cx="2613169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12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statues&#10;&#10;Description automatically generated">
            <a:extLst>
              <a:ext uri="{FF2B5EF4-FFF2-40B4-BE49-F238E27FC236}">
                <a16:creationId xmlns:a16="http://schemas.microsoft.com/office/drawing/2014/main" id="{8C821733-E811-385A-74E8-1B4F522D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4" name="Téglalap 10">
            <a:extLst>
              <a:ext uri="{FF2B5EF4-FFF2-40B4-BE49-F238E27FC236}">
                <a16:creationId xmlns:a16="http://schemas.microsoft.com/office/drawing/2014/main" id="{09682D4A-B45A-D2B0-F139-AA2126CCB2BB}"/>
              </a:ext>
            </a:extLst>
          </p:cNvPr>
          <p:cNvSpPr/>
          <p:nvPr userDrawn="1"/>
        </p:nvSpPr>
        <p:spPr>
          <a:xfrm rot="10800000" flipV="1">
            <a:off x="0" y="0"/>
            <a:ext cx="12192000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34000">
                <a:srgbClr val="133675">
                  <a:alpha val="84000"/>
                </a:srgbClr>
              </a:gs>
              <a:gs pos="0">
                <a:srgbClr val="1C1E4D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5" name="Picture 4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E618D3E0-D5D5-05B6-A9EE-CC5B40D20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8394221" y="467577"/>
            <a:ext cx="3161935" cy="2500722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5D6F0-2074-341C-2849-140DC42DB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801" t="17161" b="20610"/>
          <a:stretch/>
        </p:blipFill>
        <p:spPr>
          <a:xfrm>
            <a:off x="0" y="0"/>
            <a:ext cx="7969901" cy="6873217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 anchorCtr="0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D6476E-D753-5F2D-96D7-B8AB9FB8A4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6121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10">
            <a:extLst>
              <a:ext uri="{FF2B5EF4-FFF2-40B4-BE49-F238E27FC236}">
                <a16:creationId xmlns:a16="http://schemas.microsoft.com/office/drawing/2014/main" id="{DCA2B9DC-ED90-9FAB-F357-1C80B55538D0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/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1192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22131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64" r:id="rId4"/>
    <p:sldLayoutId id="2147483855" r:id="rId5"/>
    <p:sldLayoutId id="2147483856" r:id="rId6"/>
    <p:sldLayoutId id="2147483858" r:id="rId7"/>
    <p:sldLayoutId id="2147483857" r:id="rId8"/>
    <p:sldLayoutId id="2147483863" r:id="rId9"/>
    <p:sldLayoutId id="2147483859" r:id="rId10"/>
    <p:sldLayoutId id="2147483860" r:id="rId11"/>
    <p:sldLayoutId id="2147483861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1" r:id="rId2"/>
    <p:sldLayoutId id="2147483845" r:id="rId3"/>
    <p:sldLayoutId id="2147483850" r:id="rId4"/>
    <p:sldLayoutId id="2147483847" r:id="rId5"/>
    <p:sldLayoutId id="2147483846" r:id="rId6"/>
    <p:sldLayoutId id="2147483862" r:id="rId7"/>
    <p:sldLayoutId id="2147483848" r:id="rId8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209D-C431-42A9-9333-A82FD334994B}" type="datetime1">
              <a:rPr lang="hu-HU" smtClean="0"/>
              <a:t>2024. 09. 20.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8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felugyelet/adatszolgaltatas/hitelintezetek/2024-evi-adatszolgaltatas/kozlemeny-a-penzmosassal-es-terrorizmusfinanszirozasaval-kapcsolatos-adatszolgaltatasban-szereplo-jogszabalyi-hivatkozasok-valtozasarol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a.europa.eu/risk-and-data-analysis/reporting-framework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felugyelet/adatszolgaltatas/hitelintezetek/2024-evi-adatszolgaltatas/a-bizottsag-eu-2024-855-vegrehajtasi-rendelete" TargetMode="External"/><Relationship Id="rId2" Type="http://schemas.openxmlformats.org/officeDocument/2006/relationships/hyperlink" Target="https://www.mnb.hu/felugyelet/adatszolgaltatas/hitelintezetek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eba.europa.eu/activities/single-rulebook/regulatory-activities/supervisory-reporting/implementing-technical-standards-supervisory-reporting-changes-related-crr3crd6-step-1" TargetMode="External"/><Relationship Id="rId4" Type="http://schemas.openxmlformats.org/officeDocument/2006/relationships/hyperlink" Target="https://www.mnb.hu/felugyelet/adatszolgaltatas/hitelintezetek/2024-evi-adatszolgaltatas/a-bizottsag-eu-2024-1618-vegrehajtasi-rendelet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felugyelet/adatszolgaltatas/hitelintezetek" TargetMode="External"/><Relationship Id="rId2" Type="http://schemas.openxmlformats.org/officeDocument/2006/relationships/hyperlink" Target="https://www.eba.europa.eu/risk-and-data-analysis/reporting-frameworks/dpm-data-dictionary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evan@mnb.hu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h.hu/osztalyozasok_teaor25" TargetMode="External"/><Relationship Id="rId2" Type="http://schemas.openxmlformats.org/officeDocument/2006/relationships/hyperlink" Target="https://www.ksh.hu/teaor_menu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eur-lex.europa.eu/legal-content/HU/TXT/PDF/?uri=CELEX:32023R0137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0126-F169-1573-1967-48EF0812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37" y="2332210"/>
            <a:ext cx="9717083" cy="1846757"/>
          </a:xfrm>
        </p:spPr>
        <p:txBody>
          <a:bodyPr>
            <a:normAutofit/>
          </a:bodyPr>
          <a:lstStyle/>
          <a:p>
            <a:r>
              <a:rPr lang="hu-HU" altLang="hu-HU" sz="4000" b="1" dirty="0"/>
              <a:t>Konzultáció </a:t>
            </a:r>
            <a:br>
              <a:rPr lang="hu-HU" altLang="hu-HU" sz="2800" b="1" dirty="0"/>
            </a:br>
            <a:r>
              <a:rPr lang="hu-HU" altLang="hu-HU" sz="2800" b="1" dirty="0"/>
              <a:t>az adatszolgáltatási MNB rendeletek </a:t>
            </a:r>
            <a:br>
              <a:rPr lang="hu-HU" altLang="hu-HU" sz="2800" b="1" dirty="0"/>
            </a:br>
            <a:r>
              <a:rPr lang="hu-HU" altLang="hu-HU" sz="2800" b="1" dirty="0"/>
              <a:t>2025. évre tervezett főbb módosításairól</a:t>
            </a:r>
            <a:endParaRPr lang="hu-HU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E9654-8F94-AB6C-725C-6B73BC54A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2024. szeptember 19.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82373-7A10-AA67-C791-EE2D514B5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34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37067"/>
            <a:ext cx="9837279" cy="719666"/>
          </a:xfrm>
        </p:spPr>
        <p:txBody>
          <a:bodyPr>
            <a:noAutofit/>
          </a:bodyPr>
          <a:lstStyle/>
          <a:p>
            <a:pPr algn="ctr"/>
            <a:r>
              <a:rPr lang="hu-HU" sz="2600" b="0" i="0" dirty="0">
                <a:effectLst/>
                <a:latin typeface="Segoe UI" panose="020B0502040204020203" pitchFamily="34" charset="0"/>
              </a:rPr>
              <a:t>Az </a:t>
            </a:r>
            <a:r>
              <a:rPr lang="hu-HU" sz="2600" b="0" i="0" dirty="0" err="1">
                <a:effectLst/>
                <a:latin typeface="Segoe UI" panose="020B0502040204020203" pitchFamily="34" charset="0"/>
              </a:rPr>
              <a:t>e21</a:t>
            </a:r>
            <a:r>
              <a:rPr lang="hu-HU" sz="2600" b="0" i="0" dirty="0">
                <a:effectLst/>
                <a:latin typeface="Segoe UI" panose="020B0502040204020203" pitchFamily="34" charset="0"/>
              </a:rPr>
              <a:t> jelű adatszolgáltatással kapcsolatos módosítások</a:t>
            </a:r>
            <a:endParaRPr lang="hu-HU" sz="2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548857" y="1422400"/>
            <a:ext cx="11275371" cy="218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 07-es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ügyfelenkénti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tábla jelentendő ügyfélköre tovább bővül: a </a:t>
            </a:r>
            <a:r>
              <a:rPr lang="hu-HU" sz="2000" b="1" dirty="0" err="1">
                <a:latin typeface="+mj-lt"/>
                <a:ea typeface="Cambria" panose="02040503050406030204" pitchFamily="18" charset="0"/>
              </a:rPr>
              <a:t>D3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 egyéb befektetési alapok 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és a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K háztartásokat segítő nonprofit szervezetek 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értékpapírjait is jelenteni kell.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D3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befektetési alapokat az FB azonosítójukkal kell szerepeltetni.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Folytatjuk a szektorbesorolások helyességének ellenőrzését.</a:t>
            </a:r>
          </a:p>
        </p:txBody>
      </p:sp>
    </p:spTree>
    <p:extLst>
      <p:ext uri="{BB962C8B-B14F-4D97-AF65-F5344CB8AC3E}">
        <p14:creationId xmlns:p14="http://schemas.microsoft.com/office/powerpoint/2010/main" val="302403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37067"/>
            <a:ext cx="9837279" cy="719666"/>
          </a:xfrm>
        </p:spPr>
        <p:txBody>
          <a:bodyPr>
            <a:noAutofit/>
          </a:bodyPr>
          <a:lstStyle/>
          <a:p>
            <a:pPr algn="ctr"/>
            <a:r>
              <a:rPr lang="hu-HU" sz="2600" b="0" i="0" dirty="0">
                <a:effectLst/>
                <a:latin typeface="Segoe UI" panose="020B0502040204020203" pitchFamily="34" charset="0"/>
              </a:rPr>
              <a:t>Az „M” jelű adatszolgáltatásokkal kapcsolatos főbb módosítások</a:t>
            </a:r>
            <a:endParaRPr lang="hu-HU" sz="2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548857" y="1422400"/>
            <a:ext cx="11275371" cy="4959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Az </a:t>
            </a:r>
            <a:r>
              <a:rPr lang="hu-HU" sz="2000" b="1" dirty="0" err="1">
                <a:latin typeface="+mj-lt"/>
                <a:ea typeface="Cambria" panose="02040503050406030204" pitchFamily="18" charset="0"/>
              </a:rPr>
              <a:t>M02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módszertani segédletébe kerül a külföldi hitelintézet részére történő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„csendes” hitelátruházás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ok jelentési módja: jelölni kell a jövőben azokat a külföldi hitelintézet részére történő hitelátruházásokat, amelyek esetén a hitelt felvevő rezidens partner nem értesül a követelés értékesítéséről, így a tartozást továbbra is belföldi hitelintézettel szembeni forrásként tartja nyilván.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Az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M03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adatszolgáltatásból törlésre kerül a nem pénzügyi vállalatok részére folyósított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hitelek ágazati bontás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át tartalmazó oszlop. (Az ezen adatokra épülő publikáció alapját ezután a HITREG adatszolgáltatás adja.)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Az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M05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adatszolgáltatásban a tőzsdei ügyletek esetén is az ügyletben részt vevő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partner ország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át és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szektor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át kell megadni (nem a tőzsdéét vagy elszámolóházét), függetlenül attól, hogy hol került megkötésre vagy elszámolásra az adott ügylet.</a:t>
            </a:r>
          </a:p>
        </p:txBody>
      </p:sp>
    </p:spTree>
    <p:extLst>
      <p:ext uri="{BB962C8B-B14F-4D97-AF65-F5344CB8AC3E}">
        <p14:creationId xmlns:p14="http://schemas.microsoft.com/office/powerpoint/2010/main" val="425927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37067"/>
            <a:ext cx="9837279" cy="719666"/>
          </a:xfrm>
        </p:spPr>
        <p:txBody>
          <a:bodyPr>
            <a:noAutofit/>
          </a:bodyPr>
          <a:lstStyle/>
          <a:p>
            <a:pPr algn="ctr"/>
            <a:r>
              <a:rPr lang="hu-HU" sz="2600" b="0" i="0" dirty="0">
                <a:effectLst/>
                <a:latin typeface="Segoe UI" panose="020B0502040204020203" pitchFamily="34" charset="0"/>
              </a:rPr>
              <a:t>Az „</a:t>
            </a:r>
            <a:r>
              <a:rPr lang="hu-HU" sz="2600" b="0" i="0" dirty="0" err="1">
                <a:effectLst/>
                <a:latin typeface="Segoe UI" panose="020B0502040204020203" pitchFamily="34" charset="0"/>
              </a:rPr>
              <a:t>R10</a:t>
            </a:r>
            <a:r>
              <a:rPr lang="hu-HU" sz="2600" b="0" i="0" dirty="0">
                <a:effectLst/>
                <a:latin typeface="Segoe UI" panose="020B0502040204020203" pitchFamily="34" charset="0"/>
              </a:rPr>
              <a:t>” jelű (konzorciális hitelek) adatszolgáltatással kapcsolatos módosítások</a:t>
            </a:r>
            <a:endParaRPr lang="hu-HU" sz="2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548857" y="1422400"/>
            <a:ext cx="11275371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 jövőben kérjük a csendes engedményezéssel külföldre került hitelek jelentését is.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2000" u="sng" dirty="0">
                <a:latin typeface="+mj-lt"/>
                <a:ea typeface="Cambria" panose="02040503050406030204" pitchFamily="18" charset="0"/>
              </a:rPr>
              <a:t>Új táblák: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j-lt"/>
                <a:ea typeface="Cambria" panose="02040503050406030204" pitchFamily="18" charset="0"/>
              </a:rPr>
              <a:t>KONZT3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: a rezidens adatszolgáltató szerződéses kötelem keretében, nem rezidensekre engedményezett hitelekről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j-lt"/>
                <a:ea typeface="Cambria" panose="02040503050406030204" pitchFamily="18" charset="0"/>
              </a:rPr>
              <a:t>KONZT4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: a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KONZT3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-ban jelentett egyéb állomány változások részletezése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Az új táblák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formailag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megegyeznek a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KONZT1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,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KONZT2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táblákkal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Ezeket a hiteleket mindig rövid lejáratúként kérjük jelenteni, függetlenül az eredeti lejárattól.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2025. január 1-től a már meglévő, fennálló ilyen típusú ügyleteket is kérjük jelenteni.</a:t>
            </a:r>
          </a:p>
        </p:txBody>
      </p:sp>
    </p:spTree>
    <p:extLst>
      <p:ext uri="{BB962C8B-B14F-4D97-AF65-F5344CB8AC3E}">
        <p14:creationId xmlns:p14="http://schemas.microsoft.com/office/powerpoint/2010/main" val="236769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37067"/>
            <a:ext cx="9837279" cy="719666"/>
          </a:xfrm>
        </p:spPr>
        <p:txBody>
          <a:bodyPr>
            <a:noAutofit/>
          </a:bodyPr>
          <a:lstStyle/>
          <a:p>
            <a:pPr algn="ctr"/>
            <a:r>
              <a:rPr lang="hu-HU" sz="2600" b="0" i="0" dirty="0">
                <a:effectLst/>
                <a:latin typeface="Segoe UI" panose="020B0502040204020203" pitchFamily="34" charset="0"/>
              </a:rPr>
              <a:t>Az „</a:t>
            </a:r>
            <a:r>
              <a:rPr lang="hu-HU" sz="2600" b="0" i="0" dirty="0" err="1">
                <a:effectLst/>
                <a:latin typeface="Segoe UI" panose="020B0502040204020203" pitchFamily="34" charset="0"/>
              </a:rPr>
              <a:t>R01</a:t>
            </a:r>
            <a:r>
              <a:rPr lang="hu-HU" sz="2600" b="0" i="0" dirty="0">
                <a:effectLst/>
                <a:latin typeface="Segoe UI" panose="020B0502040204020203" pitchFamily="34" charset="0"/>
              </a:rPr>
              <a:t>” jelű (Külföldi </a:t>
            </a:r>
            <a:r>
              <a:rPr lang="hu-HU" sz="2600" b="0" i="0">
                <a:effectLst/>
                <a:latin typeface="Segoe UI" panose="020B0502040204020203" pitchFamily="34" charset="0"/>
              </a:rPr>
              <a:t>tőkebefektetések törzsadatai) </a:t>
            </a:r>
            <a:r>
              <a:rPr lang="hu-HU" sz="2600" b="0" i="0" dirty="0">
                <a:effectLst/>
                <a:latin typeface="Segoe UI" panose="020B0502040204020203" pitchFamily="34" charset="0"/>
              </a:rPr>
              <a:t>adatszolgáltatással kapcsolatos módosítások</a:t>
            </a:r>
            <a:endParaRPr lang="hu-HU" sz="2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548857" y="1422400"/>
            <a:ext cx="11275371" cy="4959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Két új sorral bővül az adatszolgáltatás: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Fő gazdasági tevékenység 2025-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től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hatályos kódja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Fő gazdasági tevékenység szöveges leírása (2025-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től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hatályos)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2025. 01. 01. és azt követő érvényesség kezdettel már csak az új adatszolgáltatáson lehet külföldi partnert lejelenteni.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Korábbi érvényesség kezdet esetén még a 2024. 12. 31-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ig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hatályos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R01-et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kell használni.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 már lejelentett partnerek esetén a 2008-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as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TEÁOR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kód átforgatásra kerül fordítókulcs segítségével a 2025-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ös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</a:t>
            </a:r>
            <a:r>
              <a:rPr lang="hu-HU" sz="2000" dirty="0" err="1">
                <a:latin typeface="+mj-lt"/>
                <a:ea typeface="Cambria" panose="02040503050406030204" pitchFamily="18" charset="0"/>
              </a:rPr>
              <a:t>TEÁOR-ra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. Ha nem egyértelmű a megfeleltetés, megkeressük az adatszolgáltatót.</a:t>
            </a:r>
          </a:p>
        </p:txBody>
      </p:sp>
    </p:spTree>
    <p:extLst>
      <p:ext uri="{BB962C8B-B14F-4D97-AF65-F5344CB8AC3E}">
        <p14:creationId xmlns:p14="http://schemas.microsoft.com/office/powerpoint/2010/main" val="69675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37067"/>
            <a:ext cx="9837279" cy="719666"/>
          </a:xfrm>
        </p:spPr>
        <p:txBody>
          <a:bodyPr>
            <a:noAutofit/>
          </a:bodyPr>
          <a:lstStyle/>
          <a:p>
            <a:pPr algn="ctr"/>
            <a:r>
              <a:rPr lang="hu-HU" sz="2600" b="0" i="0" dirty="0">
                <a:effectLst/>
                <a:latin typeface="Segoe UI" panose="020B0502040204020203" pitchFamily="34" charset="0"/>
              </a:rPr>
              <a:t>A „</a:t>
            </a:r>
            <a:r>
              <a:rPr lang="hu-HU" sz="2600" b="0" i="0" dirty="0" err="1">
                <a:effectLst/>
                <a:latin typeface="Segoe UI" panose="020B0502040204020203" pitchFamily="34" charset="0"/>
              </a:rPr>
              <a:t>p51</a:t>
            </a:r>
            <a:r>
              <a:rPr lang="hu-HU" sz="2600" b="0" i="0" dirty="0">
                <a:effectLst/>
                <a:latin typeface="Segoe UI" panose="020B0502040204020203" pitchFamily="34" charset="0"/>
              </a:rPr>
              <a:t>” jelű (valutaforgalmi) adatszolgáltatással kapcsolatos módosítás</a:t>
            </a:r>
            <a:endParaRPr lang="hu-HU" sz="2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548857" y="1422400"/>
            <a:ext cx="11275371" cy="4959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 valuta befizetések és kifizetések adatait részletezni kell az </a:t>
            </a:r>
            <a:r>
              <a:rPr lang="hu-HU" sz="2000" b="1" dirty="0">
                <a:latin typeface="+mj-lt"/>
                <a:ea typeface="Cambria" panose="02040503050406030204" pitchFamily="18" charset="0"/>
              </a:rPr>
              <a:t>ügyfél típusa</a:t>
            </a:r>
            <a:r>
              <a:rPr lang="hu-HU" sz="2000" dirty="0">
                <a:latin typeface="+mj-lt"/>
                <a:ea typeface="Cambria" panose="02040503050406030204" pitchFamily="18" charset="0"/>
              </a:rPr>
              <a:t> szerint, elkülönítve a külföldi (nem rezidens), illetve a belföldi (rezidens) intézményi ügyfelekkel kapcsolatos forgalmakat. A belföldi magánszemély ügyfelekkel kapcsolatos forgalmakat maradékként kapjuk.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 hitelintézeti fiókok forgalma mellett a pénzváltó ügynökök forgalmaiból is ki kell emelni a külföldi és a belföldi intézményi ügyfelekhez tartozó forgalmakat. Nagyon fontos, hogy a valutaváltók forgalmai is bruttó módon jelenjenek meg, a befizetések és a kifizetések mindig elkülönüljenek.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Cambria" panose="02040503050406030204" pitchFamily="18" charset="0"/>
              </a:rPr>
              <a:t>Amennyiben az ügyfél szerepel a hitelintézet ügyfélnyilvántartásában (mert egyébként is ügyfele, partnere a hitelintézetnek), akkor a rendelet általános szektorbesorolási szabályai szerint kell meghatározni az ügyfél rezidens voltát és szektorát. Egyéb esetben az ügyfél adóilletősége, devizabelföldi/devizakülföldi volta alapján is meghatározhatók a részletező tételek.</a:t>
            </a:r>
          </a:p>
        </p:txBody>
      </p:sp>
    </p:spTree>
    <p:extLst>
      <p:ext uri="{BB962C8B-B14F-4D97-AF65-F5344CB8AC3E}">
        <p14:creationId xmlns:p14="http://schemas.microsoft.com/office/powerpoint/2010/main" val="409694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2616-FD67-A4CA-BC52-F09E685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01E7-C978-CF3D-BDFB-9BE93833BFFD}"/>
              </a:ext>
            </a:extLst>
          </p:cNvPr>
          <p:cNvSpPr txBox="1"/>
          <p:nvPr/>
        </p:nvSpPr>
        <p:spPr>
          <a:xfrm>
            <a:off x="1381124" y="5150882"/>
            <a:ext cx="30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C2148"/>
                </a:solidFill>
              </a:rPr>
              <a:t>sta_velemenyezes@mnb.hu</a:t>
            </a:r>
          </a:p>
        </p:txBody>
      </p:sp>
    </p:spTree>
    <p:extLst>
      <p:ext uri="{BB962C8B-B14F-4D97-AF65-F5344CB8AC3E}">
        <p14:creationId xmlns:p14="http://schemas.microsoft.com/office/powerpoint/2010/main" val="176614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2" y="2830208"/>
            <a:ext cx="10467473" cy="1077218"/>
          </a:xfrm>
        </p:spPr>
        <p:txBody>
          <a:bodyPr/>
          <a:lstStyle/>
          <a:p>
            <a:pPr marL="88900" algn="l">
              <a:lnSpc>
                <a:spcPct val="100000"/>
              </a:lnSpc>
              <a:spcBef>
                <a:spcPts val="0"/>
              </a:spcBef>
            </a:pPr>
            <a:r>
              <a:rPr lang="hu-H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Az alapvető rendeletet érintő további változások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6913C-756C-98B4-9215-F5348689B845}"/>
              </a:ext>
            </a:extLst>
          </p:cNvPr>
          <p:cNvSpPr txBox="1">
            <a:spLocks/>
          </p:cNvSpPr>
          <p:nvPr/>
        </p:nvSpPr>
        <p:spPr>
          <a:xfrm>
            <a:off x="7820524" y="5005137"/>
            <a:ext cx="3441032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Dr. Gulyás Márta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főosztályvezető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572920" y="1422400"/>
            <a:ext cx="1127537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 D23, D24 és D25 adatszolgáltatásokhoz kapcsolódó információ: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három évvel ezelőtti adatszolgáltatáshoz képest a D24 adatszolgáltatás tartalma néhány megbontással kiegészült, illetve az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FX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elszámolások egy külön D23 MNB azonosító kódú adatszolgáltatásba kerülnek elrendelésre (amelyet három évvel ezelőtt a D24 adatszolgáltatás tartalmazott).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D25 adatszolgáltatás tartalma, szerkezete nem változik a három évvel ezelőtti adatszolgáltatáshoz képest.</a:t>
            </a: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kijelöltek listája változatlan marad, a 3 évvel ezelőtti kör kerül ismét bevonásra. A kijelölőleveleket a rendelet hatályba lépését követően küldjük meg az érintettek részére. </a:t>
            </a:r>
          </a:p>
        </p:txBody>
      </p:sp>
    </p:spTree>
    <p:extLst>
      <p:ext uri="{BB962C8B-B14F-4D97-AF65-F5344CB8AC3E}">
        <p14:creationId xmlns:p14="http://schemas.microsoft.com/office/powerpoint/2010/main" val="4012859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2616-FD67-A4CA-BC52-F09E685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01E7-C978-CF3D-BDFB-9BE93833BFFD}"/>
              </a:ext>
            </a:extLst>
          </p:cNvPr>
          <p:cNvSpPr txBox="1"/>
          <p:nvPr/>
        </p:nvSpPr>
        <p:spPr>
          <a:xfrm>
            <a:off x="1381124" y="5150882"/>
            <a:ext cx="30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C2148"/>
                </a:solidFill>
              </a:rPr>
              <a:t>sta_velemenyezes@mnb.hu</a:t>
            </a:r>
          </a:p>
        </p:txBody>
      </p:sp>
    </p:spTree>
    <p:extLst>
      <p:ext uri="{BB962C8B-B14F-4D97-AF65-F5344CB8AC3E}">
        <p14:creationId xmlns:p14="http://schemas.microsoft.com/office/powerpoint/2010/main" val="41959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2267787"/>
            <a:ext cx="9906000" cy="2232021"/>
          </a:xfrm>
        </p:spPr>
        <p:txBody>
          <a:bodyPr/>
          <a:lstStyle/>
          <a:p>
            <a:pPr marL="714375" indent="-444500" algn="l">
              <a:spcBef>
                <a:spcPts val="600"/>
              </a:spcBef>
              <a:spcAft>
                <a:spcPts val="1200"/>
              </a:spcAft>
            </a:pPr>
            <a:r>
              <a:rPr lang="hu-HU" sz="3200" b="1" dirty="0">
                <a:latin typeface="Calibri" panose="020F0502020204030204" pitchFamily="34" charset="0"/>
                <a:cs typeface="Calibri" panose="020F0502020204030204" pitchFamily="34" charset="0"/>
              </a:rPr>
              <a:t>II. A felügyeleti feladatokhoz kapcsolódó adatszolgáltatások 2025. évre tervezett változásai – Pénzpiaci MNB rendelet</a:t>
            </a:r>
          </a:p>
        </p:txBody>
      </p:sp>
    </p:spTree>
    <p:extLst>
      <p:ext uri="{BB962C8B-B14F-4D97-AF65-F5344CB8AC3E}">
        <p14:creationId xmlns:p14="http://schemas.microsoft.com/office/powerpoint/2010/main" val="35723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tartalom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EABE6-C4B1-1F5C-2C58-2B06F0CF7F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1">
            <a:extLst>
              <a:ext uri="{FF2B5EF4-FFF2-40B4-BE49-F238E27FC236}">
                <a16:creationId xmlns:a16="http://schemas.microsoft.com/office/drawing/2014/main" id="{30BEF69F-6A71-2F61-46D7-1CB24D7619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4833" y="1219205"/>
            <a:ext cx="8544393" cy="5166617"/>
          </a:xfrm>
        </p:spPr>
        <p:txBody>
          <a:bodyPr>
            <a:normAutofit fontScale="85000" lnSpcReduction="20000"/>
          </a:bodyPr>
          <a:lstStyle/>
          <a:p>
            <a:pPr marL="541338" indent="-266700" algn="l">
              <a:spcBef>
                <a:spcPts val="0"/>
              </a:spcBef>
            </a:pP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I. Az alapvető  jegybanki feladatokhoz kapcsolódó adatszolgáltatások tervezett változásai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tabLst>
                <a:tab pos="360000" algn="l"/>
              </a:tabLst>
            </a:pPr>
            <a:r>
              <a:rPr lang="hu-H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A P11-P14 adatszolgáltatások módosítási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58775" algn="l"/>
                <a:tab pos="53975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 Ágoston András Iván</a:t>
            </a:r>
          </a:p>
          <a:p>
            <a:pPr marL="357188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Az alapvető rendelet további változásai (E, R, M, P51 adatszolgáltatások)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32000" algn="l"/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Simon Béla</a:t>
            </a:r>
          </a:p>
          <a:p>
            <a:pPr marL="357188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Az alapvető rendeletet érintő további változások 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32000" algn="l"/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dr. Gulyás Márta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87313" algn="l"/>
                <a:tab pos="269875" algn="l"/>
              </a:tabLst>
            </a:pP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			II. Pénzpiaci MNB rendelet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57188" algn="l"/>
              </a:tabLst>
            </a:pPr>
            <a:r>
              <a:rPr lang="hu-H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A pénzpiaci rendelet főbb változásai és az EBA-s adatszolgáltatások változása</a:t>
            </a:r>
            <a:endParaRPr lang="hu-HU" sz="1600" b="1" dirty="0"/>
          </a:p>
          <a:p>
            <a:pPr marL="539750" algn="l">
              <a:lnSpc>
                <a:spcPct val="100000"/>
              </a:lnSpc>
              <a:spcBef>
                <a:spcPts val="300"/>
              </a:spcBef>
              <a:tabLst>
                <a:tab pos="357188" algn="l"/>
              </a:tabLst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Pintér Csilla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2. A </a:t>
            </a:r>
            <a:r>
              <a:rPr lang="hu-H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DPM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és az XBRL jelentések technikai változásai az EBA-s adatszolgáltatások kapcsán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Varga Péter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68000" algn="l"/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hu-HU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540000" algn="l"/>
              </a:tabLst>
            </a:pP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III. EVAN, BETREG</a:t>
            </a: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 lvl="1">
              <a:lnSpc>
                <a:spcPct val="100000"/>
              </a:lnSpc>
              <a:spcBef>
                <a:spcPts val="300"/>
              </a:spcBef>
              <a:tabLst>
                <a:tab pos="357188" algn="l"/>
              </a:tabLst>
            </a:pPr>
            <a:r>
              <a:rPr lang="hu-HU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Előadó: Simonné Sulyok Brigitta</a:t>
            </a:r>
          </a:p>
          <a:p>
            <a:pPr marL="541338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540000" algn="l"/>
              </a:tabLst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540000" algn="l"/>
              </a:tabLst>
            </a:pP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hu-HU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TEÁOR</a:t>
            </a: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 változások </a:t>
            </a:r>
          </a:p>
          <a:p>
            <a:pPr marL="357188" algn="l">
              <a:lnSpc>
                <a:spcPct val="100000"/>
              </a:lnSpc>
              <a:spcBef>
                <a:spcPts val="300"/>
              </a:spcBef>
              <a:tabLst>
                <a:tab pos="357188" algn="l"/>
              </a:tabLst>
            </a:pPr>
            <a:r>
              <a:rPr lang="hu-H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Gazdasági Tevékenységek Egységes Ágazati Osztályozási Rendszere (TEÁOR’08)</a:t>
            </a:r>
          </a:p>
          <a:p>
            <a:pPr marL="539750" lvl="1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540000" algn="l"/>
              </a:tabLst>
            </a:pPr>
            <a:r>
              <a:rPr lang="hu-HU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Előadó: Herman Krisztina – Központi Statisztikai Hivatal</a:t>
            </a:r>
          </a:p>
          <a:p>
            <a:pPr marL="357188" lvl="1">
              <a:lnSpc>
                <a:spcPct val="100000"/>
              </a:lnSpc>
              <a:spcBef>
                <a:spcPts val="300"/>
              </a:spcBef>
              <a:tabLst>
                <a:tab pos="357188" algn="l"/>
              </a:tabLst>
            </a:pPr>
            <a:r>
              <a:rPr lang="hu-H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 </a:t>
            </a:r>
            <a:r>
              <a:rPr lang="hu-HU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TEÁOR</a:t>
            </a:r>
            <a:r>
              <a:rPr lang="hu-H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változások kezelése a granulált adatszolgáltatásokban </a:t>
            </a:r>
          </a:p>
          <a:p>
            <a:pPr marL="53975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540000" algn="l"/>
              </a:tabLst>
            </a:pPr>
            <a:r>
              <a:rPr lang="hu-HU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Előadó: Simonné Sulyok Brigitta </a:t>
            </a:r>
          </a:p>
          <a:p>
            <a:pPr marL="617538" indent="-342900" algn="l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60000" algn="l"/>
                <a:tab pos="540000" algn="l"/>
              </a:tabLst>
            </a:pPr>
            <a:endParaRPr lang="hu-H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2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3114944"/>
            <a:ext cx="10595810" cy="591957"/>
          </a:xfrm>
        </p:spPr>
        <p:txBody>
          <a:bodyPr/>
          <a:lstStyle/>
          <a:p>
            <a:r>
              <a:rPr lang="hu-HU" sz="3200" i="1" dirty="0"/>
              <a:t>A pénzpiaci </a:t>
            </a:r>
            <a:r>
              <a:rPr lang="hu-HU" sz="3200" i="1" dirty="0" err="1"/>
              <a:t>mnb</a:t>
            </a:r>
            <a:r>
              <a:rPr lang="hu-HU" sz="3200" i="1" dirty="0"/>
              <a:t> rendelet főbb változásai</a:t>
            </a:r>
            <a:endParaRPr lang="hu-HU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BC697B-C5F2-0104-5B91-32F9D7174973}"/>
              </a:ext>
            </a:extLst>
          </p:cNvPr>
          <p:cNvSpPr txBox="1">
            <a:spLocks/>
          </p:cNvSpPr>
          <p:nvPr/>
        </p:nvSpPr>
        <p:spPr>
          <a:xfrm>
            <a:off x="7820524" y="5005137"/>
            <a:ext cx="3441032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Pintér Csilla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statisztikai tanácsadó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2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Pénzpiaci </a:t>
            </a:r>
            <a:r>
              <a:rPr lang="hu-HU" dirty="0" err="1"/>
              <a:t>mnb</a:t>
            </a:r>
            <a:r>
              <a:rPr lang="hu-HU" dirty="0"/>
              <a:t> rendelet főbb módosításai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212296" y="4493358"/>
            <a:ext cx="11275373" cy="193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Cashflow, </a:t>
            </a:r>
            <a:r>
              <a:rPr lang="hu-HU" sz="1600" b="1" dirty="0" err="1">
                <a:ea typeface="Cambria" panose="02040503050406030204" pitchFamily="18" charset="0"/>
              </a:rPr>
              <a:t>Acashflow</a:t>
            </a:r>
            <a:r>
              <a:rPr lang="hu-HU" sz="1600" b="1" dirty="0">
                <a:ea typeface="Cambria" panose="02040503050406030204" pitchFamily="18" charset="0"/>
              </a:rPr>
              <a:t> </a:t>
            </a:r>
          </a:p>
          <a:p>
            <a:pPr marL="3571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00" b="1" dirty="0"/>
              <a:t>Pontosítás:</a:t>
            </a:r>
            <a:r>
              <a:rPr lang="hu-HU" sz="1300" dirty="0"/>
              <a:t> a </a:t>
            </a:r>
            <a:r>
              <a:rPr lang="hu-HU" sz="1300" b="1" dirty="0"/>
              <a:t>nagybetétek</a:t>
            </a:r>
            <a:r>
              <a:rPr lang="hu-HU" sz="1300" dirty="0"/>
              <a:t> esetén a havi limitfrissítés és ügyfélcsoport azonosítás minimumkövetelményként kerül meghatározásra, azaz el lehet gyakrabban készíteni. Ezen felül hogyha olyan ügyfél érkezik a bankba, akinek az egyedi betétállománya a legutolsó limitet meghaladja, azt haladéktalanul bele kell venni a nagybetét állománnyal rendelkező ügyfelek közé és a betétjeit nagybetétként kell jelenteni.  </a:t>
            </a:r>
          </a:p>
          <a:p>
            <a:pPr marL="3571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00" dirty="0"/>
              <a:t>Ha a vonatkozási idő a </a:t>
            </a:r>
            <a:r>
              <a:rPr lang="hu-HU" sz="1300" b="1" dirty="0"/>
              <a:t>Hpt. 286. § szerinti egyedi bankszünnapra </a:t>
            </a:r>
            <a:r>
              <a:rPr lang="hu-HU" sz="1300" dirty="0"/>
              <a:t>esik, és azon a napon ügyletkötés nem történt, nemleges adatszolgáltatás helyett a </a:t>
            </a:r>
            <a:r>
              <a:rPr lang="hu-HU" sz="1300" b="1" dirty="0"/>
              <a:t>megelőző vonatkozási időpontra küldött adatszolgáltatás </a:t>
            </a:r>
            <a:r>
              <a:rPr lang="hu-HU" sz="1300" dirty="0"/>
              <a:t>küldendő be.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273134D-942F-BD6D-2855-36F6B4209DD8}"/>
              </a:ext>
            </a:extLst>
          </p:cNvPr>
          <p:cNvSpPr txBox="1"/>
          <p:nvPr/>
        </p:nvSpPr>
        <p:spPr>
          <a:xfrm>
            <a:off x="343989" y="987538"/>
            <a:ext cx="6962501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>
                <a:ea typeface="Cambria" panose="02040503050406030204" pitchFamily="18" charset="0"/>
              </a:rPr>
              <a:t>4LAN Egyes mérlegtételek állománya</a:t>
            </a:r>
            <a:endParaRPr lang="hu-HU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00" dirty="0"/>
              <a:t>Ha a vonatkozási idő a </a:t>
            </a:r>
            <a:r>
              <a:rPr lang="hu-HU" sz="1300" b="1" dirty="0"/>
              <a:t>Hpt. 286. § szerinti egyedi bankszünnapra</a:t>
            </a:r>
            <a:r>
              <a:rPr lang="hu-HU" sz="1300" dirty="0"/>
              <a:t> esik, és azon a napon ügyletkötés nem történt, nemleges adatszolgáltatás helyett </a:t>
            </a:r>
            <a:r>
              <a:rPr lang="hu-HU" sz="1300" b="1" dirty="0"/>
              <a:t>a megelőző vonatkozási időpontra küldött adatszolgáltatás </a:t>
            </a:r>
            <a:r>
              <a:rPr lang="hu-HU" sz="1300" dirty="0"/>
              <a:t>küldendő be.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00" b="1" dirty="0"/>
              <a:t>Átsorolás:</a:t>
            </a:r>
            <a:r>
              <a:rPr lang="hu-HU" sz="1300" dirty="0"/>
              <a:t> a </a:t>
            </a:r>
            <a:r>
              <a:rPr lang="hu-HU" sz="1300" b="1" dirty="0"/>
              <a:t>háztartásokat segítő nonprofit intézmények </a:t>
            </a:r>
            <a:r>
              <a:rPr lang="hu-HU" sz="1300" dirty="0"/>
              <a:t>adatai nem a Háztartásokkal együtt, hanem az Egyéb szektorok adatai között jelentendők.</a:t>
            </a:r>
          </a:p>
          <a:p>
            <a:pPr>
              <a:lnSpc>
                <a:spcPct val="150000"/>
              </a:lnSpc>
            </a:pPr>
            <a:r>
              <a:rPr lang="hu-HU" sz="1300" i="1" dirty="0">
                <a:solidFill>
                  <a:srgbClr val="FF0000"/>
                </a:solidFill>
              </a:rPr>
              <a:t>Külső véleményezésre kiküldött tervezet nem tartalmazta:</a:t>
            </a:r>
            <a:endParaRPr lang="hu-HU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00" dirty="0"/>
              <a:t>a hitelintézetek nem értékpapír formájában fennálló rövid külső adósságának</a:t>
            </a:r>
          </a:p>
          <a:p>
            <a:pPr marL="269875">
              <a:lnSpc>
                <a:spcPct val="150000"/>
              </a:lnSpc>
            </a:pPr>
            <a:r>
              <a:rPr lang="hu-HU" sz="1300" dirty="0"/>
              <a:t>napi monitorozásához </a:t>
            </a:r>
            <a:r>
              <a:rPr lang="hu-HU" sz="1300" b="1" dirty="0"/>
              <a:t>a 4LAN210 Külföldről származó források </a:t>
            </a:r>
            <a:r>
              <a:rPr lang="hu-HU" sz="1300" dirty="0"/>
              <a:t>és alábontó sorai</a:t>
            </a:r>
          </a:p>
          <a:p>
            <a:pPr marL="269875">
              <a:lnSpc>
                <a:spcPct val="150000"/>
              </a:lnSpc>
            </a:pPr>
            <a:r>
              <a:rPr lang="hu-HU" sz="1300" dirty="0"/>
              <a:t>az értékpapírok nélkül jelentendők</a:t>
            </a:r>
          </a:p>
          <a:p>
            <a:endParaRPr lang="hu-HU" dirty="0"/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874CB2CA-2D80-566F-8E15-78A518E2E789}"/>
              </a:ext>
            </a:extLst>
          </p:cNvPr>
          <p:cNvSpPr/>
          <p:nvPr/>
        </p:nvSpPr>
        <p:spPr>
          <a:xfrm>
            <a:off x="6200503" y="3528974"/>
            <a:ext cx="844731" cy="28973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7BBDAA-CEB8-97DE-A0EB-852C2DA64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8" t="23771" r="69450" b="25808"/>
          <a:stretch/>
        </p:blipFill>
        <p:spPr>
          <a:xfrm>
            <a:off x="7045234" y="1520280"/>
            <a:ext cx="4934470" cy="33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7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Pénzpiaci </a:t>
            </a:r>
            <a:r>
              <a:rPr lang="hu-HU" dirty="0" err="1"/>
              <a:t>mnb</a:t>
            </a:r>
            <a:r>
              <a:rPr lang="hu-HU" dirty="0"/>
              <a:t> rendelet főbb módosításai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464190" y="1244600"/>
            <a:ext cx="11275371" cy="547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C43H Belső hitelek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A kitöltési előírások pontosítása a Hpt. új, 2024. július 3-tól hatályos 106. § (4a) bekezdésére (leányvállalattal szembeni kitettségek) figyelemmel.</a:t>
            </a:r>
            <a:r>
              <a:rPr lang="hu-HU" sz="1600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  <a:ea typeface="Cambria" panose="02040503050406030204" pitchFamily="18" charset="0"/>
              </a:rPr>
              <a:t>A folyamatban lévő Hpt. módosítás miatt a tábla és útmutató a végleges rendeletben még változhat!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000" dirty="0"/>
          </a:p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7J A hitelintézet kiemelt közvetítő útján végzett záloghitelezési tevékenysége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Adatszolgáltatói kör: kiterjesztésre kerül a teljes hitelintézeti szektorra.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/>
              <a:t>2 új oszlop </a:t>
            </a:r>
            <a:r>
              <a:rPr lang="hu-HU" sz="1600" dirty="0"/>
              <a:t>a közvetítőkkel kötött, az MNB által engedélyezett megbízási szerződésekben foglaltak nyomon követésére</a:t>
            </a:r>
          </a:p>
          <a:p>
            <a:pPr marL="714375">
              <a:lnSpc>
                <a:spcPct val="150000"/>
              </a:lnSpc>
            </a:pPr>
            <a:r>
              <a:rPr lang="hu-HU" sz="1600" i="1" dirty="0"/>
              <a:t>e) Fennálló zálogkövetelés zálogtárgyainak becsértéke a tárgynegyedév végén</a:t>
            </a:r>
          </a:p>
          <a:p>
            <a:pPr marL="714375">
              <a:lnSpc>
                <a:spcPct val="150000"/>
              </a:lnSpc>
            </a:pPr>
            <a:r>
              <a:rPr lang="hu-HU" sz="1600" i="1" dirty="0"/>
              <a:t>f) Kihelyezett pénztár állomány a tárgynegyedév végén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000" dirty="0"/>
          </a:p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9FA Fogyasztói panaszügyekre vonatkozó adatok I.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9FA15 „Elektronikus </a:t>
            </a:r>
            <a:r>
              <a:rPr lang="hu-HU" sz="1600" dirty="0" err="1"/>
              <a:t>bankolással</a:t>
            </a:r>
            <a:r>
              <a:rPr lang="hu-HU" sz="1600" dirty="0"/>
              <a:t> kapcsolatos panaszok” sorra vonatkozó kitöltési előírások pontosítása: e sorban jelentendők a fizetési kérelemmel és az Egységes Adatbeviteli Megoldással (</a:t>
            </a:r>
            <a:r>
              <a:rPr lang="hu-HU" sz="1600" dirty="0" err="1"/>
              <a:t>EAM</a:t>
            </a:r>
            <a:r>
              <a:rPr lang="hu-HU" sz="1600" dirty="0"/>
              <a:t>) kapcsolatos panaszok 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26392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Pénzpiaci </a:t>
            </a:r>
            <a:r>
              <a:rPr lang="hu-HU" dirty="0" err="1"/>
              <a:t>mnb</a:t>
            </a:r>
            <a:r>
              <a:rPr lang="hu-HU" dirty="0"/>
              <a:t> rendelet főbb módosításai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464190" y="1244600"/>
            <a:ext cx="11275371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9R1, 9R2, 9R3 Banki könyvi kamatlábkockázat adatszolgáltatások</a:t>
            </a:r>
          </a:p>
          <a:p>
            <a:pPr>
              <a:lnSpc>
                <a:spcPct val="150000"/>
              </a:lnSpc>
            </a:pPr>
            <a:endParaRPr lang="hu-HU" sz="1600" b="1" dirty="0">
              <a:latin typeface="+mj-lt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pPr algn="ctr">
              <a:lnSpc>
                <a:spcPct val="150000"/>
              </a:lnSpc>
            </a:pPr>
            <a:endParaRPr lang="hu-HU" sz="1600" dirty="0"/>
          </a:p>
          <a:p>
            <a:pPr algn="ctr">
              <a:lnSpc>
                <a:spcPct val="150000"/>
              </a:lnSpc>
            </a:pPr>
            <a:endParaRPr lang="hu-HU" sz="1600" dirty="0"/>
          </a:p>
          <a:p>
            <a:pPr algn="ctr">
              <a:lnSpc>
                <a:spcPct val="150000"/>
              </a:lnSpc>
            </a:pPr>
            <a:r>
              <a:rPr lang="hu-HU" sz="1600" dirty="0"/>
              <a:t>A hazai adatszolgáltatás felülvizsgálatra került:</a:t>
            </a:r>
          </a:p>
          <a:p>
            <a:pPr>
              <a:lnSpc>
                <a:spcPct val="150000"/>
              </a:lnSpc>
            </a:pPr>
            <a:r>
              <a:rPr lang="hu-HU" sz="1600" b="1" dirty="0"/>
              <a:t>9R1 Kamatkockázati adatok és 9R3 Felügyeleti </a:t>
            </a:r>
            <a:r>
              <a:rPr lang="hu-HU" sz="1600" b="1" dirty="0" err="1"/>
              <a:t>outlier</a:t>
            </a:r>
            <a:r>
              <a:rPr lang="hu-HU" sz="1600" b="1" dirty="0"/>
              <a:t> tesztek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A táblák egy átmeneti idő után, 2025. 07.01-től megszűnnek (utoljára 2025. 06. 30.-ra kell küldeni)</a:t>
            </a:r>
          </a:p>
          <a:p>
            <a:pPr>
              <a:lnSpc>
                <a:spcPct val="150000"/>
              </a:lnSpc>
            </a:pPr>
            <a:r>
              <a:rPr lang="hu-HU" sz="1600" b="1" dirty="0"/>
              <a:t>9R2 Kamatkockázati eredmények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2025. 01. 01-től adattartalma jelentősen csökken (27 sor törlésre kerül)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Továbbra is jelentendő: </a:t>
            </a:r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r>
              <a:rPr lang="hu-HU" sz="1600" dirty="0"/>
              <a:t>a nettó kamatbevétel érzékenység a nem párhuzamos forgatókönyvekre (4 sor) </a:t>
            </a:r>
          </a:p>
          <a:p>
            <a:pPr marL="1657350" lvl="3" indent="-285750">
              <a:lnSpc>
                <a:spcPct val="150000"/>
              </a:lnSpc>
              <a:buFontTx/>
              <a:buChar char="-"/>
            </a:pPr>
            <a:r>
              <a:rPr lang="hu-HU" sz="1600" dirty="0"/>
              <a:t>a valós érték érzékenység az összes forgatókönyvre (6 sor)</a:t>
            </a:r>
          </a:p>
        </p:txBody>
      </p:sp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CC008C0A-545D-586D-B7D5-E6D387074956}"/>
              </a:ext>
            </a:extLst>
          </p:cNvPr>
          <p:cNvSpPr/>
          <p:nvPr/>
        </p:nvSpPr>
        <p:spPr>
          <a:xfrm>
            <a:off x="5503818" y="2688757"/>
            <a:ext cx="714102" cy="61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956B5F8C-C8D7-96A0-F7FC-A7D51E1556AF}"/>
              </a:ext>
            </a:extLst>
          </p:cNvPr>
          <p:cNvSpPr/>
          <p:nvPr/>
        </p:nvSpPr>
        <p:spPr>
          <a:xfrm>
            <a:off x="600892" y="1747898"/>
            <a:ext cx="10519954" cy="7435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/>
              <a:t>az (EU) 2021/451 bizottsági végrehajtási rendelet 2024. III. negyedévtől bevezeti a negyedéves </a:t>
            </a:r>
            <a:r>
              <a:rPr lang="hu-HU" sz="1800" dirty="0" err="1"/>
              <a:t>IRRBB</a:t>
            </a:r>
            <a:r>
              <a:rPr lang="hu-HU" sz="1800" dirty="0"/>
              <a:t> adatszolgáltatást</a:t>
            </a:r>
          </a:p>
        </p:txBody>
      </p:sp>
    </p:spTree>
    <p:extLst>
      <p:ext uri="{BB962C8B-B14F-4D97-AF65-F5344CB8AC3E}">
        <p14:creationId xmlns:p14="http://schemas.microsoft.com/office/powerpoint/2010/main" val="3153514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Pénzpiaci </a:t>
            </a:r>
            <a:r>
              <a:rPr lang="hu-HU" dirty="0" err="1"/>
              <a:t>mnb</a:t>
            </a:r>
            <a:r>
              <a:rPr lang="hu-HU" dirty="0"/>
              <a:t> rendelet főbb módosításai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583474" y="1237028"/>
            <a:ext cx="1114433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ea typeface="Cambria" panose="02040503050406030204" pitchFamily="18" charset="0"/>
              </a:rPr>
              <a:t>9D, 9E Pénzmosással és terrorizmusfinanszírozással kapcsolatos adatszolgáltatások</a:t>
            </a:r>
          </a:p>
          <a:p>
            <a:pPr>
              <a:lnSpc>
                <a:spcPct val="150000"/>
              </a:lnSpc>
            </a:pPr>
            <a:endParaRPr lang="hu-HU" sz="1600" b="1" dirty="0">
              <a:latin typeface="+mj-lt"/>
              <a:ea typeface="Cambria" panose="02040503050406030204" pitchFamily="18" charset="0"/>
            </a:endParaRPr>
          </a:p>
          <a:p>
            <a:r>
              <a:rPr lang="hu-HU" sz="1600" b="1" dirty="0">
                <a:ea typeface="Cambria" panose="02040503050406030204" pitchFamily="18" charset="0"/>
              </a:rPr>
              <a:t>Módosítás oka </a:t>
            </a:r>
          </a:p>
          <a:p>
            <a:r>
              <a:rPr lang="hu-HU" sz="1600" dirty="0">
                <a:ea typeface="Cambria" panose="02040503050406030204" pitchFamily="18" charset="0"/>
              </a:rPr>
              <a:t>- Jogszabályi környezet változás: </a:t>
            </a:r>
            <a:r>
              <a:rPr lang="hu-HU" sz="1600" u="sng" dirty="0">
                <a:ea typeface="Cambria" panose="02040503050406030204" pitchFamily="18" charset="0"/>
              </a:rPr>
              <a:t>2024. július 1-től </a:t>
            </a:r>
            <a:r>
              <a:rPr lang="hu-HU" sz="1600" dirty="0">
                <a:ea typeface="Cambria" panose="02040503050406030204" pitchFamily="18" charset="0"/>
              </a:rPr>
              <a:t>a 26/2020. (VIII. 25.) MNB rendeletet felváltotta a 30/2024. (VI. 24.) MNB rendelet</a:t>
            </a:r>
          </a:p>
          <a:p>
            <a:r>
              <a:rPr lang="hu-HU" sz="1600" dirty="0">
                <a:ea typeface="Cambria" panose="02040503050406030204" pitchFamily="18" charset="0"/>
              </a:rPr>
              <a:t>- Az adatszolgáltatás pontosítása a beérkezett adatszolgáltatói kérdések, felügyeleti tapasztalatok alapján </a:t>
            </a:r>
          </a:p>
          <a:p>
            <a:pPr>
              <a:lnSpc>
                <a:spcPct val="150000"/>
              </a:lnSpc>
            </a:pPr>
            <a:endParaRPr lang="hu-HU" sz="1600" b="1" dirty="0"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9D </a:t>
            </a:r>
            <a:r>
              <a:rPr lang="hu-HU" sz="1600" b="1" dirty="0"/>
              <a:t>Pénzmosással és terrorizmusfinanszírozással kapcsolatos negyedéves adatok</a:t>
            </a:r>
            <a:endParaRPr lang="hu-HU" sz="1600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hu-HU" sz="1200" b="1" dirty="0"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b="1" dirty="0"/>
              <a:t>2024. Q3-ra</a:t>
            </a:r>
            <a:r>
              <a:rPr lang="hu-HU" sz="1600" dirty="0"/>
              <a:t> a tábla és útmutató nem változik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hu-HU" sz="1600" dirty="0"/>
              <a:t>a táblaképben és útmutatóban szereplő jogszabályi hivatkozások változásáról közlemény került kiadásra (2024.08.05.) </a:t>
            </a:r>
            <a:r>
              <a:rPr lang="hu-HU" sz="1600" dirty="0">
                <a:hlinkClick r:id="rId2"/>
              </a:rPr>
              <a:t>https://www.mnb.hu/felugyelet/adatszolgaltatas/hitelintezetek/2024-evi-adatszolgaltatas/kozlemeny-a-penzmosassal-es-terrorizmusfinanszirozasaval-kapcsolatos-adatszolgaltatasban-szereplo-jogszabalyi-hivatkozasok-valtozasarol</a:t>
            </a:r>
            <a:r>
              <a:rPr lang="hu-HU" sz="1600" dirty="0"/>
              <a:t> </a:t>
            </a:r>
          </a:p>
          <a:p>
            <a:pPr marL="444500"/>
            <a:r>
              <a:rPr lang="hu-HU" sz="1600" dirty="0"/>
              <a:t>    + 1776. számú STEFI Faliújság (2024.09.04)</a:t>
            </a:r>
          </a:p>
          <a:p>
            <a:endParaRPr lang="hu-HU" sz="1600" dirty="0"/>
          </a:p>
          <a:p>
            <a:pPr marL="285750" indent="-285750">
              <a:buFontTx/>
              <a:buChar char="-"/>
            </a:pPr>
            <a:r>
              <a:rPr lang="hu-HU" sz="1600" b="1" dirty="0"/>
              <a:t>2024. Q4-től a tábla és útmutató a rendeletben módosul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hu-HU" sz="1600" dirty="0"/>
              <a:t>a jogszabályi hivatkozások aktualizálása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hu-HU" sz="1600" dirty="0"/>
              <a:t>9D11-9D112 sorok megnevezése és kitöltési útmutató pontosítása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hu-HU" sz="1600" dirty="0"/>
              <a:t>a táblaképet és útmutatót </a:t>
            </a:r>
            <a:r>
              <a:rPr lang="hu-HU" sz="1600" i="1" dirty="0"/>
              <a:t>a pénzpiaci MNB rendelet 2-3. melléklete </a:t>
            </a:r>
            <a:r>
              <a:rPr lang="hu-HU" sz="1600" dirty="0"/>
              <a:t>tartalmazza</a:t>
            </a:r>
          </a:p>
        </p:txBody>
      </p:sp>
    </p:spTree>
    <p:extLst>
      <p:ext uri="{BB962C8B-B14F-4D97-AF65-F5344CB8AC3E}">
        <p14:creationId xmlns:p14="http://schemas.microsoft.com/office/powerpoint/2010/main" val="482903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Pénzpiaci </a:t>
            </a:r>
            <a:r>
              <a:rPr lang="hu-HU" dirty="0" err="1"/>
              <a:t>mnb</a:t>
            </a:r>
            <a:r>
              <a:rPr lang="hu-HU" dirty="0"/>
              <a:t> rendelet főbb módosításai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722407" y="1237028"/>
            <a:ext cx="108251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b="1" dirty="0"/>
              <a:t>2025. Q2-től: a 30/2024. (VI. 24.) MNB rendelet változásával összhangban a tábla és útmutató újból változik!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9D13 sor: tízmillió helyett a </a:t>
            </a:r>
            <a:r>
              <a:rPr lang="hu-HU" b="1" dirty="0"/>
              <a:t>húszmillió</a:t>
            </a:r>
            <a:r>
              <a:rPr lang="hu-HU" dirty="0"/>
              <a:t> forintot elérő vagy meghaladó összegű valutaváltások jelentendők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9D14 sor: „</a:t>
            </a:r>
            <a:r>
              <a:rPr lang="hu-HU" i="1" dirty="0"/>
              <a:t>Kockázatos ügyfél és szokatlan ügylet kiszűrését biztosító szűrőrendszer riasztásai</a:t>
            </a:r>
            <a:r>
              <a:rPr lang="hu-HU" dirty="0"/>
              <a:t>” </a:t>
            </a:r>
          </a:p>
          <a:p>
            <a:pPr marL="984250" lvl="2"/>
            <a:r>
              <a:rPr lang="hu-HU" dirty="0"/>
              <a:t>- a 30/2024. (VI. 24.) MNB rendelet 30. § (1) bekezdése szerinti </a:t>
            </a:r>
            <a:r>
              <a:rPr lang="hu-HU" b="1" dirty="0"/>
              <a:t>kötelező szűrési feltételek megszűnnek -&gt; </a:t>
            </a:r>
            <a:r>
              <a:rPr lang="hu-HU" dirty="0"/>
              <a:t>az ezen szűrési feltételek által generált riasztások nem jelentendők (9D141 és alábontó sorai törlésre kerülnek)</a:t>
            </a:r>
          </a:p>
          <a:p>
            <a:pPr marL="1270000" lvl="2" indent="-285750">
              <a:buFontTx/>
              <a:buChar char="-"/>
            </a:pPr>
            <a:r>
              <a:rPr lang="hu-HU" dirty="0"/>
              <a:t>az adatszolgáltató által definiált szűrési feltételek által generált riasztások továbbra is jelentendők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hu-HU" dirty="0"/>
              <a:t>9D15 sor: </a:t>
            </a:r>
            <a:r>
              <a:rPr lang="hu-HU" i="1" dirty="0"/>
              <a:t>„Az adatszolgáltató nem tudta a szűrések elemzését és értékelését határidőn belül elvégezni”</a:t>
            </a:r>
          </a:p>
          <a:p>
            <a:pPr marL="428625"/>
            <a:r>
              <a:rPr lang="hu-HU" dirty="0"/>
              <a:t>		 - </a:t>
            </a:r>
            <a:r>
              <a:rPr lang="hu-HU" b="1" dirty="0"/>
              <a:t>kötelező szűrési feltételek megszűnése </a:t>
            </a:r>
            <a:r>
              <a:rPr lang="hu-HU" dirty="0"/>
              <a:t>miatt 9D15 alábontó sorai törlésre kerülnek</a:t>
            </a:r>
            <a:endParaRPr lang="hu-HU" i="1" dirty="0"/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hu-HU" dirty="0"/>
              <a:t>A táblaképet és útmutatót a </a:t>
            </a:r>
            <a:r>
              <a:rPr lang="hu-HU" i="1" dirty="0"/>
              <a:t>pénzpiaci MNB rendelet 22-23. melléklete </a:t>
            </a:r>
            <a:r>
              <a:rPr lang="hu-HU" dirty="0"/>
              <a:t>tartalmazza</a:t>
            </a:r>
          </a:p>
          <a:p>
            <a:endParaRPr lang="hu-HU" dirty="0"/>
          </a:p>
          <a:p>
            <a:r>
              <a:rPr lang="hu-HU" b="1" dirty="0">
                <a:ea typeface="Cambria" panose="02040503050406030204" pitchFamily="18" charset="0"/>
              </a:rPr>
              <a:t>9E </a:t>
            </a:r>
            <a:r>
              <a:rPr lang="hu-HU" b="1" dirty="0"/>
              <a:t>Pénzmosással és terrorizmusfinanszírozással kapcsolatos éves adatok</a:t>
            </a:r>
            <a:endParaRPr lang="hu-HU" b="1" dirty="0">
              <a:sym typeface="Wingdings" panose="05000000000000000000" pitchFamily="2" charset="2"/>
            </a:endParaRPr>
          </a:p>
          <a:p>
            <a:r>
              <a:rPr lang="hu-HU" b="1" dirty="0">
                <a:ea typeface="Cambria" panose="02040503050406030204" pitchFamily="18" charset="0"/>
              </a:rPr>
              <a:t> </a:t>
            </a:r>
          </a:p>
          <a:p>
            <a:pPr marL="714375" indent="-269875">
              <a:buFont typeface="Arial" panose="020B0604020202020204" pitchFamily="34" charset="0"/>
              <a:buChar char="•"/>
            </a:pPr>
            <a:r>
              <a:rPr lang="hu-HU" dirty="0"/>
              <a:t>a módosítások függetlenek a pénzmosási MNB rendelet változásától</a:t>
            </a:r>
          </a:p>
          <a:p>
            <a:pPr marL="714375" indent="-269875">
              <a:buFont typeface="Arial" panose="020B0604020202020204" pitchFamily="34" charset="0"/>
              <a:buChar char="•"/>
            </a:pPr>
            <a:r>
              <a:rPr lang="hu-HU" dirty="0"/>
              <a:t>az </a:t>
            </a:r>
            <a:r>
              <a:rPr lang="hu-HU" dirty="0" err="1"/>
              <a:t>RMA</a:t>
            </a:r>
            <a:r>
              <a:rPr lang="hu-HU" dirty="0"/>
              <a:t> kapcsolatokat nem kell a levelező kapcsolatok között jelenteni -&gt; a 9E16 „Levelező kapcsolat” blokk (sorok sorrendje, sorkódja) módosul</a:t>
            </a:r>
          </a:p>
          <a:p>
            <a:pPr marL="714375" indent="-269875">
              <a:buFont typeface="Arial" panose="020B0604020202020204" pitchFamily="34" charset="0"/>
              <a:buChar char="•"/>
            </a:pPr>
            <a:r>
              <a:rPr lang="hu-HU" dirty="0"/>
              <a:t>új tilos mező [9E082,d]</a:t>
            </a:r>
          </a:p>
          <a:p>
            <a:pPr marL="714375" indent="-269875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Hatály: a 2024. évre vonatkozó adatokat már az új táblakép szerint kell küldeni.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96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Pénzpiaci </a:t>
            </a:r>
            <a:r>
              <a:rPr lang="hu-HU" dirty="0" err="1"/>
              <a:t>mnb</a:t>
            </a:r>
            <a:r>
              <a:rPr lang="hu-HU" dirty="0"/>
              <a:t> rendelet főbb módosításai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452440" y="1253308"/>
            <a:ext cx="11275371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20AA, 20AB negyedéves szöveges jelentések – </a:t>
            </a:r>
            <a:r>
              <a:rPr lang="hu-HU" sz="1600" b="1" dirty="0">
                <a:solidFill>
                  <a:srgbClr val="0070C0"/>
                </a:solidFill>
                <a:ea typeface="Cambria" panose="02040503050406030204" pitchFamily="18" charset="0"/>
              </a:rPr>
              <a:t>kiegészül 2 új tartalommal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/>
              <a:t>Felügyeleti likviditási stresszteszt (</a:t>
            </a:r>
            <a:r>
              <a:rPr lang="hu-HU" sz="1600" b="1" dirty="0" err="1"/>
              <a:t>FLST</a:t>
            </a:r>
            <a:r>
              <a:rPr lang="hu-HU" sz="1600" b="1" dirty="0"/>
              <a:t>) </a:t>
            </a:r>
            <a:r>
              <a:rPr lang="hu-HU" sz="1600" dirty="0"/>
              <a:t>futtatására kötelezett intézmény esetén az </a:t>
            </a:r>
            <a:r>
              <a:rPr lang="hu-HU" sz="1600" dirty="0" err="1"/>
              <a:t>FLST</a:t>
            </a:r>
            <a:r>
              <a:rPr lang="hu-HU" sz="1600" dirty="0"/>
              <a:t> </a:t>
            </a:r>
            <a:r>
              <a:rPr lang="hu-HU" sz="1600" b="1" dirty="0"/>
              <a:t>eredményeinek </a:t>
            </a:r>
            <a:r>
              <a:rPr lang="hu-HU" sz="1600" dirty="0"/>
              <a:t>bemutatása, legalább a következő részletezettséggel: mutató értéke, likvid eszközök értéke, összes kiáramlás értéke, összes beáramlás értéke, a mutató változás főbb okainak ismertetése.</a:t>
            </a:r>
          </a:p>
          <a:p>
            <a:pPr lvl="2">
              <a:lnSpc>
                <a:spcPct val="150000"/>
              </a:lnSpc>
            </a:pPr>
            <a:r>
              <a:rPr lang="hu-HU" sz="1600" i="1" dirty="0">
                <a:solidFill>
                  <a:srgbClr val="002060"/>
                </a:solidFill>
              </a:rPr>
              <a:t>A felülvizsgált </a:t>
            </a:r>
            <a:r>
              <a:rPr lang="hu-HU" sz="1600" i="1" dirty="0" err="1">
                <a:solidFill>
                  <a:srgbClr val="002060"/>
                </a:solidFill>
              </a:rPr>
              <a:t>FLST-ről</a:t>
            </a:r>
            <a:r>
              <a:rPr lang="hu-HU" sz="1600" i="1" dirty="0">
                <a:solidFill>
                  <a:srgbClr val="002060"/>
                </a:solidFill>
              </a:rPr>
              <a:t> szóló MNB vezetői körlevél várhatóan az idei év folyamán kerül publikálásra.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20AA-ban a </a:t>
            </a:r>
            <a:r>
              <a:rPr lang="hu-HU" sz="1600" b="1" dirty="0"/>
              <a:t>XII. Konszolidált szintű információk </a:t>
            </a:r>
            <a:r>
              <a:rPr lang="hu-HU" sz="1600" dirty="0"/>
              <a:t>fejezet kibővül a bankcsoportok </a:t>
            </a:r>
            <a:r>
              <a:rPr lang="hu-HU" sz="1600" b="1" dirty="0"/>
              <a:t>tőkehelyzetének</a:t>
            </a:r>
            <a:r>
              <a:rPr lang="hu-HU" sz="1600" dirty="0"/>
              <a:t>, annak változásának bemutatásával.</a:t>
            </a:r>
          </a:p>
          <a:p>
            <a:pPr>
              <a:lnSpc>
                <a:spcPct val="150000"/>
              </a:lnSpc>
            </a:pP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Javadalmazási adatszolgáltatás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5490845" algn="l"/>
              </a:tabLst>
            </a:pPr>
            <a:r>
              <a:rPr lang="hu-HU" sz="1600" dirty="0">
                <a:latin typeface="Calibri" panose="020F0502020204030204" pitchFamily="34" charset="0"/>
              </a:rPr>
              <a:t>Az adatszolgáltatás alapjául szolgáló </a:t>
            </a:r>
            <a:r>
              <a:rPr lang="hu-HU" sz="1600" dirty="0" err="1">
                <a:latin typeface="Calibri" panose="020F0502020204030204" pitchFamily="34" charset="0"/>
              </a:rPr>
              <a:t>EBA</a:t>
            </a:r>
            <a:r>
              <a:rPr lang="hu-HU" sz="1600" dirty="0">
                <a:latin typeface="Calibri" panose="020F0502020204030204" pitchFamily="34" charset="0"/>
              </a:rPr>
              <a:t> iránymutatásokkal</a:t>
            </a:r>
            <a:r>
              <a:rPr lang="hu-HU" sz="1600" baseline="30000" dirty="0">
                <a:latin typeface="Calibri" panose="020F0502020204030204" pitchFamily="34" charset="0"/>
              </a:rPr>
              <a:t> </a:t>
            </a:r>
            <a:r>
              <a:rPr lang="hu-HU" sz="1600" dirty="0">
                <a:latin typeface="Calibri" panose="020F0502020204030204" pitchFamily="34" charset="0"/>
              </a:rPr>
              <a:t>(</a:t>
            </a:r>
            <a:r>
              <a:rPr lang="hu-HU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EBA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hu-HU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GL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/2022/06, </a:t>
            </a:r>
            <a:r>
              <a:rPr lang="hu-HU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EBA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hu-HU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GL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/2022/08)</a:t>
            </a:r>
            <a:r>
              <a:rPr lang="hu-HU" sz="1600" dirty="0">
                <a:latin typeface="Calibri" panose="020F0502020204030204" pitchFamily="34" charset="0"/>
              </a:rPr>
              <a:t> összhangban:</a:t>
            </a:r>
          </a:p>
          <a:p>
            <a:pPr marL="714375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90845" algn="l"/>
              </a:tabLst>
            </a:pPr>
            <a:r>
              <a:rPr lang="hu-HU" sz="1600" dirty="0">
                <a:latin typeface="Calibri" panose="020F0502020204030204" pitchFamily="34" charset="0"/>
              </a:rPr>
              <a:t>a teljesítmény- és alapjavadalmazás közötti, jóváhagyott magasabb arányokra vonatkozó adatok </a:t>
            </a:r>
            <a:r>
              <a:rPr lang="hu-HU" sz="1600" b="1" dirty="0">
                <a:latin typeface="Calibri" panose="020F0502020204030204" pitchFamily="34" charset="0"/>
              </a:rPr>
              <a:t>kétévente</a:t>
            </a:r>
            <a:r>
              <a:rPr lang="hu-HU" sz="1600" dirty="0">
                <a:latin typeface="Calibri" panose="020F0502020204030204" pitchFamily="34" charset="0"/>
              </a:rPr>
              <a:t> kerülnek bekérésre, 2025. évről nem kell jelenteni -&gt; ezért a 2025. évi MNB rendeletből </a:t>
            </a:r>
            <a:r>
              <a:rPr lang="hu-HU" sz="1600" b="1" dirty="0">
                <a:latin typeface="Calibri" panose="020F0502020204030204" pitchFamily="34" charset="0"/>
              </a:rPr>
              <a:t>az R_07.00 tábla törlésre kerül.</a:t>
            </a:r>
          </a:p>
          <a:p>
            <a:pPr marL="714375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90845" algn="l"/>
              </a:tabLst>
            </a:pPr>
            <a:r>
              <a:rPr lang="hu-HU" sz="1600" dirty="0">
                <a:latin typeface="Calibri" panose="020F0502020204030204" pitchFamily="34" charset="0"/>
              </a:rPr>
              <a:t>2024. évről az R_06.00 tábla kivételével minden tábla jelentendő</a:t>
            </a:r>
          </a:p>
        </p:txBody>
      </p:sp>
    </p:spTree>
    <p:extLst>
      <p:ext uri="{BB962C8B-B14F-4D97-AF65-F5344CB8AC3E}">
        <p14:creationId xmlns:p14="http://schemas.microsoft.com/office/powerpoint/2010/main" val="83316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Pénzpiaci </a:t>
            </a:r>
            <a:r>
              <a:rPr lang="hu-HU" dirty="0" err="1"/>
              <a:t>mnb</a:t>
            </a:r>
            <a:r>
              <a:rPr lang="hu-HU" dirty="0"/>
              <a:t> rendelet főbb módosításai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399567" y="1084979"/>
            <a:ext cx="1127537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18TAX A hitelintézetek által a Taxonómia rendelet 8. cikke alapján közzéteendő kulcsfontosságú teljesítménymutatók (</a:t>
            </a:r>
            <a:r>
              <a:rPr lang="hu-HU" sz="1600" b="1" dirty="0" err="1">
                <a:ea typeface="Cambria" panose="02040503050406030204" pitchFamily="18" charset="0"/>
              </a:rPr>
              <a:t>KPI</a:t>
            </a:r>
            <a:r>
              <a:rPr lang="hu-HU" sz="1600" b="1" dirty="0">
                <a:ea typeface="Cambria" panose="02040503050406030204" pitchFamily="18" charset="0"/>
              </a:rPr>
              <a:t>-k) összefoglalása - </a:t>
            </a:r>
            <a:r>
              <a:rPr lang="hu-HU" sz="1600" i="1" dirty="0">
                <a:solidFill>
                  <a:srgbClr val="FF0000"/>
                </a:solidFill>
                <a:ea typeface="Cambria" panose="02040503050406030204" pitchFamily="18" charset="0"/>
              </a:rPr>
              <a:t>Külső véleményezésre kiküldött tervezet nem tartalmazta!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Az értelmezés könnyítése érdekében a „%-os lefedettség (összes eszközértékhez képest)” sor áthelyezése (18TAX111 -&gt; 18TAX3)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/>
          </a:p>
          <a:p>
            <a:endParaRPr lang="hu-HU" sz="1500" dirty="0">
              <a:effectLst/>
              <a:ea typeface="Times New Roman" panose="02020603050405020304" pitchFamily="18" charset="0"/>
            </a:endParaRPr>
          </a:p>
          <a:p>
            <a:endParaRPr lang="hu-HU" sz="1500" dirty="0">
              <a:effectLst/>
              <a:ea typeface="Times New Roman" panose="02020603050405020304" pitchFamily="18" charset="0"/>
            </a:endParaRPr>
          </a:p>
          <a:p>
            <a:endParaRPr lang="hu-HU" sz="15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ea typeface="Times New Roman" panose="02020603050405020304" pitchFamily="18" charset="0"/>
              </a:rPr>
              <a:t>Kitöltési előírások pontosítása, kiegészítése:</a:t>
            </a:r>
          </a:p>
          <a:p>
            <a:r>
              <a:rPr lang="hu-HU" sz="1200" i="1" dirty="0">
                <a:solidFill>
                  <a:srgbClr val="FF0000"/>
                </a:solidFill>
                <a:ea typeface="Times New Roman" panose="02020603050405020304" pitchFamily="18" charset="0"/>
              </a:rPr>
              <a:t>„</a:t>
            </a:r>
            <a:r>
              <a:rPr lang="hu-HU" sz="12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 tábla 18TAX3 sorának c), illetve f) oszlopa azon eszközök arányát mutatja az összes eszközhöz képest, amely eszközök figyelembe vehetők a zöldeszköz-arány kiszámítása során. A zöldeszköz-arány kiszámításánál mind a számlálóból, mind a nevezőből figyelmen kívül hagyandók a Bizottság (EU) 2021/2178 felhatalmazáson alapuló rendelet 7. cikkének (1) bekezdésében említett kitettségek. Az érték előállításához szükséges levonni a teljes eszközértékből a Bizottság (EU) 2021/2178 felhatalmazáson alapuló rendelet 7. cikkének (1) bekezdésében említett kitettségek értékét, majd a kapott eredményt elosztani a teljes eszközértékkel. A 18TAX3 sor f) oszlopában csak az adott évben keletkezett kitettségeket szükséges figyelembe venni az arányszám kiszámításánál.”</a:t>
            </a:r>
            <a:endParaRPr lang="hu-HU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B5751654-672A-F509-44C1-D840D7DAD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221" y="2368563"/>
          <a:ext cx="8558718" cy="260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079945" imgH="4587366" progId="Excel.Sheet.12">
                  <p:embed/>
                </p:oleObj>
              </mc:Choice>
              <mc:Fallback>
                <p:oleObj name="Worksheet" r:id="rId2" imgW="15079945" imgH="4587366" progId="Excel.Sheet.12">
                  <p:embed/>
                  <p:pic>
                    <p:nvPicPr>
                      <p:cNvPr id="4" name="Objektum 3">
                        <a:extLst>
                          <a:ext uri="{FF2B5EF4-FFF2-40B4-BE49-F238E27FC236}">
                            <a16:creationId xmlns:a16="http://schemas.microsoft.com/office/drawing/2014/main" id="{B5751654-672A-F509-44C1-D840D7DAD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6221" y="2368563"/>
                        <a:ext cx="8558718" cy="260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84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3" y="3128211"/>
            <a:ext cx="9617242" cy="827340"/>
          </a:xfrm>
        </p:spPr>
        <p:txBody>
          <a:bodyPr/>
          <a:lstStyle/>
          <a:p>
            <a:r>
              <a:rPr lang="hu-HU" sz="3600" i="1" dirty="0" err="1"/>
              <a:t>Eba</a:t>
            </a:r>
            <a:r>
              <a:rPr lang="hu-HU" sz="3600" i="1" dirty="0"/>
              <a:t> adatszolgáltatások változása</a:t>
            </a:r>
            <a:r>
              <a:rPr lang="hu-HU" sz="3600" dirty="0"/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B3AF0F-956D-7B43-316C-1D4272C3F7C2}"/>
              </a:ext>
            </a:extLst>
          </p:cNvPr>
          <p:cNvSpPr txBox="1">
            <a:spLocks/>
          </p:cNvSpPr>
          <p:nvPr/>
        </p:nvSpPr>
        <p:spPr>
          <a:xfrm>
            <a:off x="7820524" y="5005137"/>
            <a:ext cx="3441032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Pintér Csilla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statisztikai tanácsadó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7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 err="1"/>
              <a:t>EBA</a:t>
            </a:r>
            <a:r>
              <a:rPr lang="hu-HU" dirty="0"/>
              <a:t> adatszolgáltatások változása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452440" y="5021576"/>
            <a:ext cx="11275371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ea typeface="Cambria" panose="02040503050406030204" pitchFamily="18" charset="0"/>
              </a:rPr>
              <a:t>A táblák, kitöltési előírások és a kapcsolódó technikai csomagok (</a:t>
            </a:r>
            <a:r>
              <a:rPr lang="hu-HU" sz="1600" b="1" dirty="0" err="1">
                <a:ea typeface="Cambria" panose="02040503050406030204" pitchFamily="18" charset="0"/>
              </a:rPr>
              <a:t>DPM</a:t>
            </a:r>
            <a:r>
              <a:rPr lang="hu-HU" sz="1600" b="1" dirty="0">
                <a:ea typeface="Cambria" panose="02040503050406030204" pitchFamily="18" charset="0"/>
              </a:rPr>
              <a:t>, taxonómia, validációs szabályok) elérhetők az </a:t>
            </a:r>
            <a:r>
              <a:rPr lang="hu-HU" sz="1600" b="1" dirty="0" err="1">
                <a:ea typeface="Cambria" panose="02040503050406030204" pitchFamily="18" charset="0"/>
              </a:rPr>
              <a:t>EBA</a:t>
            </a:r>
            <a:r>
              <a:rPr lang="hu-HU" sz="1600" b="1" dirty="0">
                <a:ea typeface="Cambria" panose="02040503050406030204" pitchFamily="18" charset="0"/>
              </a:rPr>
              <a:t> honlapján: </a:t>
            </a:r>
            <a:r>
              <a:rPr lang="hu-HU" sz="1600" b="1" dirty="0">
                <a:ea typeface="Cambria" panose="02040503050406030204" pitchFamily="18" charset="0"/>
                <a:hlinkClick r:id="rId2"/>
              </a:rPr>
              <a:t>https://www.eba.europa.eu/risk-and-data-analysis/reporting-frameworks</a:t>
            </a:r>
            <a:r>
              <a:rPr lang="hu-HU" sz="1600" b="1" dirty="0">
                <a:ea typeface="Cambria" panose="020405030504060302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hu-HU" sz="1200" dirty="0"/>
          </a:p>
          <a:p>
            <a:pPr>
              <a:lnSpc>
                <a:spcPct val="150000"/>
              </a:lnSpc>
            </a:pPr>
            <a:r>
              <a:rPr lang="hu-HU" sz="1200" dirty="0"/>
              <a:t>* (EU) 2021/453 bizottsági végrehajtási rendelet szerinti adatszolgáltatás (C 90.00, C 91.00).</a:t>
            </a:r>
          </a:p>
        </p:txBody>
      </p:sp>
      <p:sp>
        <p:nvSpPr>
          <p:cNvPr id="59" name="Nyíl: jobbra mutató 58">
            <a:extLst>
              <a:ext uri="{FF2B5EF4-FFF2-40B4-BE49-F238E27FC236}">
                <a16:creationId xmlns:a16="http://schemas.microsoft.com/office/drawing/2014/main" id="{D399F5C2-9C8F-4CA7-366B-0AFB804B0CDE}"/>
              </a:ext>
            </a:extLst>
          </p:cNvPr>
          <p:cNvSpPr/>
          <p:nvPr/>
        </p:nvSpPr>
        <p:spPr>
          <a:xfrm>
            <a:off x="923109" y="1827550"/>
            <a:ext cx="8377645" cy="14267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D8BBEC82-C2DF-A1E1-71F8-36D1836F8933}"/>
              </a:ext>
            </a:extLst>
          </p:cNvPr>
          <p:cNvSpPr txBox="1"/>
          <p:nvPr/>
        </p:nvSpPr>
        <p:spPr>
          <a:xfrm>
            <a:off x="1728615" y="1471878"/>
            <a:ext cx="98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09/2</a:t>
            </a:r>
            <a:r>
              <a:rPr lang="hu-HU" dirty="0">
                <a:solidFill>
                  <a:srgbClr val="000000">
                    <a:lumMod val="65000"/>
                    <a:lumOff val="35000"/>
                  </a:srgbClr>
                </a:solidFill>
              </a:rPr>
              <a:t>02</a:t>
            </a: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4</a:t>
            </a:r>
            <a:endParaRPr lang="hu-HU" dirty="0"/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B5D95C81-57C9-AD19-4103-DD21103E9979}"/>
              </a:ext>
            </a:extLst>
          </p:cNvPr>
          <p:cNvSpPr txBox="1"/>
          <p:nvPr/>
        </p:nvSpPr>
        <p:spPr>
          <a:xfrm>
            <a:off x="2712757" y="1471878"/>
            <a:ext cx="98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>
                    <a:lumMod val="65000"/>
                    <a:lumOff val="35000"/>
                  </a:srgbClr>
                </a:solidFill>
              </a:rPr>
              <a:t>12</a:t>
            </a: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/2</a:t>
            </a:r>
            <a:r>
              <a:rPr lang="hu-HU" dirty="0">
                <a:solidFill>
                  <a:srgbClr val="000000">
                    <a:lumMod val="65000"/>
                    <a:lumOff val="35000"/>
                  </a:srgbClr>
                </a:solidFill>
              </a:rPr>
              <a:t>02</a:t>
            </a: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4</a:t>
            </a:r>
            <a:endParaRPr lang="hu-HU" dirty="0"/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7724CD1D-1354-DA38-1DFC-C0D344938C77}"/>
              </a:ext>
            </a:extLst>
          </p:cNvPr>
          <p:cNvSpPr txBox="1"/>
          <p:nvPr/>
        </p:nvSpPr>
        <p:spPr>
          <a:xfrm>
            <a:off x="3777064" y="1479177"/>
            <a:ext cx="98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>
                    <a:lumMod val="65000"/>
                    <a:lumOff val="35000"/>
                  </a:srgbClr>
                </a:solidFill>
              </a:rPr>
              <a:t>03</a:t>
            </a: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/2</a:t>
            </a:r>
            <a:r>
              <a:rPr lang="hu-HU" dirty="0">
                <a:solidFill>
                  <a:srgbClr val="000000">
                    <a:lumMod val="65000"/>
                    <a:lumOff val="35000"/>
                  </a:srgbClr>
                </a:solidFill>
              </a:rPr>
              <a:t>025</a:t>
            </a:r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D8825AF-F71F-E43A-3470-7568E136D01B}"/>
              </a:ext>
            </a:extLst>
          </p:cNvPr>
          <p:cNvCxnSpPr>
            <a:cxnSpLocks/>
          </p:cNvCxnSpPr>
          <p:nvPr/>
        </p:nvCxnSpPr>
        <p:spPr>
          <a:xfrm>
            <a:off x="1993447" y="1896784"/>
            <a:ext cx="0" cy="2675216"/>
          </a:xfrm>
          <a:prstGeom prst="line">
            <a:avLst/>
          </a:prstGeom>
          <a:ln w="15875">
            <a:solidFill>
              <a:srgbClr val="0C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10322B6-5ABE-7822-F022-AAFEA88C7AB8}"/>
              </a:ext>
            </a:extLst>
          </p:cNvPr>
          <p:cNvCxnSpPr>
            <a:cxnSpLocks/>
          </p:cNvCxnSpPr>
          <p:nvPr/>
        </p:nvCxnSpPr>
        <p:spPr>
          <a:xfrm flipH="1">
            <a:off x="3056707" y="1898885"/>
            <a:ext cx="26052" cy="2673115"/>
          </a:xfrm>
          <a:prstGeom prst="line">
            <a:avLst/>
          </a:prstGeom>
          <a:ln w="15875">
            <a:solidFill>
              <a:srgbClr val="0C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CF5FF4A-D9C2-7807-5FF3-F9732ECBF1E2}"/>
              </a:ext>
            </a:extLst>
          </p:cNvPr>
          <p:cNvCxnSpPr>
            <a:cxnSpLocks/>
          </p:cNvCxnSpPr>
          <p:nvPr/>
        </p:nvCxnSpPr>
        <p:spPr>
          <a:xfrm>
            <a:off x="4132530" y="1898885"/>
            <a:ext cx="0" cy="2673115"/>
          </a:xfrm>
          <a:prstGeom prst="line">
            <a:avLst/>
          </a:prstGeom>
          <a:ln w="15875">
            <a:solidFill>
              <a:srgbClr val="0C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33">
            <a:extLst>
              <a:ext uri="{FF2B5EF4-FFF2-40B4-BE49-F238E27FC236}">
                <a16:creationId xmlns:a16="http://schemas.microsoft.com/office/drawing/2014/main" id="{4FF1338D-D25C-DE6C-794F-BD4F6837EB2B}"/>
              </a:ext>
            </a:extLst>
          </p:cNvPr>
          <p:cNvSpPr/>
          <p:nvPr/>
        </p:nvSpPr>
        <p:spPr>
          <a:xfrm>
            <a:off x="2006968" y="2067920"/>
            <a:ext cx="3323758" cy="26741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18000" rIns="36000" bIns="18000" rtlCol="0" anchor="ctr"/>
          <a:lstStyle/>
          <a:p>
            <a:pPr defTabSz="342875">
              <a:defRPr/>
            </a:pPr>
            <a:r>
              <a:rPr lang="en-GB" sz="1400" b="1" dirty="0" err="1">
                <a:solidFill>
                  <a:schemeClr val="tx1"/>
                </a:solidFill>
                <a:latin typeface="Calibri"/>
              </a:rPr>
              <a:t>IRRBB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v3.4</a:t>
            </a:r>
            <a:endParaRPr lang="en-GB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1" name="Pentagon 33">
            <a:extLst>
              <a:ext uri="{FF2B5EF4-FFF2-40B4-BE49-F238E27FC236}">
                <a16:creationId xmlns:a16="http://schemas.microsoft.com/office/drawing/2014/main" id="{A4905968-4E0E-960E-E44E-EE30B267DD8C}"/>
              </a:ext>
            </a:extLst>
          </p:cNvPr>
          <p:cNvSpPr/>
          <p:nvPr/>
        </p:nvSpPr>
        <p:spPr>
          <a:xfrm>
            <a:off x="3073575" y="2528488"/>
            <a:ext cx="3292502" cy="26741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18000" rIns="36000" bIns="18000" rtlCol="0" anchor="ctr"/>
          <a:lstStyle/>
          <a:p>
            <a:pPr defTabSz="342875">
              <a:defRPr/>
            </a:pPr>
            <a:r>
              <a:rPr lang="hu-HU" sz="1400" b="1" dirty="0" err="1">
                <a:solidFill>
                  <a:schemeClr val="tx1"/>
                </a:solidFill>
                <a:latin typeface="Calibri"/>
              </a:rPr>
              <a:t>MREL_TLAC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módosítás v3.5</a:t>
            </a:r>
            <a:endParaRPr lang="en-GB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Pentagon 33">
            <a:extLst>
              <a:ext uri="{FF2B5EF4-FFF2-40B4-BE49-F238E27FC236}">
                <a16:creationId xmlns:a16="http://schemas.microsoft.com/office/drawing/2014/main" id="{A46C46B5-19FB-933C-6987-37E1893DB85C}"/>
              </a:ext>
            </a:extLst>
          </p:cNvPr>
          <p:cNvSpPr/>
          <p:nvPr/>
        </p:nvSpPr>
        <p:spPr>
          <a:xfrm>
            <a:off x="3069734" y="3035791"/>
            <a:ext cx="3266449" cy="26741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18000" rIns="36000" bIns="18000" rtlCol="0" anchor="ctr"/>
          <a:lstStyle/>
          <a:p>
            <a:pPr defTabSz="342875">
              <a:defRPr/>
            </a:pPr>
            <a:r>
              <a:rPr lang="hu-HU" sz="1400" b="1" dirty="0" err="1">
                <a:solidFill>
                  <a:schemeClr val="tx1"/>
                </a:solidFill>
                <a:latin typeface="Calibri"/>
              </a:rPr>
              <a:t>Diversity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benchmarking </a:t>
            </a:r>
            <a:r>
              <a:rPr lang="hu-HU" sz="1400" b="1" dirty="0" err="1">
                <a:solidFill>
                  <a:schemeClr val="tx1"/>
                </a:solidFill>
                <a:latin typeface="Calibri"/>
              </a:rPr>
              <a:t>GL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v3.5</a:t>
            </a:r>
            <a:endParaRPr lang="en-GB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Pentagon 33">
            <a:extLst>
              <a:ext uri="{FF2B5EF4-FFF2-40B4-BE49-F238E27FC236}">
                <a16:creationId xmlns:a16="http://schemas.microsoft.com/office/drawing/2014/main" id="{40A23562-3067-A4BE-E440-F1129BB73948}"/>
              </a:ext>
            </a:extLst>
          </p:cNvPr>
          <p:cNvSpPr/>
          <p:nvPr/>
        </p:nvSpPr>
        <p:spPr>
          <a:xfrm>
            <a:off x="4132531" y="3513090"/>
            <a:ext cx="3296968" cy="26741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18000" rIns="36000" bIns="18000" rtlCol="0" anchor="ctr"/>
          <a:lstStyle/>
          <a:p>
            <a:pPr defTabSz="342875">
              <a:defRPr/>
            </a:pPr>
            <a:r>
              <a:rPr lang="hu-HU" sz="1400" b="1" dirty="0" err="1">
                <a:solidFill>
                  <a:schemeClr val="tx1"/>
                </a:solidFill>
                <a:latin typeface="Calibri"/>
              </a:rPr>
              <a:t>FRTB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módosítás v3.5 </a:t>
            </a:r>
            <a:endParaRPr lang="en-GB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Pentagon 33">
            <a:extLst>
              <a:ext uri="{FF2B5EF4-FFF2-40B4-BE49-F238E27FC236}">
                <a16:creationId xmlns:a16="http://schemas.microsoft.com/office/drawing/2014/main" id="{06E9B8E2-8CBE-CF6D-E2B5-32A39163E29C}"/>
              </a:ext>
            </a:extLst>
          </p:cNvPr>
          <p:cNvSpPr/>
          <p:nvPr/>
        </p:nvSpPr>
        <p:spPr>
          <a:xfrm>
            <a:off x="4132533" y="4041385"/>
            <a:ext cx="3296966" cy="267416"/>
          </a:xfrm>
          <a:prstGeom prst="homePlate">
            <a:avLst/>
          </a:prstGeom>
          <a:solidFill>
            <a:srgbClr val="AFC2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18000" rIns="36000" bIns="18000" rtlCol="0" anchor="ctr"/>
          <a:lstStyle/>
          <a:p>
            <a:pPr defTabSz="342875">
              <a:defRPr/>
            </a:pPr>
            <a:r>
              <a:rPr lang="hu-HU" sz="1400" b="1" dirty="0" err="1">
                <a:solidFill>
                  <a:schemeClr val="tx1"/>
                </a:solidFill>
                <a:latin typeface="Calibri"/>
              </a:rPr>
              <a:t>COREP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- CRR3/</a:t>
            </a:r>
            <a:r>
              <a:rPr lang="hu-HU" sz="1400" b="1" dirty="0" err="1">
                <a:solidFill>
                  <a:schemeClr val="tx1"/>
                </a:solidFill>
                <a:latin typeface="Calibri"/>
              </a:rPr>
              <a:t>CRDVI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(</a:t>
            </a:r>
            <a:r>
              <a:rPr lang="hu-HU" sz="1400" b="1" dirty="0" err="1">
                <a:solidFill>
                  <a:schemeClr val="tx1"/>
                </a:solidFill>
                <a:latin typeface="Calibri"/>
              </a:rPr>
              <a:t>step</a:t>
            </a:r>
            <a:r>
              <a:rPr lang="hu-HU" sz="1400" b="1" dirty="0">
                <a:solidFill>
                  <a:schemeClr val="tx1"/>
                </a:solidFill>
                <a:latin typeface="Calibri"/>
              </a:rPr>
              <a:t> 1) v4.0</a:t>
            </a:r>
            <a:endParaRPr lang="en-GB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Szorzás jele 14">
            <a:extLst>
              <a:ext uri="{FF2B5EF4-FFF2-40B4-BE49-F238E27FC236}">
                <a16:creationId xmlns:a16="http://schemas.microsoft.com/office/drawing/2014/main" id="{B7E73801-D3F1-82A8-F9D5-4BB8C7415389}"/>
              </a:ext>
            </a:extLst>
          </p:cNvPr>
          <p:cNvSpPr/>
          <p:nvPr/>
        </p:nvSpPr>
        <p:spPr>
          <a:xfrm>
            <a:off x="5559801" y="3234392"/>
            <a:ext cx="884504" cy="801735"/>
          </a:xfrm>
          <a:prstGeom prst="mathMultipl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peech Bubble: Rectangle 14">
            <a:extLst>
              <a:ext uri="{FF2B5EF4-FFF2-40B4-BE49-F238E27FC236}">
                <a16:creationId xmlns:a16="http://schemas.microsoft.com/office/drawing/2014/main" id="{4C84DFB2-E6D8-88E5-9CD9-FD2F300F3D19}"/>
              </a:ext>
            </a:extLst>
          </p:cNvPr>
          <p:cNvSpPr/>
          <p:nvPr/>
        </p:nvSpPr>
        <p:spPr>
          <a:xfrm>
            <a:off x="9039239" y="2342497"/>
            <a:ext cx="2524459" cy="1059595"/>
          </a:xfrm>
          <a:prstGeom prst="wedgeRectCallout">
            <a:avLst>
              <a:gd name="adj1" fmla="val -164255"/>
              <a:gd name="adj2" fmla="val 17131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tx1"/>
                </a:solidFill>
              </a:rPr>
              <a:t>3 éves gyakoriságú adatgyűjtés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tx1"/>
                </a:solidFill>
              </a:rPr>
              <a:t>a sokszínűségi gyakorlatokról (sokszínűségi politikák és nemek közötti bérkülönbség)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tx1"/>
                </a:solidFill>
              </a:rPr>
              <a:t>2024-től beépül a </a:t>
            </a:r>
            <a:r>
              <a:rPr lang="hu-HU" sz="900" dirty="0" err="1">
                <a:solidFill>
                  <a:schemeClr val="tx1"/>
                </a:solidFill>
              </a:rPr>
              <a:t>DPM</a:t>
            </a:r>
            <a:r>
              <a:rPr lang="hu-HU" sz="900" dirty="0">
                <a:solidFill>
                  <a:schemeClr val="tx1"/>
                </a:solidFill>
              </a:rPr>
              <a:t>-be -&gt; </a:t>
            </a:r>
            <a:r>
              <a:rPr lang="hu-HU" sz="900" dirty="0" err="1">
                <a:solidFill>
                  <a:schemeClr val="tx1"/>
                </a:solidFill>
              </a:rPr>
              <a:t>XBRL</a:t>
            </a:r>
            <a:r>
              <a:rPr lang="hu-HU" sz="900" dirty="0">
                <a:solidFill>
                  <a:schemeClr val="tx1"/>
                </a:solidFill>
              </a:rPr>
              <a:t>-ben kell jelenteni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tx1"/>
                </a:solidFill>
              </a:rPr>
              <a:t>várhatóan határozattal előírt adatszolgáltatás lesz az adatszolgáltatók egy körének</a:t>
            </a:r>
          </a:p>
        </p:txBody>
      </p:sp>
      <p:sp>
        <p:nvSpPr>
          <p:cNvPr id="23" name="Speech Bubble: Rectangle 14">
            <a:extLst>
              <a:ext uri="{FF2B5EF4-FFF2-40B4-BE49-F238E27FC236}">
                <a16:creationId xmlns:a16="http://schemas.microsoft.com/office/drawing/2014/main" id="{CDF76DD6-189D-5F98-7CE9-4A1CC33AAD8E}"/>
              </a:ext>
            </a:extLst>
          </p:cNvPr>
          <p:cNvSpPr/>
          <p:nvPr/>
        </p:nvSpPr>
        <p:spPr>
          <a:xfrm>
            <a:off x="8900967" y="4046274"/>
            <a:ext cx="2127941" cy="1074187"/>
          </a:xfrm>
          <a:prstGeom prst="wedgeRectCallout">
            <a:avLst>
              <a:gd name="adj1" fmla="val -122741"/>
              <a:gd name="adj2" fmla="val -4033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Output floor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tx1"/>
                </a:solidFill>
              </a:rPr>
              <a:t>Credit </a:t>
            </a:r>
            <a:r>
              <a:rPr lang="hu-HU" sz="900" dirty="0" err="1">
                <a:solidFill>
                  <a:schemeClr val="tx1"/>
                </a:solidFill>
              </a:rPr>
              <a:t>risk</a:t>
            </a:r>
            <a:r>
              <a:rPr lang="hu-HU" sz="900" dirty="0">
                <a:solidFill>
                  <a:schemeClr val="tx1"/>
                </a:solidFill>
              </a:rPr>
              <a:t> </a:t>
            </a:r>
            <a:r>
              <a:rPr lang="en-GB" sz="900" dirty="0">
                <a:solidFill>
                  <a:schemeClr val="tx1"/>
                </a:solidFill>
              </a:rPr>
              <a:t>(SA, IRB)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IP Losses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Leverage ratio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Operational risk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Exposures to crypto assets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0F4A43C8-04DD-B276-79B3-A811819E7D15}"/>
              </a:ext>
            </a:extLst>
          </p:cNvPr>
          <p:cNvSpPr txBox="1"/>
          <p:nvPr/>
        </p:nvSpPr>
        <p:spPr>
          <a:xfrm>
            <a:off x="7465155" y="3504158"/>
            <a:ext cx="27333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FF0000"/>
                </a:solidFill>
              </a:rPr>
              <a:t>Nem lép hatályba (elhalasztva 1 évvel)!</a:t>
            </a:r>
          </a:p>
          <a:p>
            <a:r>
              <a:rPr lang="hu-HU" sz="1200" dirty="0">
                <a:solidFill>
                  <a:srgbClr val="FF0000"/>
                </a:solidFill>
              </a:rPr>
              <a:t>Marad a jelenlegi </a:t>
            </a:r>
            <a:r>
              <a:rPr lang="hu-HU" sz="1200" dirty="0" err="1">
                <a:solidFill>
                  <a:srgbClr val="FF0000"/>
                </a:solidFill>
              </a:rPr>
              <a:t>FRTB</a:t>
            </a:r>
            <a:r>
              <a:rPr lang="hu-HU" sz="1200" dirty="0">
                <a:solidFill>
                  <a:srgbClr val="FF0000"/>
                </a:solidFill>
              </a:rPr>
              <a:t> adatszolgáltatás.*</a:t>
            </a:r>
            <a:endParaRPr lang="hu-HU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5" name="Speech Bubble: Rectangle 14">
            <a:extLst>
              <a:ext uri="{FF2B5EF4-FFF2-40B4-BE49-F238E27FC236}">
                <a16:creationId xmlns:a16="http://schemas.microsoft.com/office/drawing/2014/main" id="{EE86AB29-7FA5-48B8-C07E-CCABDF1ECE2B}"/>
              </a:ext>
            </a:extLst>
          </p:cNvPr>
          <p:cNvSpPr/>
          <p:nvPr/>
        </p:nvSpPr>
        <p:spPr>
          <a:xfrm>
            <a:off x="5559801" y="1079986"/>
            <a:ext cx="2616900" cy="612001"/>
          </a:xfrm>
          <a:prstGeom prst="wedgeRectCallout">
            <a:avLst>
              <a:gd name="adj1" fmla="val -63523"/>
              <a:gd name="adj2" fmla="val 12791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tx1"/>
                </a:solidFill>
              </a:rPr>
              <a:t>új jelentéscsomag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tx1"/>
                </a:solidFill>
              </a:rPr>
              <a:t>rendszeres negyedéves jelentés a banki könyvi kamatlákockázatokról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" name="Speech Bubble: Rectangle 14">
            <a:extLst>
              <a:ext uri="{FF2B5EF4-FFF2-40B4-BE49-F238E27FC236}">
                <a16:creationId xmlns:a16="http://schemas.microsoft.com/office/drawing/2014/main" id="{CACF0D27-74B1-79FF-2F5A-AA2802654707}"/>
              </a:ext>
            </a:extLst>
          </p:cNvPr>
          <p:cNvSpPr/>
          <p:nvPr/>
        </p:nvSpPr>
        <p:spPr>
          <a:xfrm>
            <a:off x="8919156" y="1199021"/>
            <a:ext cx="2616900" cy="612001"/>
          </a:xfrm>
          <a:prstGeom prst="wedgeRectCallout">
            <a:avLst>
              <a:gd name="adj1" fmla="val -152085"/>
              <a:gd name="adj2" fmla="val 18772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900" dirty="0" err="1">
                <a:solidFill>
                  <a:schemeClr val="tx1"/>
                </a:solidFill>
              </a:rPr>
              <a:t>daisy</a:t>
            </a:r>
            <a:r>
              <a:rPr lang="hu-HU" sz="900" dirty="0">
                <a:solidFill>
                  <a:schemeClr val="tx1"/>
                </a:solidFill>
              </a:rPr>
              <a:t> </a:t>
            </a:r>
            <a:r>
              <a:rPr lang="hu-HU" sz="900" dirty="0" err="1">
                <a:solidFill>
                  <a:schemeClr val="tx1"/>
                </a:solidFill>
              </a:rPr>
              <a:t>chain</a:t>
            </a:r>
            <a:r>
              <a:rPr lang="hu-HU" sz="900" dirty="0">
                <a:solidFill>
                  <a:schemeClr val="tx1"/>
                </a:solidFill>
              </a:rPr>
              <a:t> szabályozás, </a:t>
            </a:r>
            <a:r>
              <a:rPr lang="hu-HU" sz="900" dirty="0" err="1">
                <a:solidFill>
                  <a:schemeClr val="tx1"/>
                </a:solidFill>
              </a:rPr>
              <a:t>MREL</a:t>
            </a:r>
            <a:r>
              <a:rPr lang="hu-HU" sz="900" dirty="0">
                <a:solidFill>
                  <a:schemeClr val="tx1"/>
                </a:solidFill>
              </a:rPr>
              <a:t> kötelezettségek visszavásárlására vonatkozó előzetes engedélyezési rendszerre vonatkozó jelentés miatti módosítás</a:t>
            </a:r>
          </a:p>
        </p:txBody>
      </p:sp>
    </p:spTree>
    <p:extLst>
      <p:ext uri="{BB962C8B-B14F-4D97-AF65-F5344CB8AC3E}">
        <p14:creationId xmlns:p14="http://schemas.microsoft.com/office/powerpoint/2010/main" val="200223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2689158"/>
            <a:ext cx="9906000" cy="1690335"/>
          </a:xfrm>
        </p:spPr>
        <p:txBody>
          <a:bodyPr/>
          <a:lstStyle/>
          <a:p>
            <a:pPr marL="714375" indent="-444500" algn="l">
              <a:spcBef>
                <a:spcPts val="600"/>
              </a:spcBef>
              <a:spcAft>
                <a:spcPts val="1200"/>
              </a:spcAft>
            </a:pPr>
            <a:r>
              <a:rPr lang="hu-HU" sz="3200" b="1" dirty="0">
                <a:latin typeface="Calibri" panose="020F0502020204030204" pitchFamily="34" charset="0"/>
                <a:cs typeface="Calibri" panose="020F0502020204030204" pitchFamily="34" charset="0"/>
              </a:rPr>
              <a:t>I. Az alapvető  jegybanki feladatokhoz kapcsolódó adatszolgáltatások főbb változásai</a:t>
            </a:r>
          </a:p>
        </p:txBody>
      </p:sp>
    </p:spTree>
    <p:extLst>
      <p:ext uri="{BB962C8B-B14F-4D97-AF65-F5344CB8AC3E}">
        <p14:creationId xmlns:p14="http://schemas.microsoft.com/office/powerpoint/2010/main" val="50748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 err="1"/>
              <a:t>EBA</a:t>
            </a:r>
            <a:r>
              <a:rPr lang="hu-HU" dirty="0"/>
              <a:t> adatszolgáltatások változása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452440" y="1253308"/>
            <a:ext cx="112753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hlinkClick r:id="rId2"/>
              </a:rPr>
              <a:t>Hitelintézetek | MNB.hu</a:t>
            </a:r>
            <a:r>
              <a:rPr lang="hu-HU" sz="1600" dirty="0"/>
              <a:t> </a:t>
            </a:r>
            <a:r>
              <a:rPr lang="hu-HU" sz="1600" b="0" i="0" dirty="0">
                <a:solidFill>
                  <a:srgbClr val="22224A"/>
                </a:solidFill>
                <a:effectLst/>
                <a:latin typeface="Public Sans"/>
              </a:rPr>
              <a:t>1.4. Közvetlenül hatályos EU rendeletek (</a:t>
            </a:r>
            <a:r>
              <a:rPr lang="hu-HU" sz="1600" b="0" i="0" dirty="0" err="1">
                <a:solidFill>
                  <a:srgbClr val="22224A"/>
                </a:solidFill>
                <a:effectLst/>
                <a:latin typeface="Public Sans"/>
              </a:rPr>
              <a:t>ITS</a:t>
            </a:r>
            <a:r>
              <a:rPr lang="hu-HU" sz="1600" b="0" i="0" dirty="0">
                <a:solidFill>
                  <a:srgbClr val="22224A"/>
                </a:solidFill>
                <a:effectLst/>
                <a:latin typeface="Public Sans"/>
              </a:rPr>
              <a:t>-ek) pont</a:t>
            </a:r>
          </a:p>
          <a:p>
            <a:endParaRPr lang="hu-HU" sz="1600" b="1" dirty="0">
              <a:latin typeface="+mj-lt"/>
              <a:ea typeface="Cambria" panose="02040503050406030204" pitchFamily="18" charset="0"/>
            </a:endParaRPr>
          </a:p>
          <a:p>
            <a:r>
              <a:rPr lang="hu-HU" sz="1600" b="1" dirty="0" err="1">
                <a:ea typeface="Cambria" panose="02040503050406030204" pitchFamily="18" charset="0"/>
              </a:rPr>
              <a:t>IRRBB</a:t>
            </a:r>
            <a:endParaRPr lang="hu-HU" sz="1600" b="1" dirty="0">
              <a:ea typeface="Cambria" panose="02040503050406030204" pitchFamily="18" charset="0"/>
            </a:endParaRPr>
          </a:p>
          <a:p>
            <a:r>
              <a:rPr lang="hu-HU" sz="1600" b="0" i="0" u="sng" dirty="0">
                <a:solidFill>
                  <a:srgbClr val="22224A"/>
                </a:solidFill>
                <a:effectLst/>
                <a:latin typeface="inherit"/>
                <a:hlinkClick r:id="rId3"/>
              </a:rPr>
              <a:t>A Bizottság (EU) 2024/855 végrehajtási rendelete az (EU) 2021/451 végrehajtási rendeletben meghatározott végrehajtás-technikai standardoknak a banki könyvi kamatlábkockázat felügyeleti adatszolgáltatására vonatkozó szabályok tekintetében történő módosításáról (</a:t>
            </a:r>
            <a:r>
              <a:rPr lang="hu-HU" sz="1600" b="0" i="0" u="sng" dirty="0" err="1">
                <a:solidFill>
                  <a:srgbClr val="22224A"/>
                </a:solidFill>
                <a:effectLst/>
                <a:latin typeface="inherit"/>
                <a:hlinkClick r:id="rId3"/>
              </a:rPr>
              <a:t>IRRBB</a:t>
            </a:r>
            <a:r>
              <a:rPr lang="hu-HU" sz="1600" b="0" i="0" u="sng" dirty="0">
                <a:solidFill>
                  <a:srgbClr val="22224A"/>
                </a:solidFill>
                <a:effectLst/>
                <a:latin typeface="inherit"/>
                <a:hlinkClick r:id="rId3"/>
              </a:rPr>
              <a:t>, első vonatkozási időpont: 2024.09.30.)</a:t>
            </a:r>
            <a:endParaRPr lang="hu-HU" sz="1600" b="0" i="0" dirty="0">
              <a:solidFill>
                <a:srgbClr val="22224A"/>
              </a:solidFill>
              <a:effectLst/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i="1" dirty="0">
                <a:solidFill>
                  <a:srgbClr val="112A5B"/>
                </a:solidFill>
                <a:ea typeface="Cambria" panose="02040503050406030204" pitchFamily="18" charset="0"/>
              </a:rPr>
              <a:t>Tesztelési lehetőségről értesítést küldünk (várhatóan 2024. szeptember végétől/ október elejétől).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latin typeface="+mj-lt"/>
              <a:ea typeface="Cambria" panose="02040503050406030204" pitchFamily="18" charset="0"/>
            </a:endParaRPr>
          </a:p>
          <a:p>
            <a:r>
              <a:rPr lang="hu-HU" sz="1600" b="1" dirty="0" err="1">
                <a:ea typeface="Cambria" panose="02040503050406030204" pitchFamily="18" charset="0"/>
              </a:rPr>
              <a:t>MREL_TLAC</a:t>
            </a:r>
            <a:r>
              <a:rPr lang="hu-HU" sz="1600" b="1" dirty="0">
                <a:ea typeface="Cambria" panose="02040503050406030204" pitchFamily="18" charset="0"/>
              </a:rPr>
              <a:t> </a:t>
            </a:r>
          </a:p>
          <a:p>
            <a:r>
              <a:rPr lang="hu-HU" sz="1600" b="0" i="0" u="sng" dirty="0">
                <a:solidFill>
                  <a:srgbClr val="22224A"/>
                </a:solidFill>
                <a:effectLst/>
                <a:latin typeface="inherit"/>
                <a:hlinkClick r:id="rId4"/>
              </a:rPr>
              <a:t>A Bizottság (EU) 2024/1618  végrehajtási rendelete az 575/2013/EU európai parlamenti és tanácsi rendeletnek és a 2014/59/EU európai parlamenti és tanácsi irányelvnek a szavatolótőkére és a leírható, illetve átalakítható kötelezettségekre vonatkozó minimumkövetelmény felügyeleti adatszolgáltatása és nyilvánosságra hozatala tekintetében történő alkalmazására vonatkozó végrehajtás-technikai standardok megállapításáról szóló (EU) 2021/763 végrehajtási rendelet módosításáról (</a:t>
            </a:r>
            <a:r>
              <a:rPr lang="hu-HU" sz="1600" b="0" i="0" u="sng" dirty="0" err="1">
                <a:solidFill>
                  <a:srgbClr val="22224A"/>
                </a:solidFill>
                <a:effectLst/>
                <a:latin typeface="inherit"/>
                <a:hlinkClick r:id="rId4"/>
              </a:rPr>
              <a:t>MREL_TLAC</a:t>
            </a:r>
            <a:r>
              <a:rPr lang="hu-HU" sz="1600" b="0" i="0" u="sng" dirty="0">
                <a:solidFill>
                  <a:srgbClr val="22224A"/>
                </a:solidFill>
                <a:effectLst/>
                <a:latin typeface="inherit"/>
                <a:hlinkClick r:id="rId4"/>
              </a:rPr>
              <a:t>, első vonatkozási időpont 2024.12.31)</a:t>
            </a:r>
            <a:endParaRPr lang="hu-HU" sz="1600" b="0" i="0" dirty="0">
              <a:solidFill>
                <a:srgbClr val="22224A"/>
              </a:solidFill>
              <a:effectLst/>
              <a:latin typeface="inherit"/>
            </a:endParaRPr>
          </a:p>
          <a:p>
            <a:endParaRPr lang="hu-HU" sz="1600" b="1" dirty="0">
              <a:latin typeface="+mj-lt"/>
              <a:ea typeface="Cambria" panose="02040503050406030204" pitchFamily="18" charset="0"/>
            </a:endParaRPr>
          </a:p>
          <a:p>
            <a:r>
              <a:rPr lang="hu-HU" sz="1600" b="1" dirty="0" err="1">
                <a:ea typeface="Cambria" panose="02040503050406030204" pitchFamily="18" charset="0"/>
              </a:rPr>
              <a:t>COREP</a:t>
            </a:r>
            <a:r>
              <a:rPr lang="hu-HU" sz="1600" b="1" dirty="0">
                <a:ea typeface="Cambria" panose="02040503050406030204" pitchFamily="18" charset="0"/>
              </a:rPr>
              <a:t> CRR3/</a:t>
            </a:r>
            <a:r>
              <a:rPr lang="hu-HU" sz="1600" b="1" dirty="0" err="1">
                <a:ea typeface="Cambria" panose="02040503050406030204" pitchFamily="18" charset="0"/>
              </a:rPr>
              <a:t>CRD</a:t>
            </a:r>
            <a:r>
              <a:rPr lang="hu-HU" sz="1600" b="1" dirty="0">
                <a:ea typeface="Cambria" panose="02040503050406030204" pitchFamily="18" charset="0"/>
              </a:rPr>
              <a:t> VI (</a:t>
            </a:r>
            <a:r>
              <a:rPr lang="hu-HU" sz="1600" b="1" dirty="0" err="1">
                <a:ea typeface="Cambria" panose="02040503050406030204" pitchFamily="18" charset="0"/>
              </a:rPr>
              <a:t>step</a:t>
            </a:r>
            <a:r>
              <a:rPr lang="hu-HU" sz="1600" b="1" dirty="0">
                <a:ea typeface="Cambria" panose="02040503050406030204" pitchFamily="18" charset="0"/>
              </a:rPr>
              <a:t> 1) – az adatszolgáltatási rendelet kihirdetésre vár!</a:t>
            </a:r>
          </a:p>
          <a:p>
            <a:endParaRPr lang="hu-HU" sz="1600" b="1" dirty="0">
              <a:ea typeface="Cambria" panose="02040503050406030204" pitchFamily="18" charset="0"/>
            </a:endParaRPr>
          </a:p>
          <a:p>
            <a:r>
              <a:rPr lang="hu-HU" sz="1600" dirty="0">
                <a:ea typeface="Cambria" panose="02040503050406030204" pitchFamily="18" charset="0"/>
              </a:rPr>
              <a:t>Az EU Bizottságnak kihirdetésre megküldött </a:t>
            </a:r>
            <a:r>
              <a:rPr lang="hu-HU" sz="1600" dirty="0" err="1">
                <a:ea typeface="Cambria" panose="02040503050406030204" pitchFamily="18" charset="0"/>
              </a:rPr>
              <a:t>final</a:t>
            </a:r>
            <a:r>
              <a:rPr lang="hu-HU" sz="1600" dirty="0">
                <a:ea typeface="Cambria" panose="02040503050406030204" pitchFamily="18" charset="0"/>
              </a:rPr>
              <a:t> </a:t>
            </a:r>
            <a:r>
              <a:rPr lang="hu-HU" sz="1600" dirty="0" err="1">
                <a:ea typeface="Cambria" panose="02040503050406030204" pitchFamily="18" charset="0"/>
              </a:rPr>
              <a:t>draft</a:t>
            </a:r>
            <a:r>
              <a:rPr lang="hu-HU" sz="1600" dirty="0">
                <a:ea typeface="Cambria" panose="02040503050406030204" pitchFamily="18" charset="0"/>
              </a:rPr>
              <a:t> </a:t>
            </a:r>
            <a:r>
              <a:rPr lang="hu-HU" sz="1600" dirty="0" err="1">
                <a:ea typeface="Cambria" panose="02040503050406030204" pitchFamily="18" charset="0"/>
              </a:rPr>
              <a:t>ITS</a:t>
            </a:r>
            <a:r>
              <a:rPr lang="hu-HU" sz="1600" dirty="0">
                <a:ea typeface="Cambria" panose="02040503050406030204" pitchFamily="18" charset="0"/>
              </a:rPr>
              <a:t> elérhető:</a:t>
            </a:r>
          </a:p>
          <a:p>
            <a:r>
              <a:rPr lang="en-US" sz="1600" dirty="0">
                <a:hlinkClick r:id="rId5"/>
              </a:rPr>
              <a:t>Implementing Technical Standards on supervisory reporting changes related to CRR3/CRD6 in step 1 | European Banking Authority (europa.eu)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032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2616-FD67-A4CA-BC52-F09E685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01E7-C978-CF3D-BDFB-9BE93833BFFD}"/>
              </a:ext>
            </a:extLst>
          </p:cNvPr>
          <p:cNvSpPr txBox="1"/>
          <p:nvPr/>
        </p:nvSpPr>
        <p:spPr>
          <a:xfrm>
            <a:off x="1381124" y="5150882"/>
            <a:ext cx="30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C2148"/>
                </a:solidFill>
              </a:rPr>
              <a:t>sta_velemenyezes@mnb.hu</a:t>
            </a:r>
          </a:p>
        </p:txBody>
      </p:sp>
    </p:spTree>
    <p:extLst>
      <p:ext uri="{BB962C8B-B14F-4D97-AF65-F5344CB8AC3E}">
        <p14:creationId xmlns:p14="http://schemas.microsoft.com/office/powerpoint/2010/main" val="1278788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7" y="2715269"/>
            <a:ext cx="7125229" cy="1745606"/>
          </a:xfrm>
        </p:spPr>
        <p:txBody>
          <a:bodyPr/>
          <a:lstStyle/>
          <a:p>
            <a:r>
              <a:rPr lang="hu-HU" sz="4000" i="1" dirty="0" err="1"/>
              <a:t>DPM</a:t>
            </a:r>
            <a:r>
              <a:rPr lang="hu-HU" sz="4000" i="1" dirty="0"/>
              <a:t> </a:t>
            </a:r>
            <a:r>
              <a:rPr lang="hu-HU" sz="4000" i="1" dirty="0" err="1"/>
              <a:t>REFit</a:t>
            </a:r>
            <a:r>
              <a:rPr lang="hu-HU" sz="4000" i="1" dirty="0"/>
              <a:t> 2025 -</a:t>
            </a:r>
            <a:br>
              <a:rPr lang="hu-HU" sz="3000" i="1" dirty="0"/>
            </a:br>
            <a:r>
              <a:rPr lang="hu-HU" sz="3000" i="1" dirty="0"/>
              <a:t>XBRL jelentések technikai változásai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869F57-E2C7-1077-E49E-B7BAF40A1D2B}"/>
              </a:ext>
            </a:extLst>
          </p:cNvPr>
          <p:cNvSpPr txBox="1">
            <a:spLocks/>
          </p:cNvSpPr>
          <p:nvPr/>
        </p:nvSpPr>
        <p:spPr>
          <a:xfrm>
            <a:off x="7820524" y="5005137"/>
            <a:ext cx="3441032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Varga Péter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osztályvezető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3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Data </a:t>
            </a:r>
            <a:r>
              <a:rPr lang="hu-HU" dirty="0" err="1"/>
              <a:t>Point</a:t>
            </a:r>
            <a:r>
              <a:rPr lang="hu-HU" dirty="0"/>
              <a:t> Modell (</a:t>
            </a:r>
            <a:r>
              <a:rPr lang="hu-HU" dirty="0" err="1"/>
              <a:t>DPM</a:t>
            </a:r>
            <a:r>
              <a:rPr lang="hu-HU" dirty="0"/>
              <a:t>) átalakítása 2025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9D65E7-327E-4741-231B-D089605DC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0C0A5A3-E1C4-B187-D8EE-A8B0A5DF3748}"/>
              </a:ext>
            </a:extLst>
          </p:cNvPr>
          <p:cNvSpPr txBox="1"/>
          <p:nvPr/>
        </p:nvSpPr>
        <p:spPr>
          <a:xfrm>
            <a:off x="372533" y="1199911"/>
            <a:ext cx="117348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700" b="1" u="sng" dirty="0" err="1">
                <a:latin typeface="+mj-lt"/>
              </a:rPr>
              <a:t>DPM</a:t>
            </a:r>
            <a:r>
              <a:rPr lang="hu-HU" sz="1700" b="1" u="sng" dirty="0">
                <a:latin typeface="+mj-lt"/>
              </a:rPr>
              <a:t> történetisége</a:t>
            </a:r>
            <a:r>
              <a:rPr lang="hu-HU" sz="1700" b="1" dirty="0">
                <a:latin typeface="+mj-lt"/>
              </a:rPr>
              <a:t>: 2013-ban publikálta az EBA először az adatpont modelljét. 10 év után kerül átdolgozásra.</a:t>
            </a:r>
          </a:p>
          <a:p>
            <a:pPr>
              <a:spcAft>
                <a:spcPts val="600"/>
              </a:spcAft>
            </a:pPr>
            <a:r>
              <a:rPr lang="hu-HU" sz="1700" b="1" u="sng" dirty="0" err="1">
                <a:latin typeface="+mj-lt"/>
              </a:rPr>
              <a:t>DPM</a:t>
            </a:r>
            <a:r>
              <a:rPr lang="hu-HU" sz="1700" b="1" u="sng" dirty="0">
                <a:latin typeface="+mj-lt"/>
              </a:rPr>
              <a:t> </a:t>
            </a:r>
            <a:r>
              <a:rPr lang="hu-HU" sz="1700" b="1" u="sng" dirty="0" err="1">
                <a:latin typeface="+mj-lt"/>
              </a:rPr>
              <a:t>Refit</a:t>
            </a:r>
            <a:r>
              <a:rPr lang="hu-HU" sz="1700" b="1" u="sng" dirty="0">
                <a:latin typeface="+mj-lt"/>
              </a:rPr>
              <a:t> célja</a:t>
            </a:r>
            <a:r>
              <a:rPr lang="hu-HU" sz="1700" b="1" dirty="0">
                <a:latin typeface="+mj-lt"/>
              </a:rPr>
              <a:t>: EBA és </a:t>
            </a:r>
            <a:r>
              <a:rPr lang="hu-HU" sz="1700" b="1" dirty="0" err="1">
                <a:latin typeface="+mj-lt"/>
              </a:rPr>
              <a:t>EIOPA</a:t>
            </a:r>
            <a:r>
              <a:rPr lang="hu-HU" sz="1700" b="1" dirty="0">
                <a:latin typeface="+mj-lt"/>
              </a:rPr>
              <a:t> közötti összhang megteremtése. A módszerek, modellek, folyamatok és eszközök teljes konvergenciája az adatszótárak fejlesztése érdekében.</a:t>
            </a:r>
          </a:p>
          <a:p>
            <a:pPr>
              <a:spcAft>
                <a:spcPts val="600"/>
              </a:spcAft>
            </a:pPr>
            <a:r>
              <a:rPr lang="hu-HU" sz="1700" b="1" u="sng" dirty="0">
                <a:latin typeface="+mj-lt"/>
              </a:rPr>
              <a:t>Időzítése</a:t>
            </a:r>
            <a:r>
              <a:rPr lang="hu-HU" sz="1700" b="1" dirty="0">
                <a:latin typeface="+mj-lt"/>
              </a:rPr>
              <a:t>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1700" b="1" dirty="0">
                <a:latin typeface="+mj-lt"/>
              </a:rPr>
              <a:t>Első lépcsőfok: </a:t>
            </a:r>
            <a:r>
              <a:rPr lang="hu-HU" sz="1700" b="1" dirty="0">
                <a:solidFill>
                  <a:srgbClr val="FF0000"/>
                </a:solidFill>
                <a:latin typeface="+mj-lt"/>
              </a:rPr>
              <a:t>2025 Q1-től </a:t>
            </a:r>
            <a:r>
              <a:rPr lang="hu-HU" sz="1700" b="1" dirty="0">
                <a:latin typeface="+mj-lt"/>
              </a:rPr>
              <a:t>az új </a:t>
            </a:r>
            <a:r>
              <a:rPr lang="hu-HU" sz="1700" b="1" dirty="0" err="1">
                <a:latin typeface="+mj-lt"/>
              </a:rPr>
              <a:t>DPM</a:t>
            </a:r>
            <a:r>
              <a:rPr lang="hu-HU" sz="1700" b="1" dirty="0">
                <a:latin typeface="+mj-lt"/>
              </a:rPr>
              <a:t> 2.0 alapú taxonómia lesz kötelezően alkalmazandó a CRR3/</a:t>
            </a:r>
            <a:r>
              <a:rPr lang="hu-HU" sz="1700" b="1" dirty="0" err="1">
                <a:latin typeface="+mj-lt"/>
              </a:rPr>
              <a:t>CRDVI</a:t>
            </a:r>
            <a:r>
              <a:rPr lang="hu-HU" sz="1700" b="1" dirty="0">
                <a:latin typeface="+mj-lt"/>
              </a:rPr>
              <a:t> változásait követő </a:t>
            </a:r>
            <a:r>
              <a:rPr lang="hu-HU" sz="1700" b="1" i="1" dirty="0">
                <a:latin typeface="+mj-lt"/>
              </a:rPr>
              <a:t>EBA 4.0 </a:t>
            </a:r>
            <a:r>
              <a:rPr lang="hu-HU" sz="1700" b="1" dirty="0" err="1">
                <a:latin typeface="+mj-lt"/>
              </a:rPr>
              <a:t>reporting</a:t>
            </a:r>
            <a:r>
              <a:rPr lang="hu-HU" sz="1700" b="1" dirty="0">
                <a:latin typeface="+mj-lt"/>
              </a:rPr>
              <a:t> </a:t>
            </a:r>
            <a:r>
              <a:rPr lang="hu-HU" sz="1700" b="1" dirty="0" err="1">
                <a:latin typeface="+mj-lt"/>
              </a:rPr>
              <a:t>framework</a:t>
            </a:r>
            <a:r>
              <a:rPr lang="hu-HU" sz="1700" b="1" dirty="0">
                <a:latin typeface="+mj-lt"/>
              </a:rPr>
              <a:t>-ben - változó modulok esetén (</a:t>
            </a:r>
            <a:r>
              <a:rPr lang="hu-HU" sz="1700" b="1" dirty="0">
                <a:solidFill>
                  <a:srgbClr val="00B050"/>
                </a:solidFill>
                <a:latin typeface="+mj-lt"/>
              </a:rPr>
              <a:t>COREP_OF, </a:t>
            </a:r>
            <a:r>
              <a:rPr lang="hu-HU" sz="1700" b="1" dirty="0" err="1">
                <a:solidFill>
                  <a:srgbClr val="00B050"/>
                </a:solidFill>
                <a:latin typeface="+mj-lt"/>
              </a:rPr>
              <a:t>COREP_LR</a:t>
            </a:r>
            <a:r>
              <a:rPr lang="hu-HU" sz="1700" b="1" dirty="0">
                <a:latin typeface="+mj-lt"/>
              </a:rPr>
              <a:t>). </a:t>
            </a:r>
          </a:p>
          <a:p>
            <a:pPr>
              <a:spcAft>
                <a:spcPts val="600"/>
              </a:spcAft>
            </a:pPr>
            <a:r>
              <a:rPr lang="hu-HU" sz="1700" b="1" dirty="0">
                <a:latin typeface="+mj-lt"/>
              </a:rPr>
              <a:t>	A 4.0 </a:t>
            </a:r>
            <a:r>
              <a:rPr lang="hu-HU" sz="1700" b="1" dirty="0" err="1">
                <a:latin typeface="+mj-lt"/>
              </a:rPr>
              <a:t>reporting</a:t>
            </a:r>
            <a:r>
              <a:rPr lang="hu-HU" sz="1700" b="1" dirty="0">
                <a:latin typeface="+mj-lt"/>
              </a:rPr>
              <a:t> csomag megjelenése: </a:t>
            </a:r>
            <a:r>
              <a:rPr lang="hu-HU" sz="1700" b="1" dirty="0" err="1">
                <a:latin typeface="+mj-lt"/>
              </a:rPr>
              <a:t>Draft</a:t>
            </a:r>
            <a:r>
              <a:rPr lang="hu-HU" sz="1700" b="1" dirty="0">
                <a:latin typeface="+mj-lt"/>
              </a:rPr>
              <a:t>: 2024. októberben, végleges: 2024. decemberben!</a:t>
            </a:r>
          </a:p>
          <a:p>
            <a:pPr lvl="1">
              <a:spcAft>
                <a:spcPts val="600"/>
              </a:spcAft>
            </a:pPr>
            <a:r>
              <a:rPr lang="hu-HU" sz="1700" b="1" dirty="0">
                <a:latin typeface="+mj-lt"/>
              </a:rPr>
              <a:t>Beküldési határidő: az </a:t>
            </a:r>
            <a:r>
              <a:rPr lang="hu-HU" sz="1700" b="1" dirty="0" err="1">
                <a:latin typeface="+mj-lt"/>
              </a:rPr>
              <a:t>ITS</a:t>
            </a:r>
            <a:r>
              <a:rPr lang="hu-HU" sz="1700" b="1" dirty="0">
                <a:latin typeface="+mj-lt"/>
              </a:rPr>
              <a:t> tervezet (</a:t>
            </a:r>
            <a:r>
              <a:rPr lang="hu-HU" sz="1700" b="1" dirty="0" err="1">
                <a:latin typeface="+mj-lt"/>
              </a:rPr>
              <a:t>draft</a:t>
            </a:r>
            <a:r>
              <a:rPr lang="hu-HU" sz="1700" b="1" dirty="0">
                <a:latin typeface="+mj-lt"/>
              </a:rPr>
              <a:t>) alapján: nem 2025.05.12, hanem csak </a:t>
            </a:r>
            <a:r>
              <a:rPr lang="hu-HU" sz="1700" b="1" dirty="0">
                <a:solidFill>
                  <a:srgbClr val="00B050"/>
                </a:solidFill>
                <a:latin typeface="+mj-lt"/>
              </a:rPr>
              <a:t>2025.06.30</a:t>
            </a:r>
            <a:r>
              <a:rPr lang="hu-HU" sz="1700" b="1" dirty="0">
                <a:latin typeface="+mj-lt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hu-HU" sz="1700" b="1" dirty="0">
                <a:latin typeface="+mj-lt"/>
              </a:rPr>
              <a:t>	(A többi modult változatlan formában, tartalommal és határidőig kell továbbra is használni, küldeni. Azok 	2025 év során fokozatosan kerülnek átemelésre az új </a:t>
            </a:r>
            <a:r>
              <a:rPr lang="hu-HU" sz="1700" b="1" dirty="0" err="1">
                <a:latin typeface="+mj-lt"/>
              </a:rPr>
              <a:t>DPM</a:t>
            </a:r>
            <a:r>
              <a:rPr lang="hu-HU" sz="1700" b="1" dirty="0">
                <a:latin typeface="+mj-lt"/>
              </a:rPr>
              <a:t> </a:t>
            </a:r>
            <a:r>
              <a:rPr lang="hu-HU" sz="1700" b="1" dirty="0" err="1">
                <a:latin typeface="+mj-lt"/>
              </a:rPr>
              <a:t>refit</a:t>
            </a:r>
            <a:r>
              <a:rPr lang="hu-HU" sz="1700" b="1" dirty="0">
                <a:latin typeface="+mj-lt"/>
              </a:rPr>
              <a:t> szerkezetbe – EBA 4.1, EBA 4.2 </a:t>
            </a:r>
            <a:r>
              <a:rPr lang="hu-HU" sz="1700" b="1" dirty="0" err="1">
                <a:latin typeface="+mj-lt"/>
              </a:rPr>
              <a:t>reporting</a:t>
            </a:r>
            <a:r>
              <a:rPr lang="hu-HU" sz="1700" b="1" dirty="0">
                <a:latin typeface="+mj-lt"/>
              </a:rPr>
              <a:t>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1700" b="1" dirty="0">
                <a:latin typeface="+mj-lt"/>
              </a:rPr>
              <a:t>Második lépcsőfok: XBRL XML -&gt; XBRL </a:t>
            </a:r>
            <a:r>
              <a:rPr lang="hu-HU" sz="1700" b="1" dirty="0" err="1">
                <a:latin typeface="+mj-lt"/>
              </a:rPr>
              <a:t>CSV</a:t>
            </a:r>
            <a:r>
              <a:rPr lang="hu-HU" sz="1700" b="1" dirty="0">
                <a:latin typeface="+mj-lt"/>
              </a:rPr>
              <a:t> formátumra áttérés: </a:t>
            </a:r>
            <a:r>
              <a:rPr lang="hu-HU" sz="1700" b="1" dirty="0">
                <a:solidFill>
                  <a:srgbClr val="FF0000"/>
                </a:solidFill>
                <a:latin typeface="+mj-lt"/>
              </a:rPr>
              <a:t>2025 Q4</a:t>
            </a:r>
            <a:r>
              <a:rPr lang="hu-HU" sz="1700" b="1" dirty="0">
                <a:latin typeface="+mj-lt"/>
              </a:rPr>
              <a:t>-től.</a:t>
            </a:r>
          </a:p>
          <a:p>
            <a:endParaRPr lang="hu-HU" sz="1700" b="1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1700" b="1" dirty="0">
                <a:latin typeface="+mj-lt"/>
              </a:rPr>
              <a:t>EBA hivatalos közlemény: </a:t>
            </a:r>
            <a:r>
              <a:rPr lang="en-US" sz="1700" dirty="0" err="1">
                <a:hlinkClick r:id="rId2"/>
              </a:rPr>
              <a:t>DPM</a:t>
            </a:r>
            <a:r>
              <a:rPr lang="en-US" sz="1700" dirty="0">
                <a:hlinkClick r:id="rId2"/>
              </a:rPr>
              <a:t> data dictionary | European Banking Authority (europa.eu)</a:t>
            </a:r>
            <a:endParaRPr lang="hu-HU" sz="1700" b="1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1700" b="1" dirty="0">
                <a:latin typeface="+mj-lt"/>
              </a:rPr>
              <a:t>MNB hivatalos közlemény: MNB honlap - Felügyelet – Adatszolgáltatás – Hitelintézetek </a:t>
            </a:r>
          </a:p>
          <a:p>
            <a:pPr>
              <a:spcAft>
                <a:spcPts val="600"/>
              </a:spcAft>
            </a:pPr>
            <a:r>
              <a:rPr lang="hu-HU" sz="1700" b="1" dirty="0">
                <a:latin typeface="+mj-lt"/>
              </a:rPr>
              <a:t>[Link:</a:t>
            </a:r>
            <a:r>
              <a:rPr lang="hu-HU" sz="1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7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Hitelintézetek (mnb.hu</a:t>
            </a:r>
            <a:r>
              <a:rPr lang="hu-HU" sz="1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hu-HU" sz="1700" b="1" dirty="0">
                <a:latin typeface="+mj-lt"/>
              </a:rPr>
              <a:t>] (STEFI hirdetmény azonosítója: 1770)</a:t>
            </a:r>
          </a:p>
          <a:p>
            <a:pPr>
              <a:spcAft>
                <a:spcPts val="600"/>
              </a:spcAft>
            </a:pPr>
            <a:r>
              <a:rPr lang="hu-HU" sz="1700" b="1" dirty="0">
                <a:latin typeface="+mj-lt"/>
              </a:rPr>
              <a:t>Kivétel: Fióktelepek: </a:t>
            </a:r>
            <a:r>
              <a:rPr lang="hu-HU" sz="1700" b="1" dirty="0" err="1">
                <a:latin typeface="+mj-lt"/>
              </a:rPr>
              <a:t>COREP_OF_IP_FIOK</a:t>
            </a:r>
            <a:r>
              <a:rPr lang="hu-HU" sz="1700" b="1" dirty="0">
                <a:latin typeface="+mj-lt"/>
              </a:rPr>
              <a:t> jelentést nem érinti, mert arra </a:t>
            </a:r>
            <a:r>
              <a:rPr lang="hu-HU" sz="1700" b="1" dirty="0" err="1">
                <a:latin typeface="+mj-lt"/>
              </a:rPr>
              <a:t>excel</a:t>
            </a:r>
            <a:r>
              <a:rPr lang="hu-HU" sz="1700" b="1" dirty="0">
                <a:latin typeface="+mj-lt"/>
              </a:rPr>
              <a:t> formátumú engedély vonatkozik.</a:t>
            </a:r>
            <a:r>
              <a:rPr lang="hu-HU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spcAft>
                <a:spcPts val="600"/>
              </a:spcAft>
            </a:pPr>
            <a:endParaRPr lang="hu-H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050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2616-FD67-A4CA-BC52-F09E685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01E7-C978-CF3D-BDFB-9BE93833BFFD}"/>
              </a:ext>
            </a:extLst>
          </p:cNvPr>
          <p:cNvSpPr txBox="1"/>
          <p:nvPr/>
        </p:nvSpPr>
        <p:spPr>
          <a:xfrm>
            <a:off x="1381124" y="5150882"/>
            <a:ext cx="30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C2148"/>
                </a:solidFill>
              </a:rPr>
              <a:t>sta_velemenyezes@mnb.hu</a:t>
            </a:r>
          </a:p>
        </p:txBody>
      </p:sp>
    </p:spTree>
    <p:extLst>
      <p:ext uri="{BB962C8B-B14F-4D97-AF65-F5344CB8AC3E}">
        <p14:creationId xmlns:p14="http://schemas.microsoft.com/office/powerpoint/2010/main" val="336664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3892847"/>
            <a:ext cx="9906000" cy="606961"/>
          </a:xfrm>
        </p:spPr>
        <p:txBody>
          <a:bodyPr/>
          <a:lstStyle/>
          <a:p>
            <a:pPr marL="714375" indent="-444500" algn="l">
              <a:spcBef>
                <a:spcPts val="600"/>
              </a:spcBef>
              <a:spcAft>
                <a:spcPts val="1200"/>
              </a:spcAft>
            </a:pPr>
            <a:r>
              <a:rPr lang="hu-HU" sz="3200" b="1" dirty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hu-H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evan</a:t>
            </a:r>
            <a:r>
              <a:rPr lang="hu-HU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BETREG</a:t>
            </a:r>
          </a:p>
        </p:txBody>
      </p:sp>
    </p:spTree>
    <p:extLst>
      <p:ext uri="{BB962C8B-B14F-4D97-AF65-F5344CB8AC3E}">
        <p14:creationId xmlns:p14="http://schemas.microsoft.com/office/powerpoint/2010/main" val="349585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7" y="3349268"/>
            <a:ext cx="7125229" cy="654410"/>
          </a:xfrm>
        </p:spPr>
        <p:txBody>
          <a:bodyPr/>
          <a:lstStyle/>
          <a:p>
            <a:r>
              <a:rPr lang="hu-HU" sz="3600" i="1" dirty="0"/>
              <a:t>EVAN</a:t>
            </a:r>
            <a:endParaRPr lang="hu-HU" sz="3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8B5497-917A-E8B0-1308-D90FCBB7F78B}"/>
              </a:ext>
            </a:extLst>
          </p:cNvPr>
          <p:cNvSpPr txBox="1">
            <a:spLocks/>
          </p:cNvSpPr>
          <p:nvPr/>
        </p:nvSpPr>
        <p:spPr>
          <a:xfrm>
            <a:off x="7563853" y="5005137"/>
            <a:ext cx="3697703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Simonné Sulyok Brigitta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osztályvezető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88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ÉRTÉKVESZTÉS ANALITIKA – ‚</a:t>
            </a:r>
            <a:r>
              <a:rPr lang="hu-HU" dirty="0" err="1"/>
              <a:t>EVAN</a:t>
            </a:r>
            <a:r>
              <a:rPr lang="hu-HU" dirty="0"/>
              <a:t>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EABE6-C4B1-1F5C-2C58-2B06F0CF7F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E392D510-0DCF-BEB3-EB45-484F6705D0E5}"/>
              </a:ext>
            </a:extLst>
          </p:cNvPr>
          <p:cNvSpPr/>
          <p:nvPr/>
        </p:nvSpPr>
        <p:spPr>
          <a:xfrm>
            <a:off x="9674073" y="1253067"/>
            <a:ext cx="2260600" cy="953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0C2148"/>
                </a:solidFill>
              </a:rPr>
              <a:t>2024. június – költségbecslés</a:t>
            </a: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013F75EF-DEA4-94D6-B705-3C2B6394EBBE}"/>
              </a:ext>
            </a:extLst>
          </p:cNvPr>
          <p:cNvSpPr/>
          <p:nvPr/>
        </p:nvSpPr>
        <p:spPr>
          <a:xfrm>
            <a:off x="9170155" y="2588293"/>
            <a:ext cx="2404532" cy="8679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0C2148"/>
                </a:solidFill>
              </a:rPr>
              <a:t>2024. szeptember - külső konzultáció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17591143-E974-6F8D-D5CD-A473217B5515}"/>
              </a:ext>
            </a:extLst>
          </p:cNvPr>
          <p:cNvSpPr/>
          <p:nvPr/>
        </p:nvSpPr>
        <p:spPr>
          <a:xfrm>
            <a:off x="8153474" y="3898464"/>
            <a:ext cx="2726962" cy="8679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0C2148"/>
                </a:solidFill>
              </a:rPr>
              <a:t>2024. november - végleges rendelet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E793E4BB-D5DA-C2E0-E570-2C1B0CC94FE9}"/>
              </a:ext>
            </a:extLst>
          </p:cNvPr>
          <p:cNvCxnSpPr>
            <a:cxnSpLocks/>
          </p:cNvCxnSpPr>
          <p:nvPr/>
        </p:nvCxnSpPr>
        <p:spPr>
          <a:xfrm flipH="1">
            <a:off x="8356475" y="4838630"/>
            <a:ext cx="695266" cy="467322"/>
          </a:xfrm>
          <a:prstGeom prst="straightConnector1">
            <a:avLst/>
          </a:prstGeom>
          <a:ln>
            <a:solidFill>
              <a:srgbClr val="0C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74376999-2C3D-429D-65FE-2FE93F97D619}"/>
              </a:ext>
            </a:extLst>
          </p:cNvPr>
          <p:cNvSpPr/>
          <p:nvPr/>
        </p:nvSpPr>
        <p:spPr>
          <a:xfrm>
            <a:off x="383267" y="1853231"/>
            <a:ext cx="2517722" cy="1530549"/>
          </a:xfrm>
          <a:prstGeom prst="roundRect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2023. márciusi vonatkozási időszaktól  - </a:t>
            </a:r>
            <a:r>
              <a:rPr lang="hu-HU" dirty="0" err="1">
                <a:solidFill>
                  <a:schemeClr val="bg1"/>
                </a:solidFill>
              </a:rPr>
              <a:t>EVAN</a:t>
            </a:r>
            <a:r>
              <a:rPr lang="hu-HU" dirty="0">
                <a:solidFill>
                  <a:schemeClr val="bg1"/>
                </a:solidFill>
              </a:rPr>
              <a:t> adatgyűjtés határozat</a:t>
            </a:r>
            <a:endParaRPr lang="hu-HU" dirty="0"/>
          </a:p>
        </p:txBody>
      </p: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41155BC9-B40D-879E-E7B2-E69B438C5B2A}"/>
              </a:ext>
            </a:extLst>
          </p:cNvPr>
          <p:cNvSpPr/>
          <p:nvPr/>
        </p:nvSpPr>
        <p:spPr>
          <a:xfrm>
            <a:off x="2800234" y="3666067"/>
            <a:ext cx="2958699" cy="1530549"/>
          </a:xfrm>
          <a:prstGeom prst="roundRect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2024. június  adattartalom módosul hitelviszonyt megtestesítő értékpapírok új elemként bekerülnek</a:t>
            </a:r>
          </a:p>
        </p:txBody>
      </p:sp>
      <p:sp>
        <p:nvSpPr>
          <p:cNvPr id="24" name="Téglalap: lekerekített 23">
            <a:extLst>
              <a:ext uri="{FF2B5EF4-FFF2-40B4-BE49-F238E27FC236}">
                <a16:creationId xmlns:a16="http://schemas.microsoft.com/office/drawing/2014/main" id="{448A763F-972F-7A7E-BFE1-86970E0BDD4A}"/>
              </a:ext>
            </a:extLst>
          </p:cNvPr>
          <p:cNvSpPr/>
          <p:nvPr/>
        </p:nvSpPr>
        <p:spPr>
          <a:xfrm>
            <a:off x="5966510" y="5305952"/>
            <a:ext cx="2517722" cy="1530549"/>
          </a:xfrm>
          <a:prstGeom prst="roundRect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2025. januári vonatkozási időszaktól – </a:t>
            </a:r>
            <a:r>
              <a:rPr lang="hu-HU" dirty="0" err="1">
                <a:solidFill>
                  <a:schemeClr val="bg1"/>
                </a:solidFill>
              </a:rPr>
              <a:t>EVAN</a:t>
            </a:r>
            <a:r>
              <a:rPr lang="hu-HU" dirty="0">
                <a:solidFill>
                  <a:schemeClr val="bg1"/>
                </a:solidFill>
              </a:rPr>
              <a:t> adatszolgáltatás rendeletben</a:t>
            </a: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F83B65A-8E71-DA00-4D68-1ED3EBF13143}"/>
              </a:ext>
            </a:extLst>
          </p:cNvPr>
          <p:cNvCxnSpPr/>
          <p:nvPr/>
        </p:nvCxnSpPr>
        <p:spPr>
          <a:xfrm>
            <a:off x="2800234" y="3410800"/>
            <a:ext cx="255514" cy="209350"/>
          </a:xfrm>
          <a:prstGeom prst="straightConnector1">
            <a:avLst/>
          </a:prstGeom>
          <a:ln>
            <a:solidFill>
              <a:srgbClr val="1C35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2CD19646-28BD-45DF-A0EC-199383E01B87}"/>
              </a:ext>
            </a:extLst>
          </p:cNvPr>
          <p:cNvCxnSpPr/>
          <p:nvPr/>
        </p:nvCxnSpPr>
        <p:spPr>
          <a:xfrm>
            <a:off x="5838753" y="5072291"/>
            <a:ext cx="255514" cy="209350"/>
          </a:xfrm>
          <a:prstGeom prst="straightConnector1">
            <a:avLst/>
          </a:prstGeom>
          <a:ln>
            <a:solidFill>
              <a:srgbClr val="1C35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13">
            <a:extLst>
              <a:ext uri="{FF2B5EF4-FFF2-40B4-BE49-F238E27FC236}">
                <a16:creationId xmlns:a16="http://schemas.microsoft.com/office/drawing/2014/main" id="{F8D03937-3642-20CD-50D6-8392BE839607}"/>
              </a:ext>
            </a:extLst>
          </p:cNvPr>
          <p:cNvCxnSpPr>
            <a:cxnSpLocks/>
          </p:cNvCxnSpPr>
          <p:nvPr/>
        </p:nvCxnSpPr>
        <p:spPr>
          <a:xfrm flipH="1">
            <a:off x="9855200" y="3550677"/>
            <a:ext cx="372642" cy="198756"/>
          </a:xfrm>
          <a:prstGeom prst="straightConnector1">
            <a:avLst/>
          </a:prstGeom>
          <a:ln>
            <a:solidFill>
              <a:srgbClr val="0C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13">
            <a:extLst>
              <a:ext uri="{FF2B5EF4-FFF2-40B4-BE49-F238E27FC236}">
                <a16:creationId xmlns:a16="http://schemas.microsoft.com/office/drawing/2014/main" id="{4F8F821D-2BFC-AD65-1411-C6C47D6F49BF}"/>
              </a:ext>
            </a:extLst>
          </p:cNvPr>
          <p:cNvCxnSpPr>
            <a:cxnSpLocks/>
          </p:cNvCxnSpPr>
          <p:nvPr/>
        </p:nvCxnSpPr>
        <p:spPr>
          <a:xfrm flipH="1">
            <a:off x="10492509" y="2263568"/>
            <a:ext cx="301054" cy="226582"/>
          </a:xfrm>
          <a:prstGeom prst="straightConnector1">
            <a:avLst/>
          </a:prstGeom>
          <a:ln>
            <a:solidFill>
              <a:srgbClr val="0C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EE15FB-86C7-B808-ED46-7E9610DA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ÉRTÉKVESZTÉS ANALITIKA – ‚</a:t>
            </a:r>
            <a:r>
              <a:rPr lang="hu-HU" dirty="0" err="1"/>
              <a:t>EVAN</a:t>
            </a:r>
            <a:r>
              <a:rPr lang="hu-HU" dirty="0"/>
              <a:t>’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1CDB02F-36E7-E6AE-7786-9307344882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2D9E13-DCB9-DCAA-6348-4B0733AA64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17" y="1130557"/>
            <a:ext cx="3657370" cy="4023334"/>
          </a:xfrm>
        </p:spPr>
        <p:txBody>
          <a:bodyPr>
            <a:normAutofit/>
          </a:bodyPr>
          <a:lstStyle/>
          <a:p>
            <a:r>
              <a:rPr lang="hu-HU" dirty="0"/>
              <a:t>új mezők beépítése 2 lépésben: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dirty="0"/>
              <a:t>2024Q2-től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dirty="0"/>
              <a:t>2025Q1-től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9CD46E-F10E-239D-97C4-93E5F884A42E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560945"/>
          <a:ext cx="7047345" cy="2620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6860">
                  <a:extLst>
                    <a:ext uri="{9D8B030D-6E8A-4147-A177-3AD203B41FA5}">
                      <a16:colId xmlns:a16="http://schemas.microsoft.com/office/drawing/2014/main" val="814688151"/>
                    </a:ext>
                  </a:extLst>
                </a:gridCol>
                <a:gridCol w="1979927">
                  <a:extLst>
                    <a:ext uri="{9D8B030D-6E8A-4147-A177-3AD203B41FA5}">
                      <a16:colId xmlns:a16="http://schemas.microsoft.com/office/drawing/2014/main" val="1060570438"/>
                    </a:ext>
                  </a:extLst>
                </a:gridCol>
                <a:gridCol w="3690558">
                  <a:extLst>
                    <a:ext uri="{9D8B030D-6E8A-4147-A177-3AD203B41FA5}">
                      <a16:colId xmlns:a16="http://schemas.microsoft.com/office/drawing/2014/main" val="2100720359"/>
                    </a:ext>
                  </a:extLst>
                </a:gridCol>
              </a:tblGrid>
              <a:tr h="32450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LEI_AZON</a:t>
                      </a:r>
                      <a:endParaRPr lang="hu-HU" sz="1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EVAN01.LEI_AZON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LEI azonosító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938228780"/>
                  </a:ext>
                </a:extLst>
              </a:tr>
              <a:tr h="32450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</a:rPr>
                        <a:t>MEGF_SZERV_AZON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EVAN01.MEGF_SZERV_AZON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Megfigyelt szervezet azonosító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213465115"/>
                  </a:ext>
                </a:extLst>
              </a:tr>
              <a:tr h="56558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FV_IFRS_ON</a:t>
                      </a:r>
                      <a:endParaRPr lang="hu-HU" sz="1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EVAN01.FV_IFRS_ON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Hitelkockázat változásból fakadó negatív valósérték változás halmozott összege (mérlegen belüli)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974889161"/>
                  </a:ext>
                </a:extLst>
              </a:tr>
              <a:tr h="56558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FV_IFRS_OFF</a:t>
                      </a:r>
                      <a:endParaRPr lang="hu-HU" sz="1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EVAN01.FV_IFRS_OFF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Hitelkockázat változásból fakadó negatív valósérték változás halmozott összege (mérlegen kívüli)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530203731"/>
                  </a:ext>
                </a:extLst>
              </a:tr>
              <a:tr h="32450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</a:rPr>
                        <a:t>ISIN_AZON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EVAN01.ISIN_AZON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ISIN kód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8590374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DDB43F-2250-F473-8A15-2C5633A6E8BF}"/>
              </a:ext>
            </a:extLst>
          </p:cNvPr>
          <p:cNvGraphicFramePr>
            <a:graphicFrameLocks noGrp="1"/>
          </p:cNvGraphicFramePr>
          <p:nvPr/>
        </p:nvGraphicFramePr>
        <p:xfrm>
          <a:off x="4553527" y="4542675"/>
          <a:ext cx="7047344" cy="1063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869">
                  <a:extLst>
                    <a:ext uri="{9D8B030D-6E8A-4147-A177-3AD203B41FA5}">
                      <a16:colId xmlns:a16="http://schemas.microsoft.com/office/drawing/2014/main" val="3627791730"/>
                    </a:ext>
                  </a:extLst>
                </a:gridCol>
                <a:gridCol w="5689475">
                  <a:extLst>
                    <a:ext uri="{9D8B030D-6E8A-4147-A177-3AD203B41FA5}">
                      <a16:colId xmlns:a16="http://schemas.microsoft.com/office/drawing/2014/main" val="2585897710"/>
                    </a:ext>
                  </a:extLst>
                </a:gridCol>
              </a:tblGrid>
              <a:tr h="3545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139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Nem kamatjellegű egyéb költség és díjtartozás (HUF)</a:t>
                      </a:r>
                      <a:endParaRPr lang="hu-HU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8205784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140</a:t>
                      </a:r>
                      <a:endParaRPr lang="hu-HU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</a:rPr>
                        <a:t>PD</a:t>
                      </a:r>
                      <a:r>
                        <a:rPr lang="hu-HU" sz="1600" u="none" strike="noStrike" dirty="0">
                          <a:effectLst/>
                        </a:rPr>
                        <a:t> </a:t>
                      </a:r>
                      <a:r>
                        <a:rPr lang="hu-HU" sz="1600" u="none" strike="noStrike" dirty="0" err="1">
                          <a:effectLst/>
                        </a:rPr>
                        <a:t>origin</a:t>
                      </a:r>
                      <a:r>
                        <a:rPr lang="hu-HU" sz="1600" u="none" strike="noStrike" dirty="0">
                          <a:effectLst/>
                        </a:rPr>
                        <a:t> </a:t>
                      </a:r>
                      <a:r>
                        <a:rPr lang="hu-HU" sz="1600" u="none" strike="noStrike" dirty="0" err="1">
                          <a:effectLst/>
                        </a:rPr>
                        <a:t>flag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6148302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sngStrike" baseline="0" dirty="0">
                          <a:solidFill>
                            <a:srgbClr val="FF0000"/>
                          </a:solidFill>
                          <a:effectLst/>
                        </a:rPr>
                        <a:t>141</a:t>
                      </a:r>
                      <a:endParaRPr lang="hu-HU" sz="1600" b="0" i="0" u="none" strike="sng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sngStrike" baseline="0" dirty="0">
                          <a:solidFill>
                            <a:srgbClr val="FF0000"/>
                          </a:solidFill>
                          <a:effectLst/>
                        </a:rPr>
                        <a:t>Ügyfél </a:t>
                      </a:r>
                      <a:r>
                        <a:rPr lang="hu-HU" sz="1600" u="none" strike="sngStrike" baseline="0" dirty="0" err="1">
                          <a:solidFill>
                            <a:srgbClr val="FF0000"/>
                          </a:solidFill>
                          <a:effectLst/>
                        </a:rPr>
                        <a:t>TEÁOR</a:t>
                      </a:r>
                      <a:r>
                        <a:rPr lang="hu-HU" sz="1600" u="none" strike="sngStrike" baseline="0" dirty="0">
                          <a:solidFill>
                            <a:srgbClr val="FF0000"/>
                          </a:solidFill>
                          <a:effectLst/>
                        </a:rPr>
                        <a:t> kódja (</a:t>
                      </a:r>
                      <a:r>
                        <a:rPr lang="hu-HU" sz="1600" u="none" strike="sngStrike" baseline="0" dirty="0" err="1">
                          <a:solidFill>
                            <a:srgbClr val="FF0000"/>
                          </a:solidFill>
                          <a:effectLst/>
                        </a:rPr>
                        <a:t>TEÁOR</a:t>
                      </a:r>
                      <a:r>
                        <a:rPr lang="hu-HU" sz="1600" u="none" strike="sngStrike" baseline="0" dirty="0">
                          <a:solidFill>
                            <a:srgbClr val="FF0000"/>
                          </a:solidFill>
                          <a:effectLst/>
                        </a:rPr>
                        <a:t> ’25 szerint)</a:t>
                      </a:r>
                      <a:endParaRPr lang="hu-HU" sz="1600" b="0" i="0" u="none" strike="sng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382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4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137E47-6A9D-3B4D-65A1-71A0C851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ÉRTÉKVESZTÉS ANALITIKA </a:t>
            </a:r>
            <a:r>
              <a:rPr lang="hu-HU" dirty="0"/>
              <a:t>– ‚</a:t>
            </a:r>
            <a:r>
              <a:rPr lang="hu-HU" dirty="0" err="1"/>
              <a:t>EVAN</a:t>
            </a:r>
            <a:r>
              <a:rPr lang="hu-HU" dirty="0"/>
              <a:t>’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FCCEFE-F1B6-10E0-02A9-99D80FCB53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9A1A6F-446D-D22D-FADA-883DED0BC6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17" y="1130557"/>
            <a:ext cx="11260964" cy="501998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>
                <a:solidFill>
                  <a:srgbClr val="0070C0"/>
                </a:solidFill>
              </a:rPr>
              <a:t>Eddigi tapasztalatok:</a:t>
            </a:r>
          </a:p>
          <a:p>
            <a:pPr algn="just"/>
            <a:endParaRPr lang="hu-HU" sz="1100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</a:rPr>
              <a:t>Hibás alapadatok javíttatása folyamatos (ASZ-k)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</a:rPr>
              <a:t>Keresztellenőrzések és kapcsolódó feladatkiírás várható -  konzisztens adatok az SF18, SF01 kódú adatgyűjtésekkel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</a:rPr>
              <a:t>Az elfogadott indoklások figyelembevételével az ellenőrzéshez használt szűrési feltételek/üzleti szabályok módosítása, finomhangolása (MNB)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</a:rPr>
              <a:t>Felmerülő új szempontok beépítése az </a:t>
            </a:r>
            <a:r>
              <a:rPr lang="hu-HU" sz="2000" dirty="0" err="1">
                <a:solidFill>
                  <a:srgbClr val="002060"/>
                </a:solidFill>
              </a:rPr>
              <a:t>EVAN</a:t>
            </a:r>
            <a:r>
              <a:rPr lang="hu-HU" sz="2000" dirty="0">
                <a:solidFill>
                  <a:srgbClr val="002060"/>
                </a:solidFill>
              </a:rPr>
              <a:t> jelentés előírásai közé, ha és amennyiben szükséges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</a:rPr>
              <a:t>A releváns módosítások átvezetése a kapcsolódó adatgyűjtésekben, ha felmerül ilyen változtatási igény (pl. HITREG)</a:t>
            </a:r>
          </a:p>
          <a:p>
            <a:pPr algn="just">
              <a:lnSpc>
                <a:spcPct val="130000"/>
              </a:lnSpc>
            </a:pP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C858E6AA-3120-8A76-8C0D-F0E7F11D9D6E}"/>
              </a:ext>
            </a:extLst>
          </p:cNvPr>
          <p:cNvSpPr txBox="1">
            <a:spLocks/>
          </p:cNvSpPr>
          <p:nvPr/>
        </p:nvSpPr>
        <p:spPr>
          <a:xfrm>
            <a:off x="1538303" y="4836827"/>
            <a:ext cx="9260878" cy="11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>
              <a:highlight>
                <a:srgbClr val="1C3566"/>
              </a:highlight>
            </a:endParaRPr>
          </a:p>
          <a:p>
            <a:pPr marL="457200" indent="-457200" algn="just">
              <a:buFontTx/>
              <a:buChar char="-"/>
            </a:pPr>
            <a:endParaRPr lang="hu-HU" dirty="0">
              <a:highlight>
                <a:srgbClr val="1C3566"/>
              </a:highligh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C8C185-8CA3-63FB-618F-CF13ADAAD328}"/>
              </a:ext>
            </a:extLst>
          </p:cNvPr>
          <p:cNvSpPr/>
          <p:nvPr/>
        </p:nvSpPr>
        <p:spPr>
          <a:xfrm>
            <a:off x="3317727" y="5680856"/>
            <a:ext cx="5292436" cy="80956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EREDMÉNY: Folyamatosan javuló adatminőség </a:t>
            </a:r>
          </a:p>
        </p:txBody>
      </p:sp>
    </p:spTree>
    <p:extLst>
      <p:ext uri="{BB962C8B-B14F-4D97-AF65-F5344CB8AC3E}">
        <p14:creationId xmlns:p14="http://schemas.microsoft.com/office/powerpoint/2010/main" val="29204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27" y="2835247"/>
            <a:ext cx="9962148" cy="606961"/>
          </a:xfrm>
        </p:spPr>
        <p:txBody>
          <a:bodyPr/>
          <a:lstStyle/>
          <a:p>
            <a:pPr marL="176213" algn="l">
              <a:spcBef>
                <a:spcPts val="600"/>
              </a:spcBef>
              <a:spcAft>
                <a:spcPts val="1200"/>
              </a:spcAft>
            </a:pPr>
            <a:r>
              <a:rPr lang="hu-H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A P11-14 adatszolgáltatások módosításai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6913C-756C-98B4-9215-F5348689B845}"/>
              </a:ext>
            </a:extLst>
          </p:cNvPr>
          <p:cNvSpPr txBox="1">
            <a:spLocks/>
          </p:cNvSpPr>
          <p:nvPr/>
        </p:nvSpPr>
        <p:spPr>
          <a:xfrm>
            <a:off x="6007768" y="5005137"/>
            <a:ext cx="6065699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solidFill>
                  <a:srgbClr val="B98A64"/>
                </a:solidFill>
              </a:rPr>
              <a:t>Ágoston Iván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elemző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Pénzügyi infrastruktúrák és pénzforgalom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90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137E47-6A9D-3B4D-65A1-71A0C851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ÉRTÉKVESZTÉS ANALITIKA – ‚</a:t>
            </a:r>
            <a:r>
              <a:rPr lang="hu-HU" dirty="0" err="1"/>
              <a:t>EVAN</a:t>
            </a:r>
            <a:r>
              <a:rPr lang="hu-HU" dirty="0"/>
              <a:t>’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FCCEFE-F1B6-10E0-02A9-99D80FCB53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9A1A6F-446D-D22D-FADA-883DED0BC6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17" y="1130557"/>
            <a:ext cx="11260964" cy="5019986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solidFill>
                  <a:srgbClr val="0070C0"/>
                </a:solidFill>
              </a:rPr>
              <a:t>További információk:</a:t>
            </a:r>
          </a:p>
          <a:p>
            <a:pPr algn="just"/>
            <a:endParaRPr lang="hu-HU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</a:rPr>
              <a:t>Szöveges tájékoztatót kérjük megküldeni a megfelelő formában adott negyedéves jelentéshez kapcsolódóan (lásd a módszertani segédletet) -&gt; nagy hangsúly a szöveges jelentés tartalmán – pl. az </a:t>
            </a:r>
            <a:r>
              <a:rPr lang="hu-HU" sz="2000" dirty="0" err="1">
                <a:solidFill>
                  <a:srgbClr val="002060"/>
                </a:solidFill>
              </a:rPr>
              <a:t>EV_SZEGMENS</a:t>
            </a:r>
            <a:r>
              <a:rPr lang="hu-HU" sz="2000" dirty="0">
                <a:solidFill>
                  <a:srgbClr val="002060"/>
                </a:solidFill>
              </a:rPr>
              <a:t> mezőhöz kapcsolódóan kérjük mindenképpen a szöveges jelentésben szerepeltetni a mezőben jelentett kód leírását.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</a:rPr>
              <a:t>Kommunikáció egyértelműsítése = &gt; új email cím! </a:t>
            </a:r>
            <a:r>
              <a:rPr lang="hu-HU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evan@mnb.hu</a:t>
            </a:r>
            <a:r>
              <a:rPr lang="hu-HU" sz="2000" dirty="0">
                <a:solidFill>
                  <a:srgbClr val="002060"/>
                </a:solidFill>
              </a:rPr>
              <a:t> – az adatszolgáltatással kapcsolatos levelezést kérjük ezen a csatornán keresztül bonyolítani</a:t>
            </a:r>
          </a:p>
          <a:p>
            <a:pPr algn="just">
              <a:lnSpc>
                <a:spcPct val="130000"/>
              </a:lnSpc>
            </a:pP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C858E6AA-3120-8A76-8C0D-F0E7F11D9D6E}"/>
              </a:ext>
            </a:extLst>
          </p:cNvPr>
          <p:cNvSpPr txBox="1">
            <a:spLocks/>
          </p:cNvSpPr>
          <p:nvPr/>
        </p:nvSpPr>
        <p:spPr>
          <a:xfrm>
            <a:off x="1538303" y="4836827"/>
            <a:ext cx="9260878" cy="11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>
              <a:highlight>
                <a:srgbClr val="1C3566"/>
              </a:highlight>
            </a:endParaRPr>
          </a:p>
          <a:p>
            <a:pPr marL="457200" indent="-457200" algn="just">
              <a:buFontTx/>
              <a:buChar char="-"/>
            </a:pPr>
            <a:endParaRPr lang="hu-HU" dirty="0">
              <a:highlight>
                <a:srgbClr val="1C3566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7886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7" y="3293121"/>
            <a:ext cx="7125229" cy="654410"/>
          </a:xfrm>
        </p:spPr>
        <p:txBody>
          <a:bodyPr/>
          <a:lstStyle/>
          <a:p>
            <a:r>
              <a:rPr lang="hu-HU" sz="3600" i="1" dirty="0"/>
              <a:t>BETREG</a:t>
            </a:r>
            <a:endParaRPr lang="hu-HU" sz="3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1D20E3-DD2C-AAE0-C16C-FD33A30DBF55}"/>
              </a:ext>
            </a:extLst>
          </p:cNvPr>
          <p:cNvSpPr txBox="1">
            <a:spLocks/>
          </p:cNvSpPr>
          <p:nvPr/>
        </p:nvSpPr>
        <p:spPr>
          <a:xfrm>
            <a:off x="7563853" y="5005137"/>
            <a:ext cx="3697703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Simonné Sulyok Brigitta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osztályvezető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40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Jegybanki betétregiszter – ‚BETREG’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EABE6-C4B1-1F5C-2C58-2B06F0CF7F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A9CF2-D03C-46D1-D626-95A7E7A9B133}"/>
              </a:ext>
            </a:extLst>
          </p:cNvPr>
          <p:cNvSpPr txBox="1"/>
          <p:nvPr/>
        </p:nvSpPr>
        <p:spPr>
          <a:xfrm>
            <a:off x="464191" y="1253067"/>
            <a:ext cx="1111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Előzmények – granulált adatgyűjtések: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675A796E-DE3C-D1A4-5D6D-BA883DF0CB91}"/>
              </a:ext>
            </a:extLst>
          </p:cNvPr>
          <p:cNvSpPr/>
          <p:nvPr/>
        </p:nvSpPr>
        <p:spPr>
          <a:xfrm>
            <a:off x="5867400" y="1155100"/>
            <a:ext cx="2260600" cy="953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0C2148"/>
                </a:solidFill>
              </a:rPr>
              <a:t>2024. március: -&gt; első véleményezési kör (+ 11 kérdésből álló kérdéslista)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E392D510-0DCF-BEB3-EB45-484F6705D0E5}"/>
              </a:ext>
            </a:extLst>
          </p:cNvPr>
          <p:cNvSpPr/>
          <p:nvPr/>
        </p:nvSpPr>
        <p:spPr>
          <a:xfrm>
            <a:off x="8847667" y="1840900"/>
            <a:ext cx="2260600" cy="953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0C2148"/>
                </a:solidFill>
              </a:rPr>
              <a:t>2024. június –&gt; költségbecslés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474EFFA0-C051-EF91-8903-6985418ABD5E}"/>
              </a:ext>
            </a:extLst>
          </p:cNvPr>
          <p:cNvCxnSpPr/>
          <p:nvPr/>
        </p:nvCxnSpPr>
        <p:spPr>
          <a:xfrm>
            <a:off x="8128000" y="1840900"/>
            <a:ext cx="719667" cy="326567"/>
          </a:xfrm>
          <a:prstGeom prst="straightConnector1">
            <a:avLst/>
          </a:prstGeom>
          <a:ln>
            <a:solidFill>
              <a:srgbClr val="0C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zis 15">
            <a:extLst>
              <a:ext uri="{FF2B5EF4-FFF2-40B4-BE49-F238E27FC236}">
                <a16:creationId xmlns:a16="http://schemas.microsoft.com/office/drawing/2014/main" id="{013F75EF-DEA4-94D6-B705-3C2B6394EBBE}"/>
              </a:ext>
            </a:extLst>
          </p:cNvPr>
          <p:cNvSpPr/>
          <p:nvPr/>
        </p:nvSpPr>
        <p:spPr>
          <a:xfrm>
            <a:off x="7573435" y="3001345"/>
            <a:ext cx="2404532" cy="8679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0C2148"/>
                </a:solidFill>
              </a:rPr>
              <a:t>2024. szeptember -&gt; külső konzultáció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17591143-E974-6F8D-D5CD-A473217B5515}"/>
              </a:ext>
            </a:extLst>
          </p:cNvPr>
          <p:cNvSpPr/>
          <p:nvPr/>
        </p:nvSpPr>
        <p:spPr>
          <a:xfrm>
            <a:off x="10147302" y="3606800"/>
            <a:ext cx="1833032" cy="8679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0C2148"/>
                </a:solidFill>
              </a:rPr>
              <a:t>2024. november -&gt; végleges rendelet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1D91C0F-D852-BE21-5BCF-92323E081C06}"/>
              </a:ext>
            </a:extLst>
          </p:cNvPr>
          <p:cNvCxnSpPr>
            <a:stCxn id="13" idx="4"/>
          </p:cNvCxnSpPr>
          <p:nvPr/>
        </p:nvCxnSpPr>
        <p:spPr>
          <a:xfrm flipH="1">
            <a:off x="9779000" y="2794000"/>
            <a:ext cx="198967" cy="338667"/>
          </a:xfrm>
          <a:prstGeom prst="straightConnector1">
            <a:avLst/>
          </a:prstGeom>
          <a:ln>
            <a:solidFill>
              <a:srgbClr val="0C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9BA4DA95-2406-7D8D-0B06-F3AC76F3E5ED}"/>
              </a:ext>
            </a:extLst>
          </p:cNvPr>
          <p:cNvCxnSpPr/>
          <p:nvPr/>
        </p:nvCxnSpPr>
        <p:spPr>
          <a:xfrm>
            <a:off x="9906000" y="3666067"/>
            <a:ext cx="304800" cy="167393"/>
          </a:xfrm>
          <a:prstGeom prst="straightConnector1">
            <a:avLst/>
          </a:prstGeom>
          <a:ln>
            <a:solidFill>
              <a:srgbClr val="0C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E793E4BB-D5DA-C2E0-E570-2C1B0CC94FE9}"/>
              </a:ext>
            </a:extLst>
          </p:cNvPr>
          <p:cNvCxnSpPr/>
          <p:nvPr/>
        </p:nvCxnSpPr>
        <p:spPr>
          <a:xfrm flipH="1">
            <a:off x="9386312" y="4531782"/>
            <a:ext cx="1029903" cy="732546"/>
          </a:xfrm>
          <a:prstGeom prst="straightConnector1">
            <a:avLst/>
          </a:prstGeom>
          <a:ln>
            <a:solidFill>
              <a:srgbClr val="0C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74376999-2C3D-429D-65FE-2FE93F97D619}"/>
              </a:ext>
            </a:extLst>
          </p:cNvPr>
          <p:cNvSpPr/>
          <p:nvPr/>
        </p:nvSpPr>
        <p:spPr>
          <a:xfrm>
            <a:off x="826612" y="1926168"/>
            <a:ext cx="2517722" cy="1530549"/>
          </a:xfrm>
          <a:prstGeom prst="roundRect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2023. szeptember -&gt; „Betétregiszter előkészítő adatszolgáltatás” (</a:t>
            </a:r>
            <a:r>
              <a:rPr lang="hu-HU" dirty="0" err="1">
                <a:solidFill>
                  <a:schemeClr val="bg1"/>
                </a:solidFill>
              </a:rPr>
              <a:t>KISBETREG</a:t>
            </a:r>
            <a:r>
              <a:rPr lang="hu-HU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41155BC9-B40D-879E-E7B2-E69B438C5B2A}"/>
              </a:ext>
            </a:extLst>
          </p:cNvPr>
          <p:cNvSpPr/>
          <p:nvPr/>
        </p:nvSpPr>
        <p:spPr>
          <a:xfrm>
            <a:off x="3706755" y="3429000"/>
            <a:ext cx="2517722" cy="1530549"/>
          </a:xfrm>
          <a:prstGeom prst="roundRect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2024. június -&gt; </a:t>
            </a:r>
            <a:r>
              <a:rPr lang="hu-HU" dirty="0" err="1">
                <a:solidFill>
                  <a:schemeClr val="bg1"/>
                </a:solidFill>
              </a:rPr>
              <a:t>KISBETREG</a:t>
            </a:r>
            <a:r>
              <a:rPr lang="hu-HU" dirty="0">
                <a:solidFill>
                  <a:schemeClr val="bg1"/>
                </a:solidFill>
              </a:rPr>
              <a:t> beérkezése HITREG keretrendszeren keresztül</a:t>
            </a:r>
          </a:p>
        </p:txBody>
      </p:sp>
      <p:sp>
        <p:nvSpPr>
          <p:cNvPr id="24" name="Téglalap: lekerekített 23">
            <a:extLst>
              <a:ext uri="{FF2B5EF4-FFF2-40B4-BE49-F238E27FC236}">
                <a16:creationId xmlns:a16="http://schemas.microsoft.com/office/drawing/2014/main" id="{448A763F-972F-7A7E-BFE1-86970E0BDD4A}"/>
              </a:ext>
            </a:extLst>
          </p:cNvPr>
          <p:cNvSpPr/>
          <p:nvPr/>
        </p:nvSpPr>
        <p:spPr>
          <a:xfrm>
            <a:off x="6586897" y="4726004"/>
            <a:ext cx="2720731" cy="2059807"/>
          </a:xfrm>
          <a:prstGeom prst="roundRect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2025. június -&gt; BETREG adatszolgáltatás rendeletben ÉS beérkezése HITREG keretrendszeren keresztül (2025. július 15.)</a:t>
            </a: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F83B65A-8E71-DA00-4D68-1ED3EBF13143}"/>
              </a:ext>
            </a:extLst>
          </p:cNvPr>
          <p:cNvCxnSpPr/>
          <p:nvPr/>
        </p:nvCxnSpPr>
        <p:spPr>
          <a:xfrm>
            <a:off x="3344334" y="3456717"/>
            <a:ext cx="255514" cy="209350"/>
          </a:xfrm>
          <a:prstGeom prst="straightConnector1">
            <a:avLst/>
          </a:prstGeom>
          <a:ln>
            <a:solidFill>
              <a:srgbClr val="1C35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2CD19646-28BD-45DF-A0EC-199383E01B87}"/>
              </a:ext>
            </a:extLst>
          </p:cNvPr>
          <p:cNvCxnSpPr/>
          <p:nvPr/>
        </p:nvCxnSpPr>
        <p:spPr>
          <a:xfrm>
            <a:off x="6305206" y="4898055"/>
            <a:ext cx="255514" cy="209350"/>
          </a:xfrm>
          <a:prstGeom prst="straightConnector1">
            <a:avLst/>
          </a:prstGeom>
          <a:ln>
            <a:solidFill>
              <a:srgbClr val="1C35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193C91-2F8B-6EE5-7577-577A1D9F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Jegybanki betétregiszter – ‚BETREG’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16B4FA-F119-E650-32DE-D4C16517EC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ACF8359-6513-FC07-E460-114E9F9D5B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16" y="1540042"/>
            <a:ext cx="10645311" cy="4774396"/>
          </a:xfrm>
        </p:spPr>
        <p:txBody>
          <a:bodyPr/>
          <a:lstStyle/>
          <a:p>
            <a:pPr algn="just"/>
            <a:r>
              <a:rPr lang="hu-HU" dirty="0"/>
              <a:t>‚BETREG’ – költségbecslés során tett észrevételek alapján történt változások:</a:t>
            </a:r>
          </a:p>
          <a:p>
            <a:pPr algn="just"/>
            <a:endParaRPr lang="hu-HU" dirty="0"/>
          </a:p>
          <a:p>
            <a:pPr marL="457200" indent="-457200" algn="just">
              <a:buFontTx/>
              <a:buChar char="-"/>
            </a:pPr>
            <a:r>
              <a:rPr lang="hu-HU" dirty="0"/>
              <a:t>pénzforgalmi jellegű mezők -&gt; eltérő karakterisztikájuk miatt külön adatgyűjtésként történő elrendelés -&gt; nem valósul meg 2025-től,</a:t>
            </a:r>
          </a:p>
          <a:p>
            <a:pPr marL="457200" indent="-457200" algn="just">
              <a:buFontTx/>
              <a:buChar char="-"/>
            </a:pPr>
            <a:r>
              <a:rPr lang="hu-HU" dirty="0"/>
              <a:t>digitális elkülönítésre vonatkozó egyes mezők,</a:t>
            </a:r>
          </a:p>
          <a:p>
            <a:pPr marL="457200" indent="-457200" algn="just">
              <a:buFontTx/>
              <a:buChar char="-"/>
            </a:pPr>
            <a:r>
              <a:rPr lang="hu-HU" dirty="0"/>
              <a:t>ügyfelekre vonatkozó, alapvetően a hitelezési tevékenység során gyűjtött információk,</a:t>
            </a:r>
          </a:p>
          <a:p>
            <a:pPr marL="457200" indent="-457200" algn="just">
              <a:buFontTx/>
              <a:buChar char="-"/>
            </a:pPr>
            <a:r>
              <a:rPr lang="hu-HU" dirty="0"/>
              <a:t>OBA kamatösszegre vonatkozó mezők.</a:t>
            </a:r>
          </a:p>
          <a:p>
            <a:pPr marL="457200" indent="-457200" algn="just">
              <a:buFontTx/>
              <a:buChar char="-"/>
            </a:pPr>
            <a:endParaRPr lang="hu-HU" dirty="0"/>
          </a:p>
          <a:p>
            <a:pPr marL="457200" indent="-457200" algn="just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12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193C91-2F8B-6EE5-7577-577A1D9F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Jegybanki betétregiszter – ‚BETREG’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16B4FA-F119-E650-32DE-D4C16517EC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BB0ED3E-6D13-9BA6-3317-3DBDEE31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90" y="1076958"/>
            <a:ext cx="8658870" cy="6149777"/>
          </a:xfrm>
          <a:prstGeom prst="rect">
            <a:avLst/>
          </a:prstGeom>
        </p:spPr>
      </p:pic>
      <p:sp>
        <p:nvSpPr>
          <p:cNvPr id="8" name="Tartalom helye 3">
            <a:extLst>
              <a:ext uri="{FF2B5EF4-FFF2-40B4-BE49-F238E27FC236}">
                <a16:creationId xmlns:a16="http://schemas.microsoft.com/office/drawing/2014/main" id="{F9C13EB7-B5EC-90E4-8293-C22F687E56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004" y="1636954"/>
            <a:ext cx="2569946" cy="4144088"/>
          </a:xfrm>
        </p:spPr>
        <p:txBody>
          <a:bodyPr/>
          <a:lstStyle/>
          <a:p>
            <a:r>
              <a:rPr lang="hu-HU" dirty="0"/>
              <a:t>Fentiek alapján törlésre került mezők:</a:t>
            </a:r>
          </a:p>
        </p:txBody>
      </p:sp>
    </p:spTree>
    <p:extLst>
      <p:ext uri="{BB962C8B-B14F-4D97-AF65-F5344CB8AC3E}">
        <p14:creationId xmlns:p14="http://schemas.microsoft.com/office/powerpoint/2010/main" val="32968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EE15FB-86C7-B808-ED46-7E9610DA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Jegybanki betétregiszter – ‚BETREG’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1CDB02F-36E7-E6AE-7786-9307344882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2D9E13-DCB9-DCAA-6348-4B0733AA64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17" y="1130557"/>
            <a:ext cx="3657370" cy="4865982"/>
          </a:xfrm>
        </p:spPr>
        <p:txBody>
          <a:bodyPr/>
          <a:lstStyle/>
          <a:p>
            <a:r>
              <a:rPr lang="hu-HU" dirty="0"/>
              <a:t>Néhány új mező került beépítésre:</a:t>
            </a:r>
          </a:p>
          <a:p>
            <a:pPr marL="457200" indent="-457200">
              <a:buFontTx/>
              <a:buChar char="-"/>
            </a:pPr>
            <a:r>
              <a:rPr lang="hu-HU" dirty="0"/>
              <a:t>egyrészt a számlacsomagokkal való </a:t>
            </a:r>
            <a:r>
              <a:rPr lang="hu-HU" dirty="0" err="1"/>
              <a:t>összerendelhetőség</a:t>
            </a:r>
            <a:r>
              <a:rPr lang="hu-HU" dirty="0"/>
              <a:t> érdekében,</a:t>
            </a:r>
          </a:p>
          <a:p>
            <a:pPr marL="457200" indent="-457200">
              <a:buFontTx/>
              <a:buChar char="-"/>
            </a:pPr>
            <a:r>
              <a:rPr lang="hu-HU" dirty="0"/>
              <a:t>másrészt a teljes kamatozási spektrum lefedése céljából.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99912E9-0BD6-7DEB-3BCD-B7BC9EEF9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52" y="2128507"/>
            <a:ext cx="7860463" cy="92057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5990F69-3D44-594A-E9C1-07081A4C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85" y="3944618"/>
            <a:ext cx="6063996" cy="2369820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7F061CF5-7E7D-0B45-B1F7-A2A306EA8673}"/>
              </a:ext>
            </a:extLst>
          </p:cNvPr>
          <p:cNvCxnSpPr/>
          <p:nvPr/>
        </p:nvCxnSpPr>
        <p:spPr>
          <a:xfrm flipV="1">
            <a:off x="4206240" y="2820202"/>
            <a:ext cx="1087655" cy="875899"/>
          </a:xfrm>
          <a:prstGeom prst="straightConnector1">
            <a:avLst/>
          </a:prstGeom>
          <a:ln>
            <a:solidFill>
              <a:srgbClr val="1C35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B3E43155-60BB-B985-F88C-FBF4D2F325A1}"/>
              </a:ext>
            </a:extLst>
          </p:cNvPr>
          <p:cNvCxnSpPr/>
          <p:nvPr/>
        </p:nvCxnSpPr>
        <p:spPr>
          <a:xfrm>
            <a:off x="4206240" y="4446872"/>
            <a:ext cx="1087655" cy="682656"/>
          </a:xfrm>
          <a:prstGeom prst="straightConnector1">
            <a:avLst/>
          </a:prstGeom>
          <a:ln>
            <a:solidFill>
              <a:srgbClr val="1C35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137E47-6A9D-3B4D-65A1-71A0C851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Jegybanki betétregiszter – ‚BETREG’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FCCEFE-F1B6-10E0-02A9-99D80FCB53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9A1A6F-446D-D22D-FADA-883DED0BC6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17" y="1130557"/>
            <a:ext cx="11260964" cy="5019986"/>
          </a:xfrm>
        </p:spPr>
        <p:txBody>
          <a:bodyPr/>
          <a:lstStyle/>
          <a:p>
            <a:pPr algn="just"/>
            <a:r>
              <a:rPr lang="hu-HU" dirty="0"/>
              <a:t>‚</a:t>
            </a:r>
            <a:r>
              <a:rPr lang="hu-HU" dirty="0" err="1"/>
              <a:t>KISBETREG</a:t>
            </a:r>
            <a:r>
              <a:rPr lang="hu-HU" dirty="0"/>
              <a:t>’ – tapasztalatok:</a:t>
            </a:r>
          </a:p>
          <a:p>
            <a:pPr marL="457200" indent="-457200" algn="just">
              <a:buFontTx/>
              <a:buChar char="-"/>
            </a:pPr>
            <a:r>
              <a:rPr lang="hu-HU" dirty="0"/>
              <a:t>folyamatosan javuló adatminőség -&gt; alapvetően konzisztens adatok az M04 kódú adatgyűjtéssel -&gt; egyes kérdések a szektorral egyeztetés alatt (pl. tételes analitikával nem rendelkező főkönyvi tételek szerepeltetésének módja)</a:t>
            </a:r>
          </a:p>
          <a:p>
            <a:pPr marL="457200" indent="-457200" algn="just">
              <a:buFontTx/>
              <a:buChar char="-"/>
            </a:pPr>
            <a:r>
              <a:rPr lang="hu-HU" dirty="0"/>
              <a:t>keretrendszeren való beküldés -&gt; sikeres teljesítés!</a:t>
            </a:r>
          </a:p>
          <a:p>
            <a:pPr marL="457200" indent="-457200" algn="just">
              <a:buFontTx/>
              <a:buChar char="-"/>
            </a:pPr>
            <a:r>
              <a:rPr lang="hu-HU" dirty="0"/>
              <a:t>mindez az alapja a ‚BETREG’ megfelelő adatminőségének</a:t>
            </a:r>
          </a:p>
          <a:p>
            <a:pPr marL="457200" indent="-457200" algn="just">
              <a:buFontTx/>
              <a:buChar char="-"/>
            </a:pPr>
            <a:endParaRPr lang="hu-HU" dirty="0"/>
          </a:p>
          <a:p>
            <a:pPr algn="just"/>
            <a:endParaRPr lang="hu-HU" dirty="0"/>
          </a:p>
          <a:p>
            <a:pPr marL="457200" indent="-457200" algn="just">
              <a:buFontTx/>
              <a:buChar char="-"/>
            </a:pPr>
            <a:endParaRPr lang="hu-HU" dirty="0"/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C858E6AA-3120-8A76-8C0D-F0E7F11D9D6E}"/>
              </a:ext>
            </a:extLst>
          </p:cNvPr>
          <p:cNvSpPr txBox="1">
            <a:spLocks/>
          </p:cNvSpPr>
          <p:nvPr/>
        </p:nvSpPr>
        <p:spPr>
          <a:xfrm>
            <a:off x="1538303" y="4836827"/>
            <a:ext cx="9260878" cy="11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>
              <a:highlight>
                <a:srgbClr val="1C3566"/>
              </a:highlight>
            </a:endParaRPr>
          </a:p>
          <a:p>
            <a:pPr marL="457200" indent="-457200" algn="just">
              <a:buFontTx/>
              <a:buChar char="-"/>
            </a:pPr>
            <a:endParaRPr lang="hu-HU" dirty="0">
              <a:highlight>
                <a:srgbClr val="1C3566"/>
              </a:highlight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6AD6909D-50E8-174B-FA1F-F1921E1BE6D9}"/>
              </a:ext>
            </a:extLst>
          </p:cNvPr>
          <p:cNvSpPr/>
          <p:nvPr/>
        </p:nvSpPr>
        <p:spPr>
          <a:xfrm>
            <a:off x="2781701" y="4836827"/>
            <a:ext cx="6574055" cy="1390718"/>
          </a:xfrm>
          <a:prstGeom prst="roundRect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Köszönjük a szektornak mind a módszertani támogatást, mind a sikeres teljesítés érdekében megtett jelentős erőfeszítéseket!</a:t>
            </a:r>
          </a:p>
        </p:txBody>
      </p:sp>
    </p:spTree>
    <p:extLst>
      <p:ext uri="{BB962C8B-B14F-4D97-AF65-F5344CB8AC3E}">
        <p14:creationId xmlns:p14="http://schemas.microsoft.com/office/powerpoint/2010/main" val="41073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2616-FD67-A4CA-BC52-F09E685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01E7-C978-CF3D-BDFB-9BE93833BFFD}"/>
              </a:ext>
            </a:extLst>
          </p:cNvPr>
          <p:cNvSpPr txBox="1"/>
          <p:nvPr/>
        </p:nvSpPr>
        <p:spPr>
          <a:xfrm>
            <a:off x="1381124" y="5150882"/>
            <a:ext cx="30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C2148"/>
                </a:solidFill>
              </a:rPr>
              <a:t>sta_velemenyezes@mnb.hu</a:t>
            </a:r>
          </a:p>
        </p:txBody>
      </p:sp>
    </p:spTree>
    <p:extLst>
      <p:ext uri="{BB962C8B-B14F-4D97-AF65-F5344CB8AC3E}">
        <p14:creationId xmlns:p14="http://schemas.microsoft.com/office/powerpoint/2010/main" val="3267226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3708219"/>
            <a:ext cx="9906000" cy="671274"/>
          </a:xfrm>
        </p:spPr>
        <p:txBody>
          <a:bodyPr/>
          <a:lstStyle/>
          <a:p>
            <a:pPr marL="714375" indent="-444500" algn="l">
              <a:spcBef>
                <a:spcPts val="600"/>
              </a:spcBef>
              <a:spcAft>
                <a:spcPts val="1200"/>
              </a:spcAft>
            </a:pP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hu-H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TEÁOR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változások – KSH, MNB</a:t>
            </a:r>
          </a:p>
        </p:txBody>
      </p:sp>
    </p:spTree>
    <p:extLst>
      <p:ext uri="{BB962C8B-B14F-4D97-AF65-F5344CB8AC3E}">
        <p14:creationId xmlns:p14="http://schemas.microsoft.com/office/powerpoint/2010/main" val="3342323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925581D4-232D-4EDF-A592-B886031C5EA9}"/>
              </a:ext>
            </a:extLst>
          </p:cNvPr>
          <p:cNvSpPr txBox="1"/>
          <p:nvPr/>
        </p:nvSpPr>
        <p:spPr>
          <a:xfrm>
            <a:off x="218118" y="1694001"/>
            <a:ext cx="32579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"/>
                <a:ea typeface="+mn-ea"/>
                <a:cs typeface="+mn-cs"/>
              </a:rPr>
              <a:t>Herman Krisztina</a:t>
            </a:r>
            <a:endParaRPr kumimoji="0" lang="hu-HU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"/>
                <a:ea typeface="+mn-ea"/>
                <a:cs typeface="+mn-cs"/>
              </a:rPr>
              <a:t>Osztályozási szakértő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8F168416-4B2B-4BFA-BA2A-89E7CF2A8292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24752C7E-E56C-42A3-9344-AAB15B7D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AA931AE-D598-429C-BA4B-9983258C46A2}"/>
              </a:ext>
            </a:extLst>
          </p:cNvPr>
          <p:cNvSpPr txBox="1"/>
          <p:nvPr/>
        </p:nvSpPr>
        <p:spPr>
          <a:xfrm>
            <a:off x="3859481" y="1439280"/>
            <a:ext cx="7707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effectLst/>
                <a:uLnTx/>
                <a:uFillTx/>
                <a:latin typeface="Myriad "/>
                <a:ea typeface="+mn-ea"/>
                <a:cs typeface="+mn-cs"/>
              </a:rPr>
              <a:t>Gazdasági Tevékenységek Egységes Ágazati Osztályozási Rendszere 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effectLst/>
                <a:uLnTx/>
                <a:uFillTx/>
                <a:latin typeface="Myriad "/>
                <a:ea typeface="+mn-ea"/>
                <a:cs typeface="+mn-cs"/>
              </a:rPr>
            </a:b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effectLst/>
                <a:uLnTx/>
                <a:uFillTx/>
                <a:latin typeface="Myriad "/>
                <a:ea typeface="+mn-ea"/>
                <a:cs typeface="+mn-cs"/>
              </a:rPr>
              <a:t>(TEÁOR’08)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DC94FBED-2B83-4C9C-AB48-340535E41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56" y="239068"/>
            <a:ext cx="1887192" cy="785501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18AD853F-859F-4D68-85EA-1C0F1D1B4B4E}"/>
              </a:ext>
            </a:extLst>
          </p:cNvPr>
          <p:cNvSpPr txBox="1"/>
          <p:nvPr/>
        </p:nvSpPr>
        <p:spPr>
          <a:xfrm>
            <a:off x="8776531" y="5796673"/>
            <a:ext cx="313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 szeptember 19.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BE742EC2-8913-49C8-A7A6-B527CDCB0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565" y="3199815"/>
            <a:ext cx="7018464" cy="3928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559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2CE49A-D375-37CF-136F-3EE3969514F1}"/>
              </a:ext>
            </a:extLst>
          </p:cNvPr>
          <p:cNvSpPr txBox="1"/>
          <p:nvPr/>
        </p:nvSpPr>
        <p:spPr>
          <a:xfrm>
            <a:off x="7270377" y="1399451"/>
            <a:ext cx="4921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Cél a fizetési kártya, </a:t>
            </a:r>
            <a:r>
              <a:rPr lang="hu-HU" dirty="0" err="1"/>
              <a:t>qvik</a:t>
            </a:r>
            <a:r>
              <a:rPr lang="hu-HU" dirty="0"/>
              <a:t> (azonnali átutalás) és SZÉP kártya egységes kezelése az adatszolgáltatásokban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Minden kereskedő esetén mindhárom oszlop töltendő, a nem releváns módok esetén a „0” kóddal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Értékhatár besorolást csak az adott fizetési mód forgalma alapján kell elvégezni minden negyedévben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Ezzel az oszlopok alapján egyértelműen elválaszthatók lesznek az egyes fizetési módokat elfogadó kereskedők az MNB elemzésekben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>
            <a:noAutofit/>
          </a:bodyPr>
          <a:lstStyle/>
          <a:p>
            <a:r>
              <a:rPr lang="hu-HU" dirty="0"/>
              <a:t>Elektronikus elfogadás, kereskedők jelentése (P1102, P1203)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8FA40F-7357-F0B7-194C-13800474A995}"/>
              </a:ext>
            </a:extLst>
          </p:cNvPr>
          <p:cNvGraphicFramePr>
            <a:graphicFrameLocks noGrp="1"/>
          </p:cNvGraphicFramePr>
          <p:nvPr/>
        </p:nvGraphicFramePr>
        <p:xfrm>
          <a:off x="257175" y="1197134"/>
          <a:ext cx="7013202" cy="5003631"/>
        </p:xfrm>
        <a:graphic>
          <a:graphicData uri="http://schemas.openxmlformats.org/drawingml/2006/table">
            <a:tbl>
              <a:tblPr/>
              <a:tblGrid>
                <a:gridCol w="1466813">
                  <a:extLst>
                    <a:ext uri="{9D8B030D-6E8A-4147-A177-3AD203B41FA5}">
                      <a16:colId xmlns:a16="http://schemas.microsoft.com/office/drawing/2014/main" val="4059548033"/>
                    </a:ext>
                  </a:extLst>
                </a:gridCol>
                <a:gridCol w="813623">
                  <a:extLst>
                    <a:ext uri="{9D8B030D-6E8A-4147-A177-3AD203B41FA5}">
                      <a16:colId xmlns:a16="http://schemas.microsoft.com/office/drawing/2014/main" val="1975910547"/>
                    </a:ext>
                  </a:extLst>
                </a:gridCol>
                <a:gridCol w="1627246">
                  <a:extLst>
                    <a:ext uri="{9D8B030D-6E8A-4147-A177-3AD203B41FA5}">
                      <a16:colId xmlns:a16="http://schemas.microsoft.com/office/drawing/2014/main" val="3868760406"/>
                    </a:ext>
                  </a:extLst>
                </a:gridCol>
                <a:gridCol w="721948">
                  <a:extLst>
                    <a:ext uri="{9D8B030D-6E8A-4147-A177-3AD203B41FA5}">
                      <a16:colId xmlns:a16="http://schemas.microsoft.com/office/drawing/2014/main" val="1638115532"/>
                    </a:ext>
                  </a:extLst>
                </a:gridCol>
                <a:gridCol w="1673084">
                  <a:extLst>
                    <a:ext uri="{9D8B030D-6E8A-4147-A177-3AD203B41FA5}">
                      <a16:colId xmlns:a16="http://schemas.microsoft.com/office/drawing/2014/main" val="819980069"/>
                    </a:ext>
                  </a:extLst>
                </a:gridCol>
                <a:gridCol w="710488">
                  <a:extLst>
                    <a:ext uri="{9D8B030D-6E8A-4147-A177-3AD203B41FA5}">
                      <a16:colId xmlns:a16="http://schemas.microsoft.com/office/drawing/2014/main" val="876709166"/>
                    </a:ext>
                  </a:extLst>
                </a:gridCol>
              </a:tblGrid>
              <a:tr h="4510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Kereskedőnkénti fizetési </a:t>
                      </a:r>
                      <a:r>
                        <a:rPr lang="hu-HU" sz="105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kártyás</a:t>
                      </a:r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forgalom a tárgyidőszakban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5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Kereskedőnkénti SZÉP kártyás forgalom a tárgyidőszakban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5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Kereskedőnkénti AFR forgalom a tárgyidőszakban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979648"/>
                  </a:ext>
                </a:extLst>
              </a:tr>
              <a:tr h="23603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Megnevezés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Kódkészlet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Megnevezés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Kódkészlet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Megnevezés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Kódkészlet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97007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millió forint vagy annál kisebb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millió forint vagy annál kisebb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millió forint vagy annál kisebb negyedéves </a:t>
                      </a:r>
                      <a:r>
                        <a:rPr lang="hu-HU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kereskedőnkénti</a:t>
                      </a:r>
                      <a:r>
                        <a:rPr lang="hu-H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08027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1 000 001-2 500 000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1 000 001-2 500 000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1 000 001-2 500 000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8668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2 500 001-25 000 000 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2 500 001-25 000 000 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2 500 001-25 000 000 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36711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25 000 001-250 000 000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25 000 001-250 000 000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25 000 001-250 000 000 forint közötti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04963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millió forint feletti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250 millió forint feletti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250 millió forint feletti negyedéves kereskedőnkénti forgalom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74875"/>
                  </a:ext>
                </a:extLst>
              </a:tr>
              <a:tr h="45895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Adott fizetési módot nem fogad 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Adott fizetési módot nem fogad 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Adott fizetési módot nem fogad 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4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341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2129647" y="2142252"/>
            <a:ext cx="7123410" cy="36629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TEÁOR mint nómenklatúra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Osztályozás karbantartása – Aktualizálás vagy felülvizsgálat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NACE/TEÁOR revízió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NACE változásokra példák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Fordítókulcs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8"/>
            <a:ext cx="2968629" cy="577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"/>
                <a:ea typeface="+mj-ea"/>
                <a:cs typeface="+mj-cs"/>
              </a:rPr>
              <a:t>Vázlat</a:t>
            </a:r>
          </a:p>
        </p:txBody>
      </p:sp>
      <p:sp>
        <p:nvSpPr>
          <p:cNvPr id="12" name="Dia számának helye 1">
            <a:extLst>
              <a:ext uri="{FF2B5EF4-FFF2-40B4-BE49-F238E27FC236}">
                <a16:creationId xmlns:a16="http://schemas.microsoft.com/office/drawing/2014/main" id="{64EB8139-84E2-44A2-A9FC-F75F60A4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EC6E1-F1C1-444D-8DA3-0621314F7D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18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FA9F51-9FB2-4E4E-AF11-51AA2DD0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Tevékenység osztályozás kialakulása hazánkban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D1D32B-4710-450F-AC3D-B779BD3C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/>
              <a:t>A magyar KSH 1992-ben vezette be a NACE </a:t>
            </a:r>
            <a:r>
              <a:rPr lang="hu-HU" sz="2400" dirty="0" err="1"/>
              <a:t>Rev</a:t>
            </a:r>
            <a:r>
              <a:rPr lang="hu-HU" sz="2400" dirty="0"/>
              <a:t>. 1. első két szintjének megfelelő új osztályozási rendszerét, azonban már akkor világos volt, hogy az Európai Unióhoz való csatlakozás előkészítése során a teljes, valamennyi szinten azonos osztályozási struktúrát kell bevezetni. (TEÁOR’92)</a:t>
            </a:r>
          </a:p>
          <a:p>
            <a:pPr marL="0" indent="0" algn="just">
              <a:buNone/>
            </a:pPr>
            <a:r>
              <a:rPr lang="hu-HU" sz="2400" dirty="0"/>
              <a:t>TEÁOR’98 = NACE </a:t>
            </a:r>
            <a:r>
              <a:rPr lang="hu-HU" sz="2400" dirty="0" err="1"/>
              <a:t>Rev</a:t>
            </a:r>
            <a:r>
              <a:rPr lang="hu-HU" sz="2400" dirty="0"/>
              <a:t>. 1 teljes azonosság</a:t>
            </a:r>
          </a:p>
          <a:p>
            <a:pPr marL="0" indent="0" algn="just">
              <a:buNone/>
            </a:pPr>
            <a:r>
              <a:rPr lang="hu-HU" sz="2400" dirty="0"/>
              <a:t>TEÁOR’03 = NACE </a:t>
            </a:r>
            <a:r>
              <a:rPr lang="hu-HU" sz="2400" dirty="0" err="1"/>
              <a:t>Rev</a:t>
            </a:r>
            <a:r>
              <a:rPr lang="hu-HU" sz="2400" dirty="0"/>
              <a:t>. 1.1</a:t>
            </a:r>
          </a:p>
          <a:p>
            <a:pPr marL="0" indent="0" algn="just">
              <a:buNone/>
            </a:pPr>
            <a:r>
              <a:rPr lang="hu-HU" sz="2400" dirty="0"/>
              <a:t>TEÁOR’08 = NACE </a:t>
            </a:r>
            <a:r>
              <a:rPr lang="hu-HU" sz="2400" dirty="0" err="1"/>
              <a:t>Rev</a:t>
            </a:r>
            <a:r>
              <a:rPr lang="hu-HU" sz="2400" dirty="0"/>
              <a:t>. 2.</a:t>
            </a:r>
          </a:p>
          <a:p>
            <a:pPr marL="0" indent="0" algn="just">
              <a:buNone/>
            </a:pPr>
            <a:r>
              <a:rPr lang="hu-HU" sz="2400" dirty="0"/>
              <a:t>TEÁOR’25 = NACE </a:t>
            </a:r>
            <a:r>
              <a:rPr lang="hu-HU" sz="2400" dirty="0" err="1"/>
              <a:t>Rev</a:t>
            </a:r>
            <a:r>
              <a:rPr lang="hu-HU" sz="2400" dirty="0"/>
              <a:t>. 2.1</a:t>
            </a:r>
          </a:p>
          <a:p>
            <a:pPr marL="0" indent="0" algn="just">
              <a:buNone/>
            </a:pPr>
            <a:r>
              <a:rPr lang="hu-HU" sz="2400" dirty="0"/>
              <a:t>Az Európai Unió minden tagállam számára előírja a tevékenység osztályozás kötelező alkalmazását a statisztikai adatgyűjtésekben és a nyilvántartásokban (regiszterekben).</a:t>
            </a:r>
          </a:p>
          <a:p>
            <a:endParaRPr lang="hu-HU" dirty="0"/>
          </a:p>
        </p:txBody>
      </p:sp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EC6E1-F1C1-444D-8DA3-0621314F7D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46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3BABAA-94CD-4E5C-A924-4F254DAF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TEÁOR’08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061301-E996-483A-BAF8-3B7291415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hu-HU" altLang="hu-HU" sz="2400" b="1" u="sng" dirty="0"/>
              <a:t>Megnevezés:</a:t>
            </a:r>
            <a:r>
              <a:rPr lang="hu-HU" altLang="hu-HU" sz="2400" dirty="0"/>
              <a:t>	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hu-HU" altLang="hu-HU" sz="2400" dirty="0"/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hu-HU" altLang="hu-HU" sz="2400" dirty="0"/>
              <a:t>Gazdasági 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hu-HU" altLang="hu-HU" sz="2400" dirty="0"/>
              <a:t>evékenységek 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hu-HU" altLang="hu-HU" sz="2400" dirty="0"/>
              <a:t>gységes 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</a:rPr>
              <a:t>Á</a:t>
            </a:r>
            <a:r>
              <a:rPr lang="hu-HU" altLang="hu-HU" sz="2400" dirty="0"/>
              <a:t>gazati 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hu-HU" altLang="hu-HU" sz="2400" dirty="0"/>
              <a:t>sztályozási 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hu-HU" altLang="hu-HU" sz="2400" dirty="0"/>
              <a:t>endszere (</a:t>
            </a:r>
            <a:r>
              <a:rPr lang="en-GB" altLang="hu-HU" sz="2400" dirty="0"/>
              <a:t>Statistical Classification of Economic Activities in the European Community 2008</a:t>
            </a:r>
            <a:r>
              <a:rPr lang="hu-HU" altLang="hu-HU" sz="2400" dirty="0"/>
              <a:t>) </a:t>
            </a:r>
          </a:p>
          <a:p>
            <a:pPr>
              <a:spcBef>
                <a:spcPct val="0"/>
              </a:spcBef>
              <a:defRPr/>
            </a:pPr>
            <a:endParaRPr lang="hu-HU" altLang="hu-HU" sz="2400" u="sng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hu-HU" altLang="hu-HU" sz="2400" b="1" u="sng" dirty="0"/>
              <a:t>Bevezetés időpontja:</a:t>
            </a:r>
            <a:r>
              <a:rPr lang="hu-HU" altLang="hu-HU" sz="2400" b="1" dirty="0"/>
              <a:t> </a:t>
            </a:r>
            <a:r>
              <a:rPr lang="hu-HU" altLang="hu-HU" sz="2400" b="1" dirty="0">
                <a:solidFill>
                  <a:schemeClr val="accent1">
                    <a:lumMod val="75000"/>
                  </a:schemeClr>
                </a:solidFill>
              </a:rPr>
              <a:t>2008</a:t>
            </a:r>
            <a:r>
              <a:rPr lang="hu-HU" altLang="hu-HU" sz="2400" dirty="0"/>
              <a:t>.01.01.</a:t>
            </a:r>
          </a:p>
          <a:p>
            <a:pPr>
              <a:spcBef>
                <a:spcPct val="0"/>
              </a:spcBef>
              <a:defRPr/>
            </a:pPr>
            <a:endParaRPr lang="hu-HU" altLang="hu-HU" sz="2400" u="sng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hu-HU" altLang="hu-HU" sz="2400" b="1" u="sng" dirty="0"/>
              <a:t>Rövid tartalmi leírás:</a:t>
            </a:r>
            <a:r>
              <a:rPr lang="hu-HU" altLang="hu-HU" sz="2400" dirty="0"/>
              <a:t> Gazdasági tevékenységeket osztályoz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hu-HU" altLang="hu-HU" sz="2400" b="1" dirty="0"/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hu-HU" sz="2400" dirty="0"/>
              <a:t>A gazdasági tevékenységeket folytató egységeket, a gazdasági szervezeteket soroljuk be – főtevékenységük alapján – a TEÁOR 4-számjegyű szakágazatába.</a:t>
            </a:r>
            <a:endParaRPr lang="hu-HU" sz="24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761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E35D30-77C5-4265-B018-F2E9C88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A gazdasági osztályozások nemzetközi rendszere </a:t>
            </a:r>
          </a:p>
        </p:txBody>
      </p:sp>
      <p:pic>
        <p:nvPicPr>
          <p:cNvPr id="4" name="Kép 1" descr="image001">
            <a:extLst>
              <a:ext uri="{FF2B5EF4-FFF2-40B4-BE49-F238E27FC236}">
                <a16:creationId xmlns:a16="http://schemas.microsoft.com/office/drawing/2014/main" id="{CBF662BF-6E88-4B5A-99C0-868A3BB3EB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7" y="1825625"/>
            <a:ext cx="735516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03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52C887-CA1E-43DD-8476-367B3DB9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Tevékenység osztályozás hierarchia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2EBCAF-5B07-44A4-9455-E0B70EC7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ENSZ: ISIC </a:t>
            </a:r>
            <a:r>
              <a:rPr lang="hu-HU" sz="2400" dirty="0"/>
              <a:t>= International Standard </a:t>
            </a:r>
            <a:r>
              <a:rPr lang="hu-HU" sz="2400" dirty="0" err="1"/>
              <a:t>Industrial</a:t>
            </a:r>
            <a:r>
              <a:rPr lang="hu-HU" sz="2400" dirty="0"/>
              <a:t> </a:t>
            </a:r>
            <a:r>
              <a:rPr lang="hu-HU" sz="2400" dirty="0" err="1"/>
              <a:t>Classification</a:t>
            </a:r>
            <a:r>
              <a:rPr lang="hu-HU" sz="2400" dirty="0"/>
              <a:t> of </a:t>
            </a:r>
            <a:r>
              <a:rPr lang="hu-HU" sz="2400" dirty="0" err="1"/>
              <a:t>All</a:t>
            </a:r>
            <a:r>
              <a:rPr lang="hu-HU" sz="2400" dirty="0"/>
              <a:t> </a:t>
            </a:r>
            <a:r>
              <a:rPr lang="hu-HU" sz="2400" dirty="0" err="1"/>
              <a:t>Economic</a:t>
            </a:r>
            <a:r>
              <a:rPr lang="hu-HU" sz="2400" dirty="0"/>
              <a:t> </a:t>
            </a:r>
            <a:r>
              <a:rPr lang="hu-HU" sz="2400" dirty="0" err="1"/>
              <a:t>Activities</a:t>
            </a:r>
            <a:endParaRPr lang="hu-HU" sz="2400" dirty="0"/>
          </a:p>
          <a:p>
            <a:pPr marL="0" indent="0" algn="ctr">
              <a:buNone/>
            </a:pPr>
            <a:r>
              <a:rPr lang="hu-HU" sz="2400" b="1" dirty="0"/>
              <a:t>↓</a:t>
            </a:r>
          </a:p>
          <a:p>
            <a:pPr marL="0" indent="0">
              <a:buNone/>
            </a:pPr>
            <a:r>
              <a:rPr lang="hu-HU" sz="2400" b="1" dirty="0"/>
              <a:t>EU: NACE </a:t>
            </a:r>
            <a:r>
              <a:rPr lang="hu-HU" sz="2400" dirty="0"/>
              <a:t>= </a:t>
            </a:r>
            <a:r>
              <a:rPr lang="hu-HU" sz="2400" dirty="0" err="1"/>
              <a:t>Nomenclature</a:t>
            </a:r>
            <a:r>
              <a:rPr lang="hu-HU" sz="2400" dirty="0"/>
              <a:t> </a:t>
            </a:r>
            <a:r>
              <a:rPr lang="hu-HU" sz="2400" dirty="0" err="1"/>
              <a:t>statistiques</a:t>
            </a:r>
            <a:r>
              <a:rPr lang="hu-HU" sz="2400" dirty="0"/>
              <a:t> </a:t>
            </a:r>
            <a:r>
              <a:rPr lang="hu-HU" sz="2400" dirty="0" err="1"/>
              <a:t>des</a:t>
            </a:r>
            <a:r>
              <a:rPr lang="hu-HU" sz="2400" dirty="0"/>
              <a:t> </a:t>
            </a:r>
            <a:r>
              <a:rPr lang="hu-HU" sz="2400" dirty="0" err="1"/>
              <a:t>Activités</a:t>
            </a:r>
            <a:r>
              <a:rPr lang="hu-HU" sz="2400" dirty="0"/>
              <a:t> </a:t>
            </a:r>
            <a:r>
              <a:rPr lang="hu-HU" sz="2400" dirty="0" err="1"/>
              <a:t>économiques</a:t>
            </a:r>
            <a:r>
              <a:rPr lang="hu-HU" sz="2400" dirty="0"/>
              <a:t> </a:t>
            </a:r>
            <a:r>
              <a:rPr lang="hu-HU" sz="2400" dirty="0" err="1"/>
              <a:t>dans</a:t>
            </a:r>
            <a:r>
              <a:rPr lang="hu-HU" sz="2400" dirty="0"/>
              <a:t> la </a:t>
            </a:r>
            <a:r>
              <a:rPr lang="hu-HU" sz="2400" dirty="0" err="1"/>
              <a:t>Communauté</a:t>
            </a:r>
            <a:r>
              <a:rPr lang="hu-HU" sz="2400" dirty="0"/>
              <a:t> </a:t>
            </a:r>
            <a:r>
              <a:rPr lang="hu-HU" sz="2400" dirty="0" err="1"/>
              <a:t>Européenne</a:t>
            </a:r>
            <a:endParaRPr lang="hu-HU" sz="2400" dirty="0"/>
          </a:p>
          <a:p>
            <a:pPr marL="0" indent="0" algn="ctr">
              <a:buNone/>
            </a:pPr>
            <a:r>
              <a:rPr lang="hu-HU" sz="2400" b="1" dirty="0"/>
              <a:t>↓</a:t>
            </a:r>
          </a:p>
          <a:p>
            <a:pPr marL="0" indent="0">
              <a:buNone/>
            </a:pPr>
            <a:r>
              <a:rPr lang="hu-HU" sz="2400" b="1" dirty="0"/>
              <a:t>Hazai/Nemzeti (KSH): TEÁOR </a:t>
            </a:r>
            <a:r>
              <a:rPr lang="hu-HU" sz="2400" dirty="0"/>
              <a:t>= Gazdasági Tevékenységek Egységes Ágazati Osztályozási Rendszere</a:t>
            </a:r>
          </a:p>
        </p:txBody>
      </p:sp>
    </p:spTree>
    <p:extLst>
      <p:ext uri="{BB962C8B-B14F-4D97-AF65-F5344CB8AC3E}">
        <p14:creationId xmlns:p14="http://schemas.microsoft.com/office/powerpoint/2010/main" val="1666179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B540C8-6615-4B2E-BA00-F8B60B52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Kapcsolat az </a:t>
            </a:r>
            <a:br>
              <a:rPr lang="hu-HU" b="1" dirty="0">
                <a:solidFill>
                  <a:srgbClr val="002060"/>
                </a:solidFill>
                <a:latin typeface="Myriad "/>
              </a:rPr>
            </a:br>
            <a:r>
              <a:rPr lang="hu-HU" b="1" dirty="0">
                <a:solidFill>
                  <a:srgbClr val="002060"/>
                </a:solidFill>
                <a:latin typeface="Myriad "/>
              </a:rPr>
              <a:t>ISIC </a:t>
            </a:r>
            <a:r>
              <a:rPr lang="hu-HU" b="1" dirty="0" err="1">
                <a:solidFill>
                  <a:srgbClr val="002060"/>
                </a:solidFill>
                <a:latin typeface="Myriad "/>
              </a:rPr>
              <a:t>Rev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. 4 – NACE </a:t>
            </a:r>
            <a:r>
              <a:rPr lang="hu-HU" b="1" dirty="0" err="1">
                <a:solidFill>
                  <a:srgbClr val="002060"/>
                </a:solidFill>
                <a:latin typeface="Myriad "/>
              </a:rPr>
              <a:t>Rev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. 2 – TEÁOR’08 közt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EC9418-778B-4524-B050-4B3C1DA7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hu-HU" dirty="0"/>
          </a:p>
          <a:p>
            <a:pPr marL="0" lvl="1" indent="0" algn="ctr">
              <a:buNone/>
            </a:pPr>
            <a:endParaRPr lang="hu-HU" dirty="0"/>
          </a:p>
          <a:p>
            <a:pPr marL="0" lvl="1" indent="0" algn="ctr">
              <a:buNone/>
            </a:pPr>
            <a:r>
              <a:rPr lang="hu-HU" dirty="0"/>
              <a:t>ISIC-NACE kapcsolata: osztályozás első két szintje azonos (1-2. kódszámjegy)</a:t>
            </a:r>
          </a:p>
          <a:p>
            <a:pPr marL="342900" lvl="1" indent="-342900"/>
            <a:endParaRPr lang="hu-HU" dirty="0"/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NACE-TEÁOR kódszámrendszere azonos, nincs eltérés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375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15E555-70DA-4CF9-ADA9-FD8058C9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Myriad "/>
              </a:rPr>
              <a:t>TEÁOR’08 felépítése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2C6C0C-6642-41C3-B4E0-82AAE637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hu-HU" altLang="hu-HU" sz="2400" b="1" dirty="0"/>
              <a:t>Struktúra: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hu-HU" altLang="hu-HU" sz="2400" dirty="0"/>
              <a:t>szint: </a:t>
            </a:r>
            <a:r>
              <a:rPr lang="hu-HU" alt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Nemzetgazdasági ág</a:t>
            </a:r>
            <a:r>
              <a:rPr lang="hu-HU" altLang="hu-HU" sz="2400" dirty="0"/>
              <a:t>, betűjel: A-</a:t>
            </a:r>
            <a:r>
              <a:rPr lang="hu-HU" altLang="hu-HU" sz="2400" dirty="0" err="1"/>
              <a:t>tól</a:t>
            </a:r>
            <a:r>
              <a:rPr lang="hu-HU" altLang="hu-HU" sz="2400" dirty="0"/>
              <a:t> U-</a:t>
            </a:r>
            <a:r>
              <a:rPr lang="hu-HU" altLang="hu-HU" sz="2400" dirty="0" err="1"/>
              <a:t>ig</a:t>
            </a:r>
            <a:r>
              <a:rPr lang="hu-HU" altLang="hu-HU" sz="2400" dirty="0"/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u-HU" altLang="hu-HU" sz="2400" dirty="0"/>
              <a:t>2. szint: </a:t>
            </a:r>
            <a:r>
              <a:rPr lang="hu-HU" alt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Ágazat</a:t>
            </a:r>
            <a:r>
              <a:rPr lang="hu-HU" altLang="hu-HU" sz="2400" dirty="0"/>
              <a:t>, két-számjegyű kód: 01-től 99-ig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hu-HU" altLang="hu-HU" sz="2400" dirty="0"/>
              <a:t>3. szint: </a:t>
            </a:r>
            <a:r>
              <a:rPr lang="hu-HU" alt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Alágazat</a:t>
            </a:r>
            <a:r>
              <a:rPr lang="hu-HU" altLang="hu-HU" sz="2400" dirty="0"/>
              <a:t>, három-számjegyű kód: 01.1-től 99.0-ig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hu-HU" altLang="hu-HU" sz="2400" dirty="0"/>
              <a:t>4. szint. </a:t>
            </a:r>
            <a:r>
              <a:rPr lang="hu-HU" alt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Szakágazat</a:t>
            </a:r>
            <a:r>
              <a:rPr lang="hu-HU" altLang="hu-HU" sz="2400" dirty="0"/>
              <a:t>, négy-számjegyű kód: 01.11-től 99.00-ig. </a:t>
            </a:r>
          </a:p>
        </p:txBody>
      </p:sp>
    </p:spTree>
    <p:extLst>
      <p:ext uri="{BB962C8B-B14F-4D97-AF65-F5344CB8AC3E}">
        <p14:creationId xmlns:p14="http://schemas.microsoft.com/office/powerpoint/2010/main" val="3422292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AB94E3-32EB-4789-8E0E-7F4C8F07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TEÁOR’08 felépítése (2)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465836-F11D-4BDB-B269-F44A809F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„G” Kereskedelem, Gépjárműjavítás</a:t>
            </a:r>
          </a:p>
          <a:p>
            <a:pPr marL="0" indent="0">
              <a:buNone/>
            </a:pPr>
            <a:r>
              <a:rPr lang="hu-HU" dirty="0"/>
              <a:t>     47 Kiskereskedelem (kivéve: gépjármű, motorkerékpár)</a:t>
            </a:r>
          </a:p>
          <a:p>
            <a:pPr marL="0" indent="0">
              <a:buNone/>
            </a:pPr>
            <a:r>
              <a:rPr lang="hu-HU" dirty="0"/>
              <a:t>          47.8 Piaci kiskereskedelem</a:t>
            </a:r>
          </a:p>
          <a:p>
            <a:pPr marL="0" indent="0">
              <a:buNone/>
            </a:pPr>
            <a:r>
              <a:rPr lang="hu-HU" dirty="0"/>
              <a:t>                47.89 Egyéb áruk piaci kiskereskedelme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6671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C23736-1549-4CF8-9309-B4AC3527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Myriad "/>
              </a:rPr>
              <a:t>TEÁOR’08 jogi alapja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E857D1-6E4B-41CF-9F75-7F429FA0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400" b="1" dirty="0"/>
              <a:t>„Az Európai Parlament és a Tanács 1893/2006/EK rendelete (2006. december 20.) a gazdasági tevékenységek statisztikai osztályozása NACE Rev.2 rendszerének létrehozásáról</a:t>
            </a:r>
            <a:r>
              <a:rPr lang="hu-HU" altLang="hu-HU" sz="2400" dirty="0"/>
              <a:t> és a 3037/90/EGK tanácsi rendelet, valamint egyes meghatározott statisztikai területekre vonatkozó EK-rendeletek módosításáról”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altLang="hu-HU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400" b="1" dirty="0"/>
              <a:t>EU rendelet kötelezően és közvetlenül alkalmazandó. </a:t>
            </a:r>
            <a:r>
              <a:rPr lang="hu-HU" altLang="hu-HU" sz="2400" dirty="0"/>
              <a:t>TEÁOR azonos a NACE-szel, ezért magyar jogszabály nem volt szükséges.</a:t>
            </a:r>
            <a:endParaRPr lang="hu-HU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962254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BDEA24-B544-4939-98C1-DA0C17F3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TEÁOR kritériumok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45E5D3-7210-4365-9B8A-0A13196E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Nem releváns kritériumok a TEÁOR-ban:</a:t>
            </a:r>
          </a:p>
          <a:p>
            <a:pPr algn="just"/>
            <a:r>
              <a:rPr lang="hu-HU" dirty="0"/>
              <a:t>Tulajdonviszonyok (állami vagy magán vállalkozás)</a:t>
            </a:r>
          </a:p>
          <a:p>
            <a:pPr algn="just"/>
            <a:r>
              <a:rPr lang="hu-HU" dirty="0"/>
              <a:t>Gazdálkodási forma (társas vállalkozás vagy egyéni vállalkozó)</a:t>
            </a:r>
          </a:p>
          <a:p>
            <a:pPr algn="just"/>
            <a:r>
              <a:rPr lang="hu-HU" dirty="0"/>
              <a:t>Legális vagy illegális tevékenység</a:t>
            </a:r>
          </a:p>
          <a:p>
            <a:pPr algn="just"/>
            <a:r>
              <a:rPr lang="hu-HU" dirty="0"/>
              <a:t>Piaci vagy nem-piaci tevékenység (üzletszerű gazdasági tevékenység vagy nonprofit tevékenység)</a:t>
            </a:r>
          </a:p>
          <a:p>
            <a:pPr algn="just"/>
            <a:r>
              <a:rPr lang="hu-HU" dirty="0"/>
              <a:t>Nagyüzemi technológia vagy kézműves módszer</a:t>
            </a:r>
          </a:p>
          <a:p>
            <a:pPr algn="just">
              <a:buNone/>
            </a:pPr>
            <a:r>
              <a:rPr lang="hu-HU" dirty="0"/>
              <a:t>Ha két statisztikai egység azonos gazdasági tevékenységet végez, akkor ugyanabba a TEÁOR szakágazatba soroljuk be, függetlenül attól, hogy az adott statisztikai egységnek mi a tulajdonformája, gazdálkodási formája stb.</a:t>
            </a:r>
          </a:p>
        </p:txBody>
      </p:sp>
    </p:spTree>
    <p:extLst>
      <p:ext uri="{BB962C8B-B14F-4D97-AF65-F5344CB8AC3E}">
        <p14:creationId xmlns:p14="http://schemas.microsoft.com/office/powerpoint/2010/main" val="12739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DB1D-D253-8D31-77B8-EC866B90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További visszaélési adatok bekérése (P1202, P1401)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6CBC-5D4A-C1D4-2251-2FD966CEDA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663C4E-EF3B-9904-6DA9-6E7DD1812D7E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58374" y="1500445"/>
          <a:ext cx="1686354" cy="4808649"/>
        </p:xfrm>
        <a:graphic>
          <a:graphicData uri="http://schemas.openxmlformats.org/drawingml/2006/table">
            <a:tbl>
              <a:tblPr/>
              <a:tblGrid>
                <a:gridCol w="877497">
                  <a:extLst>
                    <a:ext uri="{9D8B030D-6E8A-4147-A177-3AD203B41FA5}">
                      <a16:colId xmlns:a16="http://schemas.microsoft.com/office/drawing/2014/main" val="1509219184"/>
                    </a:ext>
                  </a:extLst>
                </a:gridCol>
                <a:gridCol w="808857">
                  <a:extLst>
                    <a:ext uri="{9D8B030D-6E8A-4147-A177-3AD203B41FA5}">
                      <a16:colId xmlns:a16="http://schemas.microsoft.com/office/drawing/2014/main" val="644997722"/>
                    </a:ext>
                  </a:extLst>
                </a:gridCol>
              </a:tblGrid>
              <a:tr h="9878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Hogyan értesült</a:t>
                      </a: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839662"/>
                  </a:ext>
                </a:extLst>
              </a:tr>
              <a:tr h="37276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Megnevezés</a:t>
                      </a: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Kódkészlet</a:t>
                      </a: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22373"/>
                  </a:ext>
                </a:extLst>
              </a:tr>
              <a:tr h="6523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Ügyfél jelzés alapján</a:t>
                      </a:r>
                    </a:p>
                  </a:txBody>
                  <a:tcPr marL="7089" marR="7089" marT="70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UGYFEL</a:t>
                      </a:r>
                      <a:endParaRPr lang="hu-HU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48318"/>
                  </a:ext>
                </a:extLst>
              </a:tr>
              <a:tr h="64301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Valósidejű szűrő rendszer jelszés</a:t>
                      </a:r>
                    </a:p>
                  </a:txBody>
                  <a:tcPr marL="7089" marR="7089" marT="70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VALOSIDO</a:t>
                      </a:r>
                      <a:endParaRPr lang="hu-HU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19097"/>
                  </a:ext>
                </a:extLst>
              </a:tr>
              <a:tr h="8014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Egyéb szűrő rendszer jelzés</a:t>
                      </a:r>
                    </a:p>
                  </a:txBody>
                  <a:tcPr marL="7089" marR="7089" marT="70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SZURES</a:t>
                      </a:r>
                      <a:endParaRPr lang="hu-HU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92052"/>
                  </a:ext>
                </a:extLst>
              </a:tr>
              <a:tr h="866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Másik pénzforgalmi szolgáltatótól</a:t>
                      </a: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PSZOLG</a:t>
                      </a:r>
                      <a:endParaRPr lang="hu-HU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144268"/>
                  </a:ext>
                </a:extLst>
              </a:tr>
              <a:tr h="48459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Hatóságoktól</a:t>
                      </a: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HATOSAG</a:t>
                      </a:r>
                      <a:endParaRPr lang="hu-HU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819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D10415-4F64-CE50-1CED-3FE083CB5495}"/>
              </a:ext>
            </a:extLst>
          </p:cNvPr>
          <p:cNvGraphicFramePr>
            <a:graphicFrameLocks noGrp="1"/>
          </p:cNvGraphicFramePr>
          <p:nvPr/>
        </p:nvGraphicFramePr>
        <p:xfrm>
          <a:off x="2186268" y="1583188"/>
          <a:ext cx="1866900" cy="1369695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343949522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 címzett pénzforgalmi szolgáltatójának törzsszáma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88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58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96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Intézmény törzsszáma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365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DCFF7E-C7CA-C1E1-CB68-5359DDE8FB58}"/>
              </a:ext>
            </a:extLst>
          </p:cNvPr>
          <p:cNvSpPr txBox="1"/>
          <p:nvPr/>
        </p:nvSpPr>
        <p:spPr>
          <a:xfrm>
            <a:off x="5217459" y="2993160"/>
            <a:ext cx="6284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Cél a visszaélési trendek, részletesebb megismerése, a banki visszaélés szűrés hatékonyságának vizsgálata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módszertan mindkét esetben megegyezik a jelenleg negyedévente rendkívüli adatbekérésben kért adatokkal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952B1-F2DA-AEC3-4E52-B3150D7E37C3}"/>
              </a:ext>
            </a:extLst>
          </p:cNvPr>
          <p:cNvSpPr txBox="1"/>
          <p:nvPr/>
        </p:nvSpPr>
        <p:spPr>
          <a:xfrm>
            <a:off x="2469777" y="1213856"/>
            <a:ext cx="129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Csak P1202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F6644-B98C-8F7F-CF9B-36D8897A1FFD}"/>
              </a:ext>
            </a:extLst>
          </p:cNvPr>
          <p:cNvSpPr txBox="1"/>
          <p:nvPr/>
        </p:nvSpPr>
        <p:spPr>
          <a:xfrm>
            <a:off x="357946" y="1131113"/>
            <a:ext cx="168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P1202 és P1401</a:t>
            </a:r>
          </a:p>
        </p:txBody>
      </p:sp>
    </p:spTree>
    <p:extLst>
      <p:ext uri="{BB962C8B-B14F-4D97-AF65-F5344CB8AC3E}">
        <p14:creationId xmlns:p14="http://schemas.microsoft.com/office/powerpoint/2010/main" val="3076343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22BD6E-40EF-4D63-96F8-F9CC8870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Myriad "/>
              </a:rPr>
              <a:t>Felhasználási területe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5A1DEB-6834-490B-B0CC-274DDE29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hu-HU" b="1" u="sng" dirty="0"/>
              <a:t>Statisztikai célú felhasználása: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dirty="0"/>
              <a:t> adatszolgáltatói kör meghatározása (adatgyűjtések adatszolgáltatóinak kiválasztásánál ismérv)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dirty="0"/>
              <a:t> a gazdaságstatisztika (</a:t>
            </a:r>
            <a:r>
              <a:rPr lang="hu-HU" dirty="0"/>
              <a:t>gazdasági egységek főtevékenységének meghatározása – GSZR)</a:t>
            </a:r>
          </a:p>
        </p:txBody>
      </p:sp>
    </p:spTree>
    <p:extLst>
      <p:ext uri="{BB962C8B-B14F-4D97-AF65-F5344CB8AC3E}">
        <p14:creationId xmlns:p14="http://schemas.microsoft.com/office/powerpoint/2010/main" val="3483110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C75D97-656D-4DD3-B677-FE024A49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Myriad "/>
              </a:rPr>
              <a:t>Felhasználási területe (2)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DD063C-7E60-48C0-B1B9-65C0098DC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u-HU" b="1" u="sng" dirty="0">
                <a:sym typeface="Symbol" pitchFamily="18" charset="2"/>
              </a:rPr>
              <a:t>Közigazgatási célú felhasználása: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dirty="0">
                <a:sym typeface="Symbol" pitchFamily="18" charset="2"/>
              </a:rPr>
              <a:t>cégek regisztrálása (Cégbíróság, NAV, MÁK)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dirty="0">
                <a:sym typeface="Symbol" pitchFamily="18" charset="2"/>
              </a:rPr>
              <a:t>számos jogszabály</a:t>
            </a:r>
            <a:r>
              <a:rPr lang="hu-HU" b="1" dirty="0"/>
              <a:t> </a:t>
            </a:r>
            <a:r>
              <a:rPr lang="hu-HU" dirty="0"/>
              <a:t>a tevékenységek azonosítására a TEÁOR kódokat használja - jogszabály</a:t>
            </a:r>
            <a:r>
              <a:rPr lang="hu-HU" dirty="0">
                <a:sym typeface="Symbol" pitchFamily="18" charset="2"/>
              </a:rPr>
              <a:t>ban hivatkozás a TEÁOR-</a:t>
            </a:r>
            <a:r>
              <a:rPr lang="hu-HU" dirty="0" err="1">
                <a:sym typeface="Symbol" pitchFamily="18" charset="2"/>
              </a:rPr>
              <a:t>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47145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31E878-0CCA-49AE-81DE-4DAC2660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  <a:sym typeface="Symbol" pitchFamily="18" charset="2"/>
              </a:rPr>
              <a:t>485/2020. (XI. 10.) Korm. rendelet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F314F4-9BFC-41C0-B0C9-D085A0FAE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1. Éttermi, mozgó vendéglátás (TEÁOR’08 56.10)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2. Rendezvényi étkeztetés (TEÁOR’08 56.21)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3. Italszolgáltatás (TEÁOR’08 56.30)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4. Filmvetítés (TEÁOR’08 59.14)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5. Konferencia, kereskedelmi bemutató szervezése (TEÁOR’08 82.30)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6. Sport és szabadidős képzés (TEÁOR’08 85.51)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7. Előadó-művészet (TEÁOR’08 90.01)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8. Előadó-művészetet kiegészítő (TEÁOR’08 90.02)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9. Művészeti létesítmények működtetése (TEÁOR’08 90.04)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10. Múzeumi tevékenység (TEÁOR’08 91.02)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11. Növény-, állatkert, természetvédelmi terület működtetése (TEÁOR’08 91.04) tevékenységet,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dirty="0"/>
              <a:t>12. Sportlétesítmény működtetése (TEÁOR’08 93.11) tevékenységet</a:t>
            </a:r>
          </a:p>
          <a:p>
            <a:pPr marL="0" indent="0">
              <a:buNone/>
            </a:pPr>
            <a:r>
              <a:rPr lang="hu-HU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4634675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330DA9-E29C-46F7-9349-F4102BE1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Osztályozás karbantartása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552B51-E5A0-41FE-A5BC-0E3C9C05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 felülvizsgálat azt jelenti, hogy az osztályozást átdolgozzák, nagymértékű változás történik mind az osztályozás elveit, mind szerkezetét tekintve, mert az osztályozás már nem tükrözi kellően a gazdasági, társadalmi, környezeti valóságot. Az osztályozások felülvizsgálatára általában 10–15 évente kerül sor. </a:t>
            </a:r>
          </a:p>
          <a:p>
            <a:pPr algn="just"/>
            <a:r>
              <a:rPr lang="hu-HU" dirty="0"/>
              <a:t>Aktualizálásról akkor beszélünk, ha az osztályozás kidolgozása, illetve az utolsó felülvizsgálata óta bekövetkezett fontosabb gazdasági, társadalmi és környezeti változásokat lekövetjük, azaz az osztályozást a valóság változásához igazítjuk, „frissítjük”. Az aktualizálás keretében a gyakorlati alkalmazás során felmerült besorolási problémák megoldása érdekében is módosítjuk az osztályozást. Az aktualizálás kismértékű változást jelent. (Például a módszertani útmutató nem változik, csak a struktúra és/vagy a tartalmi meghatározások.)</a:t>
            </a:r>
          </a:p>
        </p:txBody>
      </p:sp>
    </p:spTree>
    <p:extLst>
      <p:ext uri="{BB962C8B-B14F-4D97-AF65-F5344CB8AC3E}">
        <p14:creationId xmlns:p14="http://schemas.microsoft.com/office/powerpoint/2010/main" val="3749108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01F6B51-C3BC-4228-8611-22127099D6E3}"/>
              </a:ext>
            </a:extLst>
          </p:cNvPr>
          <p:cNvSpPr/>
          <p:nvPr/>
        </p:nvSpPr>
        <p:spPr>
          <a:xfrm>
            <a:off x="3934437" y="2925444"/>
            <a:ext cx="3993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"/>
                <a:ea typeface="+mn-ea"/>
                <a:cs typeface="+mn-cs"/>
              </a:rPr>
              <a:t>NACE Revízió</a:t>
            </a:r>
          </a:p>
        </p:txBody>
      </p:sp>
    </p:spTree>
    <p:extLst>
      <p:ext uri="{BB962C8B-B14F-4D97-AF65-F5344CB8AC3E}">
        <p14:creationId xmlns:p14="http://schemas.microsoft.com/office/powerpoint/2010/main" val="18124502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DBC958-845F-40D6-8D65-23150362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Kiváltó okok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6DB12C-9420-4CDC-89FB-03D7EE78A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NACE </a:t>
            </a:r>
            <a:r>
              <a:rPr lang="hu-HU" dirty="0" err="1"/>
              <a:t>Rev</a:t>
            </a:r>
            <a:r>
              <a:rPr lang="hu-HU" dirty="0"/>
              <a:t>. 2./TEÁOR’08 hatálybalépése óta a gazdaság számos változáson ment át, a nómenklatúra relevanciája csökkent (elavult osztályozás)</a:t>
            </a:r>
          </a:p>
          <a:p>
            <a:endParaRPr lang="hu-H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Időközben megjelent új gazdasági tevékenységek (pl. drón, okos eszközök gyártása) és szolgáltatások kezelése</a:t>
            </a:r>
          </a:p>
          <a:p>
            <a:pPr algn="just"/>
            <a:endParaRPr lang="hu-H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Nemzetközi harmonizáció lekövetése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69985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0075C4-F534-4CA4-9424-DB460DA4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Mi történt eddig?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186AFD-2EAB-4B52-95C7-2653E591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lang="hu-HU" dirty="0"/>
              <a:t>Módosítási javaslatok bekérése: 2018. június</a:t>
            </a:r>
          </a:p>
          <a:p>
            <a:pPr marL="342900" indent="-342900"/>
            <a:r>
              <a:rPr lang="hu-HU" dirty="0"/>
              <a:t>2018 júliusában tartott </a:t>
            </a:r>
            <a:r>
              <a:rPr lang="hu-HU" dirty="0" err="1"/>
              <a:t>Standards</a:t>
            </a:r>
            <a:r>
              <a:rPr lang="hu-HU" dirty="0"/>
              <a:t> </a:t>
            </a:r>
            <a:r>
              <a:rPr lang="hu-HU" dirty="0" err="1"/>
              <a:t>Working</a:t>
            </a:r>
            <a:r>
              <a:rPr lang="hu-HU" dirty="0"/>
              <a:t> Group (SWG) ülésen egyértelmű döntés született a NACE módosításáról</a:t>
            </a:r>
          </a:p>
          <a:p>
            <a:pPr marL="342900" indent="-342900"/>
            <a:r>
              <a:rPr lang="hu-HU" dirty="0"/>
              <a:t>Munkacsoport felállítása a tagállamok részvételével a beérkezett javaslatok értékelésére: 2018. augusztus</a:t>
            </a:r>
          </a:p>
          <a:p>
            <a:pPr algn="just">
              <a:lnSpc>
                <a:spcPct val="120000"/>
              </a:lnSpc>
            </a:pPr>
            <a:r>
              <a:rPr lang="hu-HU" dirty="0"/>
              <a:t>Magyarország 17 </a:t>
            </a:r>
            <a:r>
              <a:rPr lang="hu-HU" sz="2400" i="1" dirty="0"/>
              <a:t>(</a:t>
            </a:r>
            <a:r>
              <a:rPr lang="hu-HU" sz="2400" i="1" dirty="0" err="1"/>
              <a:t>Denmark</a:t>
            </a:r>
            <a:r>
              <a:rPr lang="hu-HU" sz="2400" i="1" dirty="0"/>
              <a:t>, </a:t>
            </a:r>
            <a:r>
              <a:rPr lang="hu-HU" sz="2400" i="1" dirty="0" err="1"/>
              <a:t>Germany</a:t>
            </a:r>
            <a:r>
              <a:rPr lang="hu-HU" sz="2400" i="1" dirty="0"/>
              <a:t>, </a:t>
            </a:r>
            <a:r>
              <a:rPr lang="hu-HU" sz="2400" i="1" dirty="0" err="1"/>
              <a:t>Greece</a:t>
            </a:r>
            <a:r>
              <a:rPr lang="hu-HU" sz="2400" i="1" dirty="0"/>
              <a:t>, </a:t>
            </a:r>
            <a:r>
              <a:rPr lang="hu-HU" sz="2400" i="1" dirty="0" err="1"/>
              <a:t>Croatia</a:t>
            </a:r>
            <a:r>
              <a:rPr lang="hu-HU" sz="2400" i="1" dirty="0"/>
              <a:t>, France, </a:t>
            </a:r>
            <a:r>
              <a:rPr lang="hu-HU" sz="2400" i="1" dirty="0" err="1"/>
              <a:t>Ireland</a:t>
            </a:r>
            <a:r>
              <a:rPr lang="hu-HU" sz="2400" i="1" dirty="0"/>
              <a:t>, </a:t>
            </a:r>
            <a:r>
              <a:rPr lang="hu-HU" sz="2400" i="1" dirty="0" err="1"/>
              <a:t>Italy</a:t>
            </a:r>
            <a:r>
              <a:rPr lang="hu-HU" sz="2400" i="1" dirty="0"/>
              <a:t>, </a:t>
            </a:r>
            <a:r>
              <a:rPr lang="hu-HU" sz="2400" i="1" dirty="0" err="1"/>
              <a:t>Lithuania</a:t>
            </a:r>
            <a:r>
              <a:rPr lang="hu-HU" sz="2400" i="1" dirty="0"/>
              <a:t>,  </a:t>
            </a:r>
            <a:r>
              <a:rPr lang="hu-HU" sz="2400" i="1" dirty="0" err="1"/>
              <a:t>Malta</a:t>
            </a:r>
            <a:r>
              <a:rPr lang="hu-HU" sz="2400" i="1" dirty="0"/>
              <a:t>, </a:t>
            </a:r>
            <a:r>
              <a:rPr lang="hu-HU" sz="2400" i="1" dirty="0" err="1"/>
              <a:t>Netherlands</a:t>
            </a:r>
            <a:r>
              <a:rPr lang="hu-HU" sz="2400" i="1" dirty="0"/>
              <a:t>, </a:t>
            </a:r>
            <a:r>
              <a:rPr lang="hu-HU" sz="2400" i="1" dirty="0" err="1"/>
              <a:t>Austria</a:t>
            </a:r>
            <a:r>
              <a:rPr lang="hu-HU" sz="2400" i="1" dirty="0"/>
              <a:t>, Poland, </a:t>
            </a:r>
            <a:r>
              <a:rPr lang="hu-HU" sz="2400" i="1" dirty="0" err="1"/>
              <a:t>Slovenia</a:t>
            </a:r>
            <a:r>
              <a:rPr lang="hu-HU" sz="2400" i="1" dirty="0"/>
              <a:t>, </a:t>
            </a:r>
            <a:r>
              <a:rPr lang="hu-HU" sz="2400" i="1" dirty="0" err="1"/>
              <a:t>Finland</a:t>
            </a:r>
            <a:r>
              <a:rPr lang="hu-HU" sz="2400" i="1" dirty="0"/>
              <a:t>, </a:t>
            </a:r>
            <a:r>
              <a:rPr lang="hu-HU" sz="2400" i="1" dirty="0" err="1"/>
              <a:t>Switzerland</a:t>
            </a:r>
            <a:r>
              <a:rPr lang="hu-HU" sz="2400" i="1" dirty="0"/>
              <a:t>, </a:t>
            </a:r>
            <a:r>
              <a:rPr lang="hu-HU" sz="2400" i="1" dirty="0" err="1"/>
              <a:t>Sweden</a:t>
            </a:r>
            <a:r>
              <a:rPr lang="hu-HU" sz="2400" i="1" dirty="0"/>
              <a:t>, </a:t>
            </a:r>
            <a:r>
              <a:rPr lang="hu-HU" sz="2400" i="1" dirty="0">
                <a:solidFill>
                  <a:srgbClr val="FFC000"/>
                </a:solidFill>
              </a:rPr>
              <a:t>United </a:t>
            </a:r>
            <a:r>
              <a:rPr lang="hu-HU" sz="2400" i="1" dirty="0" err="1">
                <a:solidFill>
                  <a:srgbClr val="FFC000"/>
                </a:solidFill>
              </a:rPr>
              <a:t>Kingdom</a:t>
            </a:r>
            <a:r>
              <a:rPr lang="hu-HU" sz="2400" i="1" dirty="0"/>
              <a:t> – Belgium)</a:t>
            </a:r>
            <a:r>
              <a:rPr lang="hu-HU" dirty="0"/>
              <a:t> másik tagállam mellett vesz részt a felülvizsgálati munkában.</a:t>
            </a:r>
          </a:p>
          <a:p>
            <a:r>
              <a:rPr lang="hu-HU" dirty="0"/>
              <a:t>TF Nyitó ülés: 2019. március 28-29.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7487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B34F0C-2B4C-4840-BDBC-287F1C2C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A NACE </a:t>
            </a:r>
            <a:r>
              <a:rPr lang="hu-HU" b="1" dirty="0" err="1">
                <a:solidFill>
                  <a:srgbClr val="002060"/>
                </a:solidFill>
                <a:latin typeface="Myriad "/>
              </a:rPr>
              <a:t>Task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Myriad "/>
              </a:rPr>
              <a:t>Force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 célja – mandátuma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9B4F82-9F50-4D3F-B5D6-627C323FA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dirty="0"/>
              <a:t>A módosítási javaslatok értékelése (</a:t>
            </a:r>
            <a:r>
              <a:rPr lang="hu-HU" dirty="0" err="1"/>
              <a:t>survey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A felülvizsgált osztályozás struktúrájának kidolgozása</a:t>
            </a:r>
          </a:p>
          <a:p>
            <a:pPr marL="514350" indent="-514350">
              <a:buAutoNum type="arabicPeriod"/>
            </a:pPr>
            <a:r>
              <a:rPr lang="hu-HU" dirty="0"/>
              <a:t>A tartalmi meghatározás felülvizsgálata, aktualizálása, javítása</a:t>
            </a:r>
          </a:p>
          <a:p>
            <a:pPr marL="514350" indent="-514350">
              <a:buAutoNum type="arabicPeriod"/>
            </a:pPr>
            <a:r>
              <a:rPr lang="hu-HU" dirty="0"/>
              <a:t>Fordítókulcs készítése a NACE </a:t>
            </a:r>
            <a:r>
              <a:rPr lang="hu-HU" dirty="0" err="1"/>
              <a:t>Rev</a:t>
            </a:r>
            <a:r>
              <a:rPr lang="hu-HU" dirty="0"/>
              <a:t>. 2 és a felülvizsgált NACE </a:t>
            </a:r>
            <a:r>
              <a:rPr lang="hu-HU" dirty="0" err="1"/>
              <a:t>Rev</a:t>
            </a:r>
            <a:r>
              <a:rPr lang="hu-HU" dirty="0"/>
              <a:t>. 2.1 közt</a:t>
            </a:r>
          </a:p>
          <a:p>
            <a:pPr marL="514350" indent="-514350">
              <a:buAutoNum type="arabicPeriod"/>
            </a:pPr>
            <a:r>
              <a:rPr lang="hu-HU" dirty="0">
                <a:solidFill>
                  <a:srgbClr val="FFC000"/>
                </a:solidFill>
              </a:rPr>
              <a:t>Módszertani útmutató átdolgozása, aktualizálása</a:t>
            </a:r>
          </a:p>
        </p:txBody>
      </p:sp>
    </p:spTree>
    <p:extLst>
      <p:ext uri="{BB962C8B-B14F-4D97-AF65-F5344CB8AC3E}">
        <p14:creationId xmlns:p14="http://schemas.microsoft.com/office/powerpoint/2010/main" val="24279271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69A275-8A32-42B9-AEA6-4B6E78DF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Módosító javaslatok száma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C5733B-1278-471E-BACA-D5FADFFA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tagországokból beérkező módosítási javaslatok száma: 395 volt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További igényfelmérést követően, kiegészítve a Szövetségek, Bizottságok által beérkezett javaslatok számával, 1700-ra ugrott a módosítási javaslatok száma.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Duplikációk</a:t>
            </a:r>
            <a:r>
              <a:rPr lang="hu-HU" dirty="0"/>
              <a:t> kiszűrésével is meghaladja az 1400 módosítási javaslatot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7977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D3B84C8-B2D0-498B-AF19-0C2B740E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0" y="558799"/>
            <a:ext cx="8592638" cy="51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9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CAC7-0984-68A4-18D1-6FF62F6F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pontosítások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9C37D-7CFC-D266-8B2D-61AB7949E0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AF4D9E-F4D5-5FDF-877D-187A905D39A7}"/>
              </a:ext>
            </a:extLst>
          </p:cNvPr>
          <p:cNvGraphicFramePr>
            <a:graphicFrameLocks noGrp="1"/>
          </p:cNvGraphicFramePr>
          <p:nvPr/>
        </p:nvGraphicFramePr>
        <p:xfrm>
          <a:off x="112586" y="1955901"/>
          <a:ext cx="1804213" cy="4351338"/>
        </p:xfrm>
        <a:graphic>
          <a:graphicData uri="http://schemas.openxmlformats.org/drawingml/2006/table">
            <a:tbl>
              <a:tblPr/>
              <a:tblGrid>
                <a:gridCol w="1014133">
                  <a:extLst>
                    <a:ext uri="{9D8B030D-6E8A-4147-A177-3AD203B41FA5}">
                      <a16:colId xmlns:a16="http://schemas.microsoft.com/office/drawing/2014/main" val="728066233"/>
                    </a:ext>
                  </a:extLst>
                </a:gridCol>
                <a:gridCol w="790080">
                  <a:extLst>
                    <a:ext uri="{9D8B030D-6E8A-4147-A177-3AD203B41FA5}">
                      <a16:colId xmlns:a16="http://schemas.microsoft.com/office/drawing/2014/main" val="247163314"/>
                    </a:ext>
                  </a:extLst>
                </a:gridCol>
              </a:tblGrid>
              <a:tr h="8844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effectLst/>
                          <a:latin typeface="Arial" panose="020B0604020202020204" pitchFamily="34" charset="0"/>
                        </a:rPr>
                        <a:t>Adat típusa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8085"/>
                  </a:ext>
                </a:extLst>
              </a:tr>
              <a:tr h="2034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83942"/>
                  </a:ext>
                </a:extLst>
              </a:tr>
              <a:tr h="2034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3217"/>
                  </a:ext>
                </a:extLst>
              </a:tr>
              <a:tr h="20341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1" u="none" strike="noStrike">
                          <a:effectLst/>
                          <a:latin typeface="Arial" panose="020B0604020202020204" pitchFamily="34" charset="0"/>
                        </a:rPr>
                        <a:t>Megnevezés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1" u="none" strike="noStrike">
                          <a:effectLst/>
                          <a:latin typeface="Arial" panose="020B0604020202020204" pitchFamily="34" charset="0"/>
                        </a:rPr>
                        <a:t>Kódkészlet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8019"/>
                  </a:ext>
                </a:extLst>
              </a:tr>
              <a:tr h="5041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effectLst/>
                          <a:latin typeface="Arial" panose="020B0604020202020204" pitchFamily="34" charset="0"/>
                        </a:rPr>
                        <a:t>Kártyák száma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968345"/>
                  </a:ext>
                </a:extLst>
              </a:tr>
              <a:tr h="6102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Fizikai kártyák száma</a:t>
                      </a:r>
                      <a:b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Kártya termékek száma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916175"/>
                  </a:ext>
                </a:extLst>
              </a:tr>
              <a:tr h="67215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effectLst/>
                          <a:latin typeface="Arial" panose="020B0604020202020204" pitchFamily="34" charset="0"/>
                        </a:rPr>
                        <a:t>Debit, készpénz, e-pénz kártyák száma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693670"/>
                  </a:ext>
                </a:extLst>
              </a:tr>
              <a:tr h="45989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effectLst/>
                          <a:latin typeface="Arial" panose="020B0604020202020204" pitchFamily="34" charset="0"/>
                        </a:rPr>
                        <a:t>Fizetési funkcióval rendelkező kártyák száma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04189"/>
                  </a:ext>
                </a:extLst>
              </a:tr>
              <a:tr h="6102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effectLst/>
                          <a:latin typeface="Arial" panose="020B0604020202020204" pitchFamily="34" charset="0"/>
                        </a:rPr>
                        <a:t>Készpénz funkcióval rendelkező kártyák száma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38987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0430AC8-6402-A868-9923-E9EB17FEDC58}"/>
              </a:ext>
            </a:extLst>
          </p:cNvPr>
          <p:cNvSpPr/>
          <p:nvPr/>
        </p:nvSpPr>
        <p:spPr>
          <a:xfrm>
            <a:off x="2037314" y="1955901"/>
            <a:ext cx="3532406" cy="29926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P1101: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Kód megnevezés változik, módszertan változatlan: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Az ügyfél számára egy kártyaként megjelenített (vagy egy plasztikkal kibocsátott) kártyákat kell jelenteni, akkor is ha ezek több különböző kártyaszámot használnak.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8364285-5E33-13AB-D3C3-13BCA337EE7F}"/>
              </a:ext>
            </a:extLst>
          </p:cNvPr>
          <p:cNvGraphicFramePr>
            <a:graphicFrameLocks noGrp="1"/>
          </p:cNvGraphicFramePr>
          <p:nvPr/>
        </p:nvGraphicFramePr>
        <p:xfrm>
          <a:off x="5786211" y="1955901"/>
          <a:ext cx="1727200" cy="326771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103339231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8192450"/>
                    </a:ext>
                  </a:extLst>
                </a:gridCol>
              </a:tblGrid>
              <a:tr h="11125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Mobiltárcába regisztrált</a:t>
                      </a:r>
                      <a:r>
                        <a:rPr lang="hu-H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Mobiltárcás tranzakció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64590"/>
                  </a:ext>
                </a:extLst>
              </a:tr>
              <a:tr h="171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2690"/>
                  </a:ext>
                </a:extLst>
              </a:tr>
              <a:tr h="171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39016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1" u="none" strike="noStrike">
                          <a:effectLst/>
                          <a:latin typeface="Arial" panose="020B0604020202020204" pitchFamily="34" charset="0"/>
                        </a:rPr>
                        <a:t>Megnevezés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1" u="none" strike="noStrike">
                          <a:effectLst/>
                          <a:latin typeface="Arial" panose="020B0604020202020204" pitchFamily="34" charset="0"/>
                        </a:rPr>
                        <a:t>Kódkészlet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0472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Nem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22244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Saját banki mobiltárca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SAJAT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6056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Egyéb mobiltárca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EGYEB</a:t>
                      </a:r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62404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D099721-A723-257B-7622-B441463EA7FF}"/>
              </a:ext>
            </a:extLst>
          </p:cNvPr>
          <p:cNvSpPr/>
          <p:nvPr/>
        </p:nvSpPr>
        <p:spPr>
          <a:xfrm>
            <a:off x="7658185" y="1955901"/>
            <a:ext cx="2767768" cy="2878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P1301: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Oszlopnév változik, módszertan változatlan: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Csak mobiltárcán keresztül lebonyolított tranzakciókat kell </a:t>
            </a:r>
            <a:r>
              <a:rPr lang="hu-HU" dirty="0" err="1"/>
              <a:t>SAJAT</a:t>
            </a:r>
            <a:r>
              <a:rPr lang="hu-HU" dirty="0"/>
              <a:t> vagy </a:t>
            </a:r>
            <a:r>
              <a:rPr lang="hu-HU" dirty="0" err="1"/>
              <a:t>EGYEB</a:t>
            </a:r>
            <a:r>
              <a:rPr lang="hu-HU" dirty="0"/>
              <a:t> kóddal jelenteni.</a:t>
            </a:r>
          </a:p>
        </p:txBody>
      </p:sp>
    </p:spTree>
    <p:extLst>
      <p:ext uri="{BB962C8B-B14F-4D97-AF65-F5344CB8AC3E}">
        <p14:creationId xmlns:p14="http://schemas.microsoft.com/office/powerpoint/2010/main" val="34793734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557467E-E13A-43C3-B08F-0E879204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0" y="558800"/>
            <a:ext cx="8995310" cy="53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716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3C17D9-DAA4-4CE5-816F-06B8748A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Kérdéses pontok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1026FE-51DE-447A-A504-E78B782E8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u="sng" dirty="0"/>
              <a:t>ISIC</a:t>
            </a:r>
          </a:p>
          <a:p>
            <a:pPr marL="0" indent="0">
              <a:buNone/>
            </a:pPr>
            <a:r>
              <a:rPr lang="hu-HU" dirty="0"/>
              <a:t>Cél: az európai és világszintű osztályozások közti koherencia megtartása</a:t>
            </a:r>
          </a:p>
          <a:p>
            <a:r>
              <a:rPr lang="hu-HU" dirty="0"/>
              <a:t>2019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Sub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 első ülése</a:t>
            </a:r>
          </a:p>
          <a:p>
            <a:pPr marL="0" indent="0">
              <a:buNone/>
            </a:pPr>
            <a:endParaRPr lang="hu-HU" b="1" u="sng" dirty="0"/>
          </a:p>
          <a:p>
            <a:pPr marL="0" indent="0">
              <a:buNone/>
            </a:pPr>
            <a:r>
              <a:rPr lang="hu-HU" b="1" u="sng" dirty="0"/>
              <a:t>Revízió mértéke</a:t>
            </a:r>
          </a:p>
          <a:p>
            <a:r>
              <a:rPr lang="hu-HU" dirty="0"/>
              <a:t>felülvizsgálat vagy aktualizálás?</a:t>
            </a:r>
          </a:p>
        </p:txBody>
      </p:sp>
    </p:spTree>
    <p:extLst>
      <p:ext uri="{BB962C8B-B14F-4D97-AF65-F5344CB8AC3E}">
        <p14:creationId xmlns:p14="http://schemas.microsoft.com/office/powerpoint/2010/main" val="6798235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1BA824-560B-43E3-B416-F7E32AC4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NACE változások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8770A7-13AE-40A7-A294-4AD7B9C17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Struktúra: általános felépítése, rendszere megmaradt</a:t>
            </a:r>
          </a:p>
          <a:p>
            <a:pPr marL="0" indent="0" algn="just">
              <a:buNone/>
            </a:pPr>
            <a:r>
              <a:rPr lang="hu-HU" dirty="0"/>
              <a:t>      Nemzetgazdasági ág</a:t>
            </a:r>
          </a:p>
          <a:p>
            <a:pPr marL="0" indent="0" algn="just">
              <a:buNone/>
            </a:pPr>
            <a:r>
              <a:rPr lang="hu-HU" dirty="0"/>
              <a:t>                      ágazat</a:t>
            </a:r>
          </a:p>
          <a:p>
            <a:pPr marL="0" indent="0" algn="just">
              <a:buNone/>
            </a:pPr>
            <a:r>
              <a:rPr lang="hu-HU" dirty="0"/>
              <a:t>                          alágazat</a:t>
            </a:r>
          </a:p>
          <a:p>
            <a:pPr marL="0" indent="0" algn="just">
              <a:buNone/>
            </a:pPr>
            <a:r>
              <a:rPr lang="hu-HU" dirty="0"/>
              <a:t>                             szakágazat</a:t>
            </a:r>
          </a:p>
          <a:p>
            <a:pPr marL="0" indent="0" algn="just">
              <a:buNone/>
            </a:pPr>
            <a:r>
              <a:rPr lang="hu-HU" dirty="0"/>
              <a:t>ISIC – NACE közti koherencia megmaradt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55210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35774061-CD26-4DC1-BDD3-87FF57A86A4D}"/>
              </a:ext>
            </a:extLst>
          </p:cNvPr>
          <p:cNvGraphicFramePr>
            <a:graphicFrameLocks noGrp="1"/>
          </p:cNvGraphicFramePr>
          <p:nvPr/>
        </p:nvGraphicFramePr>
        <p:xfrm>
          <a:off x="1414121" y="1785523"/>
          <a:ext cx="8626999" cy="2823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7977">
                  <a:extLst>
                    <a:ext uri="{9D8B030D-6E8A-4147-A177-3AD203B41FA5}">
                      <a16:colId xmlns:a16="http://schemas.microsoft.com/office/drawing/2014/main" val="3495678340"/>
                    </a:ext>
                  </a:extLst>
                </a:gridCol>
                <a:gridCol w="2025305">
                  <a:extLst>
                    <a:ext uri="{9D8B030D-6E8A-4147-A177-3AD203B41FA5}">
                      <a16:colId xmlns:a16="http://schemas.microsoft.com/office/drawing/2014/main" val="3567715238"/>
                    </a:ext>
                  </a:extLst>
                </a:gridCol>
                <a:gridCol w="1833921">
                  <a:extLst>
                    <a:ext uri="{9D8B030D-6E8A-4147-A177-3AD203B41FA5}">
                      <a16:colId xmlns:a16="http://schemas.microsoft.com/office/drawing/2014/main" val="2260966791"/>
                    </a:ext>
                  </a:extLst>
                </a:gridCol>
                <a:gridCol w="1749796">
                  <a:extLst>
                    <a:ext uri="{9D8B030D-6E8A-4147-A177-3AD203B41FA5}">
                      <a16:colId xmlns:a16="http://schemas.microsoft.com/office/drawing/2014/main" val="912139158"/>
                    </a:ext>
                  </a:extLst>
                </a:gridCol>
              </a:tblGrid>
              <a:tr h="33505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Osztályozás szintjei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Kategóriák száma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226099"/>
                  </a:ext>
                </a:extLst>
              </a:tr>
              <a:tr h="23653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TEÁOR’08</a:t>
                      </a:r>
                      <a:endParaRPr lang="hu-H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(hatályos)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effectLst/>
                        </a:rPr>
                        <a:t>TEÁOR’25</a:t>
                      </a:r>
                      <a:endParaRPr lang="hu-HU" sz="105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35116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Nemzetgazdasági ág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Betűjelzés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719928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Ágazat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01 – 99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906107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Alágazat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01.1 – 99.0 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272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283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949803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Szakágazat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01.11 – 99.00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615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650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9327841"/>
                  </a:ext>
                </a:extLst>
              </a:tr>
              <a:tr h="3479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Összesen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996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1042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88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3831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F74858-3CE9-4B53-8617-C4C0C9EE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NACE változások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AD5A6D-0ECA-4E54-9ABA-94FEC7C71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dirty="0"/>
              <a:t>J” Információ, kommunikáció nemzetgazdasági ág bontása </a:t>
            </a:r>
          </a:p>
          <a:p>
            <a:pPr marL="0" indent="0" algn="ctr">
              <a:buNone/>
            </a:pPr>
            <a:r>
              <a:rPr lang="hu-HU" dirty="0"/>
              <a:t>58-63</a:t>
            </a:r>
          </a:p>
          <a:p>
            <a:pPr marL="0" indent="0" algn="just">
              <a:buNone/>
            </a:pPr>
            <a:r>
              <a:rPr lang="hu-HU" dirty="0"/>
              <a:t>   </a:t>
            </a:r>
          </a:p>
          <a:p>
            <a:pPr marL="0" indent="0" algn="just">
              <a:buNone/>
            </a:pPr>
            <a:r>
              <a:rPr lang="hu-HU" dirty="0"/>
              <a:t>                                        </a:t>
            </a:r>
          </a:p>
          <a:p>
            <a:pPr marL="0" indent="0" algn="just">
              <a:buNone/>
            </a:pPr>
            <a:r>
              <a:rPr lang="hu-HU" dirty="0"/>
              <a:t>„J” Nemzetgazdasági ág                                                             „K” Nemzetgazdasági ág</a:t>
            </a:r>
          </a:p>
          <a:p>
            <a:pPr marL="0" indent="0" algn="just">
              <a:buNone/>
            </a:pPr>
            <a:r>
              <a:rPr lang="hu-HU" dirty="0"/>
              <a:t> Kiadói tevékenység, műsor-                                         Távközlés, számítógépes programozás, </a:t>
            </a:r>
          </a:p>
          <a:p>
            <a:pPr marL="0" indent="0" algn="just">
              <a:buNone/>
            </a:pPr>
            <a:r>
              <a:rPr lang="hu-HU" dirty="0"/>
              <a:t>szolgáltatás, tartalomszolgáltatás                                 információtechnológiai szaktanácsadás,</a:t>
            </a:r>
          </a:p>
          <a:p>
            <a:pPr marL="0" indent="0" algn="just">
              <a:buNone/>
            </a:pPr>
            <a:r>
              <a:rPr lang="hu-HU" dirty="0"/>
              <a:t>szolgáltatás és - terjesztés                                          számítástechnikai infrastruktúra és egyéb</a:t>
            </a:r>
          </a:p>
          <a:p>
            <a:pPr marL="0" indent="0" algn="just">
              <a:buNone/>
            </a:pPr>
            <a:r>
              <a:rPr lang="hu-HU" dirty="0"/>
              <a:t>                                                                                                     információs szolgáltatások    </a:t>
            </a:r>
          </a:p>
          <a:p>
            <a:pPr marL="0" indent="0" algn="just">
              <a:buNone/>
            </a:pPr>
            <a:r>
              <a:rPr lang="hu-HU" dirty="0"/>
              <a:t>        58-60                                                                                                        61-63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14846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FAF13E-D78D-49A2-B38A-CA32A18B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NACE változások III.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8A3F81-D66C-42C3-A18D-0C617C6B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/>
              <a:t>Közvetítői tevékenység - </a:t>
            </a:r>
            <a:r>
              <a:rPr lang="hu-HU" dirty="0" err="1"/>
              <a:t>Intermediation</a:t>
            </a:r>
            <a:r>
              <a:rPr lang="hu-HU" dirty="0"/>
              <a:t> </a:t>
            </a:r>
            <a:r>
              <a:rPr lang="hu-HU" dirty="0" err="1"/>
              <a:t>services</a:t>
            </a:r>
            <a:r>
              <a:rPr lang="hu-HU" dirty="0"/>
              <a:t> 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A közvetítői szolgáltatások egy része már szerepel az ISIC-ben és a NACE-ban </a:t>
            </a:r>
          </a:p>
          <a:p>
            <a:pPr marL="0" indent="0" algn="just">
              <a:buNone/>
            </a:pPr>
            <a:r>
              <a:rPr lang="hu-HU" dirty="0"/>
              <a:t>Pl. 47.99 tartalmi meghatározásában nevesítve az ügynöki kiskereskedelmi tevékenység</a:t>
            </a:r>
          </a:p>
          <a:p>
            <a:pPr marL="0" indent="0" algn="just">
              <a:buNone/>
            </a:pPr>
            <a:r>
              <a:rPr lang="hu-HU" dirty="0"/>
              <a:t>66.12 Értékpapír-, árutőzsdei ügynöki tevékenység</a:t>
            </a:r>
          </a:p>
          <a:p>
            <a:pPr marL="0" indent="0" algn="just">
              <a:buNone/>
            </a:pPr>
            <a:r>
              <a:rPr lang="hu-HU" dirty="0"/>
              <a:t>79.11 Utazásközvetítés</a:t>
            </a:r>
          </a:p>
          <a:p>
            <a:pPr marL="0" indent="0" algn="just">
              <a:buNone/>
            </a:pPr>
            <a:r>
              <a:rPr lang="hu-HU" b="1" dirty="0"/>
              <a:t>Általános szabály:</a:t>
            </a:r>
            <a:r>
              <a:rPr lang="hu-HU" dirty="0"/>
              <a:t> a „</a:t>
            </a:r>
            <a:r>
              <a:rPr lang="hu-HU" i="1" dirty="0"/>
              <a:t>közvetítő</a:t>
            </a:r>
            <a:r>
              <a:rPr lang="hu-HU" dirty="0"/>
              <a:t>” szerepet betöltő fél tevékenységét </a:t>
            </a:r>
            <a:r>
              <a:rPr lang="hu-HU" b="1" dirty="0"/>
              <a:t>ugyanoda kell besorolni, mint a megbízónak azt a tevékenységét, amelyik érdekében a közvetítést végzi,</a:t>
            </a:r>
            <a:r>
              <a:rPr lang="hu-HU" dirty="0"/>
              <a:t> kivéve, ha az adott tevékenység érdekében végzett közvetítést a TEÁOR/TESZOR valamelyik szakágazata/tétele külön nevesíti.</a:t>
            </a:r>
          </a:p>
        </p:txBody>
      </p:sp>
    </p:spTree>
    <p:extLst>
      <p:ext uri="{BB962C8B-B14F-4D97-AF65-F5344CB8AC3E}">
        <p14:creationId xmlns:p14="http://schemas.microsoft.com/office/powerpoint/2010/main" val="7386931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322B7A-6DD6-4E38-8749-887FEA2C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Közvetítői tevékenységek  </a:t>
            </a:r>
            <a:br>
              <a:rPr lang="hu-HU" b="1" dirty="0">
                <a:solidFill>
                  <a:srgbClr val="002060"/>
                </a:solidFill>
                <a:latin typeface="Myriad "/>
              </a:rPr>
            </a:br>
            <a:r>
              <a:rPr lang="hu-HU" b="1" dirty="0" err="1">
                <a:solidFill>
                  <a:srgbClr val="002060"/>
                </a:solidFill>
                <a:latin typeface="Myriad "/>
              </a:rPr>
              <a:t>Intermediation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Myriad "/>
              </a:rPr>
              <a:t>services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45E0E4-F782-4BF9-98C2-4C30379A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Napjainkban ezek a tevékenységek a technológiai fejlődés, azaz a digitalizáció miatt is számos iparágban elterjedtek, ezért gazdasági okokból indokolt, sőt fontos volt, hogy tükröződjenek az új osztályozási struktúrákban.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Két irányzat volt a változtatásra: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 nemzetgazdasági ág létrehozása és azon belül szakágazati bontás tartalmazná az egyes közvetítői tevékenységeket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egyes érintett ágazaton belül létrehozni egy közvetítői kódot.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Végül a második álláspont került elfogadásra, mely a magyar állásponttal volt azonos.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96662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35CBB12-434A-49A6-B8B5-98DE8C3D4D71}"/>
              </a:ext>
            </a:extLst>
          </p:cNvPr>
          <p:cNvGraphicFramePr>
            <a:graphicFrameLocks noGrp="1"/>
          </p:cNvGraphicFramePr>
          <p:nvPr/>
        </p:nvGraphicFramePr>
        <p:xfrm>
          <a:off x="1168808" y="1543750"/>
          <a:ext cx="47371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4292666845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10806231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43.6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Speciális építőipari szolgáltatás közvetítése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3062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43.60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Speciális építőipari szolgáltatás közvetítése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7209356"/>
                  </a:ext>
                </a:extLst>
              </a:tr>
            </a:tbl>
          </a:graphicData>
        </a:graphic>
      </p:graphicFrame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F1EC071A-529E-4411-80B0-13DA0F28E29C}"/>
              </a:ext>
            </a:extLst>
          </p:cNvPr>
          <p:cNvGraphicFramePr>
            <a:graphicFrameLocks noGrp="1"/>
          </p:cNvGraphicFramePr>
          <p:nvPr/>
        </p:nvGraphicFramePr>
        <p:xfrm>
          <a:off x="4731391" y="2776756"/>
          <a:ext cx="47371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293044756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30153242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47.9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Kiskereskedelem közvetítése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330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Vegyes termékkörű kiskereskedelem közvetítése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0445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47.92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Szakosodott kiskereskedelem közvetítése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1197516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2B6A438A-9A00-4A74-A24B-7CC00694D8C7}"/>
              </a:ext>
            </a:extLst>
          </p:cNvPr>
          <p:cNvGraphicFramePr>
            <a:graphicFrameLocks noGrp="1"/>
          </p:cNvGraphicFramePr>
          <p:nvPr/>
        </p:nvGraphicFramePr>
        <p:xfrm>
          <a:off x="2620103" y="4200262"/>
          <a:ext cx="47371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970300882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949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52.3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Szállítási szolgáltatás közvetítése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0843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52.31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Áruszállítási szolgáltatás közvetítése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6148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52.32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Személyszállítási szolgáltatás közvetítése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2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6075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08A71CE-B883-43DC-B722-62593DC069C0}"/>
              </a:ext>
            </a:extLst>
          </p:cNvPr>
          <p:cNvSpPr/>
          <p:nvPr/>
        </p:nvSpPr>
        <p:spPr>
          <a:xfrm>
            <a:off x="992696" y="1009108"/>
            <a:ext cx="7085901" cy="4982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Létrejövő kódok (17 db):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43.60 Speciális építőipari szolgáltatás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47.91 Vegyes termékkörű kiskereskedelem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47.92 Szakosodott kiskereskedelem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52.31 Áruszállítási szolgáltatás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52.32 Személyszolgáltatási szolgáltatás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53.30 Postai, futárpostai tevékenység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55.40 Szálláshely-szolgáltatás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56.40 Étel és italszolgáltatás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61.20 Távközlés viszonteladása,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77.51 Személygépjármű, lakóautó, pótkocsi kölcsönzésével kapcsolatos közvetítés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77.52 Egyéb tárgyi eszközök, nem pénzügyi immateriális javak kölcsönzésével kapcsolatos közvetítés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82.40 Egyéb üzletmenetet támogató szolgáltatás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85.61 Oktatási szolgáltatás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87.91 Bentlakásos ellátás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95.40 Számítógép, személyi, háztartási cikk, gépjármű, motorkerékpár javításának, karbantartásának közvetítése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96.40 Személyi szolgáltatás közvetítése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6474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152D44-444F-4AE3-89E6-3CD8071E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NACE változások IV.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5FB2F0-49CA-444F-9D9A-DDE6331DB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„G” Kereskedelem, Gépjárműjavítás</a:t>
            </a:r>
          </a:p>
          <a:p>
            <a:pPr marL="0" indent="0">
              <a:buNone/>
            </a:pPr>
            <a:r>
              <a:rPr lang="hu-HU" dirty="0"/>
              <a:t>   </a:t>
            </a:r>
          </a:p>
          <a:p>
            <a:pPr marL="0" indent="0">
              <a:buNone/>
            </a:pPr>
            <a:r>
              <a:rPr lang="hu-HU" dirty="0"/>
              <a:t>     45 Gépjármű, motorkerékpár kereskedelme, javítása</a:t>
            </a:r>
          </a:p>
        </p:txBody>
      </p:sp>
    </p:spTree>
    <p:extLst>
      <p:ext uri="{BB962C8B-B14F-4D97-AF65-F5344CB8AC3E}">
        <p14:creationId xmlns:p14="http://schemas.microsoft.com/office/powerpoint/2010/main" val="165146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2616-FD67-A4CA-BC52-F09E685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01E7-C978-CF3D-BDFB-9BE93833BFFD}"/>
              </a:ext>
            </a:extLst>
          </p:cNvPr>
          <p:cNvSpPr txBox="1"/>
          <p:nvPr/>
        </p:nvSpPr>
        <p:spPr>
          <a:xfrm>
            <a:off x="1381124" y="5150882"/>
            <a:ext cx="30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C2148"/>
                </a:solidFill>
              </a:rPr>
              <a:t>sta_velemenyezes@mnb.hu</a:t>
            </a:r>
          </a:p>
        </p:txBody>
      </p:sp>
    </p:spTree>
    <p:extLst>
      <p:ext uri="{BB962C8B-B14F-4D97-AF65-F5344CB8AC3E}">
        <p14:creationId xmlns:p14="http://schemas.microsoft.com/office/powerpoint/2010/main" val="6892573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6D77E3-86A1-45EE-ACC8-45A5DBA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45 ágazat jelenlegi TEÁOR’08 szerinti megbontása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2309C657-7508-4255-99CD-374D875128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423246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4431">
                  <a:extLst>
                    <a:ext uri="{9D8B030D-6E8A-4147-A177-3AD203B41FA5}">
                      <a16:colId xmlns:a16="http://schemas.microsoft.com/office/drawing/2014/main" val="525077684"/>
                    </a:ext>
                  </a:extLst>
                </a:gridCol>
                <a:gridCol w="7608815">
                  <a:extLst>
                    <a:ext uri="{9D8B030D-6E8A-4147-A177-3AD203B41FA5}">
                      <a16:colId xmlns:a16="http://schemas.microsoft.com/office/drawing/2014/main" val="428882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Gépjármű, motorkerékpár kereskedelme, javítása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9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Gépjármű-kereskedelem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90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Személygépjármű-, könnyűgépjármű-kereskedelem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28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Egyéb gépjármű-kereskedelem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2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Gépjárműjavítás, -karbantartás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6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Gépjárműjavítás, -karbantartás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Gépjárműalkatrész-kereskedelem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0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Gépjárműalkatrész-nagykereskedelem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0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Gépjárműalkatrész-kiskereskedelem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2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Motorkerékpár, -alkatrész kereskedelme, javítása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28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45.40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Motorkerékpár, -alkatrész kereskedelme, javítása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6257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A72B5B-C860-40E4-9628-0C4E7A45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45 ágazat megszűnése és szétbontása az új NACE-ben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B1AE0BBB-A843-4166-A530-737877EBB4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3916" y="2170632"/>
          <a:ext cx="47371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770529764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8606534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46.7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Gépjármű, motorkerékpár és ezekhez kapcsolódó alkatrész, tartozék nagykereskedelme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8886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46.71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Gépjármű nagykereskedelme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962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46.72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Gépjárműalkatrész és -tartozék nagykereskedelme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14849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46.73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Motorkerékpár, motorkerékpár-alkatrész és -tartozék nagykereskedelme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1272912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7DF6AE70-33BE-4E71-8A74-19D7D886D3C3}"/>
              </a:ext>
            </a:extLst>
          </p:cNvPr>
          <p:cNvGraphicFramePr>
            <a:graphicFrameLocks noGrp="1"/>
          </p:cNvGraphicFramePr>
          <p:nvPr/>
        </p:nvGraphicFramePr>
        <p:xfrm>
          <a:off x="3914861" y="3635813"/>
          <a:ext cx="47371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1979609265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7155805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47.8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Gépjármű, motorkerékpár és ezekhez kapcsolódó alkatrész, tartozék kiskereskedelme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990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47.81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Gépjármű-kiskereskedelem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4257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47.82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Gépjárműalkatrész és -tartozék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9646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47.83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Motorkerékpár, motorkerékpár-alkatrész és -tartozék kiskereskedelme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3425955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94C79FBF-FF6D-4796-9D04-1E9D7E2CF56E}"/>
              </a:ext>
            </a:extLst>
          </p:cNvPr>
          <p:cNvGraphicFramePr>
            <a:graphicFrameLocks noGrp="1"/>
          </p:cNvGraphicFramePr>
          <p:nvPr/>
        </p:nvGraphicFramePr>
        <p:xfrm>
          <a:off x="5916976" y="5285552"/>
          <a:ext cx="47371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1290653267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37868919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95.3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Gépjármű, motorkerékpár javítása, karbantartása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8931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95.31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Gépjármű javítása, karbantartása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081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95.32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Motorkerékpár javítása, karbantartása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958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174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4C2D36-48D0-4ACD-8B83-F79842C6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NACE változások V.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F72EFCBE-7601-418D-9B45-165FBF508D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3807" y="2095500"/>
          <a:ext cx="84836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574">
                  <a:extLst>
                    <a:ext uri="{9D8B030D-6E8A-4147-A177-3AD203B41FA5}">
                      <a16:colId xmlns:a16="http://schemas.microsoft.com/office/drawing/2014/main" val="3389412016"/>
                    </a:ext>
                  </a:extLst>
                </a:gridCol>
                <a:gridCol w="3377583">
                  <a:extLst>
                    <a:ext uri="{9D8B030D-6E8A-4147-A177-3AD203B41FA5}">
                      <a16:colId xmlns:a16="http://schemas.microsoft.com/office/drawing/2014/main" val="2179727717"/>
                    </a:ext>
                  </a:extLst>
                </a:gridCol>
                <a:gridCol w="903860">
                  <a:extLst>
                    <a:ext uri="{9D8B030D-6E8A-4147-A177-3AD203B41FA5}">
                      <a16:colId xmlns:a16="http://schemas.microsoft.com/office/drawing/2014/main" val="2571520316"/>
                    </a:ext>
                  </a:extLst>
                </a:gridCol>
                <a:gridCol w="3377583">
                  <a:extLst>
                    <a:ext uri="{9D8B030D-6E8A-4147-A177-3AD203B41FA5}">
                      <a16:colId xmlns:a16="http://schemas.microsoft.com/office/drawing/2014/main" val="11741879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Zöldség, gyümölcs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48695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47.22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Hús, húskészítmény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45455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47.23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Hal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9713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47.24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Kenyér-, pékáru-, édesség-kiskereskedelem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376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47.25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Ital-kiskereskedelem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66749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47.26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Dohányáru-kiskereskedelem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28923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47.27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élelmiszer-kiskereskedelem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0679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47.40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Információs, híradástechnikai termék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3824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Textil-kiskereskedelem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06222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Vasáru-, építőanyag-, festék-, üveg-kiskereskedelem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88560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Szőnyeg, fal-, padlóburkoló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17687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 háztartási készülék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90703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47.91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Csomagküldő, internetes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 dirty="0">
                          <a:effectLst/>
                        </a:rPr>
                        <a:t>Bútor, világítási eszköz, edény, evőeszköz és egyéb háztartási cikk kiskereskedelme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6344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5001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41E75D-A310-47F1-A28F-8938AFBF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Piaci kiskereskedelem megszűnése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55323A29-75EE-40B4-9528-8C5A63FB67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8842" y="1690688"/>
          <a:ext cx="8425200" cy="4351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898">
                  <a:extLst>
                    <a:ext uri="{9D8B030D-6E8A-4147-A177-3AD203B41FA5}">
                      <a16:colId xmlns:a16="http://schemas.microsoft.com/office/drawing/2014/main" val="4170638455"/>
                    </a:ext>
                  </a:extLst>
                </a:gridCol>
                <a:gridCol w="3354332">
                  <a:extLst>
                    <a:ext uri="{9D8B030D-6E8A-4147-A177-3AD203B41FA5}">
                      <a16:colId xmlns:a16="http://schemas.microsoft.com/office/drawing/2014/main" val="2359471583"/>
                    </a:ext>
                  </a:extLst>
                </a:gridCol>
                <a:gridCol w="897638">
                  <a:extLst>
                    <a:ext uri="{9D8B030D-6E8A-4147-A177-3AD203B41FA5}">
                      <a16:colId xmlns:a16="http://schemas.microsoft.com/office/drawing/2014/main" val="1500184787"/>
                    </a:ext>
                  </a:extLst>
                </a:gridCol>
                <a:gridCol w="3354332">
                  <a:extLst>
                    <a:ext uri="{9D8B030D-6E8A-4147-A177-3AD203B41FA5}">
                      <a16:colId xmlns:a16="http://schemas.microsoft.com/office/drawing/2014/main" val="3735797638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47.12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Iparcikk jellegű vegyes 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259013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47.40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Információs, híradástechnikai termék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20426057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Vasáru-, építőanyag-, festék-, üveg-kiskereskedelem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176331027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Szőnyeg, fal-, padlóburkoló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149095829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 háztartási készülék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1387678292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47.55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Bútor, világítási eszköz, edény, evőeszköz és egyéb háztartási cikk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139888051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47.61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Könyv-kiskereskedelem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176166857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47.62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Újság-, papíráru-, írószer-kiskereskedelem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366657677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47.63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Sportszer-kiskereskedelem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289324742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47.64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Játék-kiskereskedelem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319967944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47.69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M.n.s. kulturális, szabadidős cikk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161182281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47.74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Gyógyászati és ortopédiai termék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935344013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47.75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Illatszer, kozmetikai cikk, tisztálkodószer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4200878250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47.76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Virág, növény, műtrágya, hobbiállat, hobbiállat-eledel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369129470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47.77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Óra-, ékszer-kiskereskedelem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219793572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47.78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új áru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9193640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47.79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Használt cikk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277978894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Gépjárműalkatrész és -tartozék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254664148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Egyéb áruk piaci kiskereskedelme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47.83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 dirty="0">
                          <a:effectLst/>
                        </a:rPr>
                        <a:t>Motorkerékpár, motorkerékpár-alkatrész és -tartozék kiskereskedelme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extLst>
                  <a:ext uri="{0D108BD9-81ED-4DB2-BD59-A6C34878D82A}">
                    <a16:rowId xmlns:a16="http://schemas.microsoft.com/office/drawing/2014/main" val="304997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527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5AA57D-C32D-4523-9214-AF4D3909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Fordítókulcs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8D9CD7-028D-4E33-A685-16CBDCA0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Megfeleltetési tábla az osztályozás jelenleg érvényes illetve korábbi változatának elemei között</a:t>
            </a:r>
          </a:p>
          <a:p>
            <a:pPr marL="0" indent="0">
              <a:buNone/>
            </a:pPr>
            <a:r>
              <a:rPr lang="hu-HU" dirty="0"/>
              <a:t>Fajtái: </a:t>
            </a:r>
          </a:p>
          <a:p>
            <a:pPr marL="0" indent="0" algn="ctr">
              <a:buNone/>
            </a:pPr>
            <a:r>
              <a:rPr lang="hu-HU" dirty="0"/>
              <a:t>1:1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1:n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2FE33B21-5398-46EB-8779-71E3C8DA0B39}"/>
              </a:ext>
            </a:extLst>
          </p:cNvPr>
          <p:cNvGraphicFramePr>
            <a:graphicFrameLocks noGrp="1"/>
          </p:cNvGraphicFramePr>
          <p:nvPr/>
        </p:nvGraphicFramePr>
        <p:xfrm>
          <a:off x="1501629" y="3755603"/>
          <a:ext cx="8483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574">
                  <a:extLst>
                    <a:ext uri="{9D8B030D-6E8A-4147-A177-3AD203B41FA5}">
                      <a16:colId xmlns:a16="http://schemas.microsoft.com/office/drawing/2014/main" val="1877264448"/>
                    </a:ext>
                  </a:extLst>
                </a:gridCol>
                <a:gridCol w="3377583">
                  <a:extLst>
                    <a:ext uri="{9D8B030D-6E8A-4147-A177-3AD203B41FA5}">
                      <a16:colId xmlns:a16="http://schemas.microsoft.com/office/drawing/2014/main" val="2072169879"/>
                    </a:ext>
                  </a:extLst>
                </a:gridCol>
                <a:gridCol w="903860">
                  <a:extLst>
                    <a:ext uri="{9D8B030D-6E8A-4147-A177-3AD203B41FA5}">
                      <a16:colId xmlns:a16="http://schemas.microsoft.com/office/drawing/2014/main" val="3345599273"/>
                    </a:ext>
                  </a:extLst>
                </a:gridCol>
                <a:gridCol w="3377583">
                  <a:extLst>
                    <a:ext uri="{9D8B030D-6E8A-4147-A177-3AD203B41FA5}">
                      <a16:colId xmlns:a16="http://schemas.microsoft.com/office/drawing/2014/main" val="17607299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Villamosenergia-szállítás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Villamosenergia-szállítás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2440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Villamosenergia-elosztás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 dirty="0">
                          <a:effectLst/>
                        </a:rPr>
                        <a:t>Villamosenergia-elosztás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8272071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402B8698-AF94-46FC-BF95-0138E5D74D01}"/>
              </a:ext>
            </a:extLst>
          </p:cNvPr>
          <p:cNvGraphicFramePr>
            <a:graphicFrameLocks noGrp="1"/>
          </p:cNvGraphicFramePr>
          <p:nvPr/>
        </p:nvGraphicFramePr>
        <p:xfrm>
          <a:off x="1501629" y="4966283"/>
          <a:ext cx="8483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574">
                  <a:extLst>
                    <a:ext uri="{9D8B030D-6E8A-4147-A177-3AD203B41FA5}">
                      <a16:colId xmlns:a16="http://schemas.microsoft.com/office/drawing/2014/main" val="680644404"/>
                    </a:ext>
                  </a:extLst>
                </a:gridCol>
                <a:gridCol w="3377583">
                  <a:extLst>
                    <a:ext uri="{9D8B030D-6E8A-4147-A177-3AD203B41FA5}">
                      <a16:colId xmlns:a16="http://schemas.microsoft.com/office/drawing/2014/main" val="3921995749"/>
                    </a:ext>
                  </a:extLst>
                </a:gridCol>
                <a:gridCol w="903860">
                  <a:extLst>
                    <a:ext uri="{9D8B030D-6E8A-4147-A177-3AD203B41FA5}">
                      <a16:colId xmlns:a16="http://schemas.microsoft.com/office/drawing/2014/main" val="849029950"/>
                    </a:ext>
                  </a:extLst>
                </a:gridCol>
                <a:gridCol w="3377583">
                  <a:extLst>
                    <a:ext uri="{9D8B030D-6E8A-4147-A177-3AD203B41FA5}">
                      <a16:colId xmlns:a16="http://schemas.microsoft.com/office/drawing/2014/main" val="40581725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Villamosenergia-termelés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Villamosenergia-termelés nem megújuló forrásból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0557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Villamosenergia-termelés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35.12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 dirty="0">
                          <a:effectLst/>
                        </a:rPr>
                        <a:t>Villamosenergia-termelés megújuló forrásból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8127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9900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5B345C-B480-4050-B3EF-8157CF7C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Fordítókulcs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37957EAE-3B27-41E4-8840-93A02FEEB9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607" y="2283997"/>
          <a:ext cx="5038725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188">
                  <a:extLst>
                    <a:ext uri="{9D8B030D-6E8A-4147-A177-3AD203B41FA5}">
                      <a16:colId xmlns:a16="http://schemas.microsoft.com/office/drawing/2014/main" val="3208709289"/>
                    </a:ext>
                  </a:extLst>
                </a:gridCol>
                <a:gridCol w="825188">
                  <a:extLst>
                    <a:ext uri="{9D8B030D-6E8A-4147-A177-3AD203B41FA5}">
                      <a16:colId xmlns:a16="http://schemas.microsoft.com/office/drawing/2014/main" val="1292242918"/>
                    </a:ext>
                  </a:extLst>
                </a:gridCol>
                <a:gridCol w="3388349">
                  <a:extLst>
                    <a:ext uri="{9D8B030D-6E8A-4147-A177-3AD203B41FA5}">
                      <a16:colId xmlns:a16="http://schemas.microsoft.com/office/drawing/2014/main" val="7280178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TEÁOR’08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25.30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Gőzkazán gyártása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77539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TEÁOR’25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25.30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Fegyver-, lőszergyártás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34964223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0C34F835-8ECB-4F00-B59D-9CD9109460CB}"/>
              </a:ext>
            </a:extLst>
          </p:cNvPr>
          <p:cNvGraphicFramePr>
            <a:graphicFrameLocks noGrp="1"/>
          </p:cNvGraphicFramePr>
          <p:nvPr/>
        </p:nvGraphicFramePr>
        <p:xfrm>
          <a:off x="4479022" y="3131286"/>
          <a:ext cx="50292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194655293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061301636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10067454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TEÁOR’08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25.61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Fémfelület-kezelés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94159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TEÁOR’25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25.61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Evőeszköz gyártása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6556007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82DF5D2-2F30-49D7-952D-DE95F12CB1E0}"/>
              </a:ext>
            </a:extLst>
          </p:cNvPr>
          <p:cNvGraphicFramePr>
            <a:graphicFrameLocks noGrp="1"/>
          </p:cNvGraphicFramePr>
          <p:nvPr/>
        </p:nvGraphicFramePr>
        <p:xfrm>
          <a:off x="1170132" y="4105595"/>
          <a:ext cx="50292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84260094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840679271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13292403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TEÁOR’08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43.91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Tetőfedés, tetőszerkezet-építés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3152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TEÁOR’25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43.91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Kőművesmunka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754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6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4F253E-8CC9-44D6-853F-F8D4DAB1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Elérhetőségek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19F2D3-FB10-48AB-82FD-C261AD17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TEÁOR’08 (NACE </a:t>
            </a:r>
            <a:r>
              <a:rPr lang="hu-HU" dirty="0" err="1"/>
              <a:t>Rev</a:t>
            </a:r>
            <a:r>
              <a:rPr lang="hu-HU" dirty="0"/>
              <a:t>. 2.)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Osztályozások - Gazdasági tevékenységek egységes ágazati osztályozási rendszere (TEÁOR’08) – Központi Statisztikai Hivatal (ksh.hu)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TEÁOR’25 (NACE </a:t>
            </a:r>
            <a:r>
              <a:rPr lang="hu-HU" dirty="0" err="1"/>
              <a:t>Rev</a:t>
            </a:r>
            <a:r>
              <a:rPr lang="hu-HU" dirty="0"/>
              <a:t>. 2.1)</a:t>
            </a:r>
          </a:p>
          <a:p>
            <a:pPr marL="0" indent="0">
              <a:buNone/>
            </a:pPr>
            <a:r>
              <a:rPr lang="hu-HU" u="sng" dirty="0">
                <a:hlinkClick r:id="rId3"/>
              </a:rPr>
              <a:t>https://www.ksh.hu/osztalyozasok_teaor25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Az új jogszabály</a:t>
            </a:r>
          </a:p>
          <a:p>
            <a:pPr marL="0" indent="0">
              <a:buNone/>
            </a:pPr>
            <a:r>
              <a:rPr lang="hu-HU" dirty="0">
                <a:hlinkClick r:id="rId4"/>
              </a:rPr>
              <a:t>Bizottság (EU) 2023/137 Felhatalmazáson alapuló rendelete (2022. október 10.) a gazdasági tevékenységek statisztikai osztályozása NACE </a:t>
            </a:r>
            <a:r>
              <a:rPr lang="hu-HU" dirty="0" err="1">
                <a:hlinkClick r:id="rId4"/>
              </a:rPr>
              <a:t>Rev</a:t>
            </a:r>
            <a:r>
              <a:rPr lang="hu-HU" dirty="0">
                <a:hlinkClick r:id="rId4"/>
              </a:rPr>
              <a:t>. 2. rendszerének létrehozásáról szóló 1893/2006/EK európai parlamenti és tanácsi rendelet módosításáról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35926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4" y="1353554"/>
            <a:ext cx="11526217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"/>
                <a:ea typeface="+mn-ea"/>
                <a:cs typeface="+mn-cs"/>
              </a:rPr>
              <a:t>Köszönöm a megtisztelő </a:t>
            </a:r>
            <a:b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"/>
                <a:ea typeface="+mn-ea"/>
                <a:cs typeface="+mn-cs"/>
              </a:rPr>
            </a:b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"/>
                <a:ea typeface="+mn-ea"/>
                <a:cs typeface="+mn-cs"/>
              </a:rPr>
              <a:t>figyelmüket!</a:t>
            </a:r>
          </a:p>
        </p:txBody>
      </p:sp>
    </p:spTree>
    <p:extLst>
      <p:ext uri="{BB962C8B-B14F-4D97-AF65-F5344CB8AC3E}">
        <p14:creationId xmlns:p14="http://schemas.microsoft.com/office/powerpoint/2010/main" val="30276778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3" y="2587670"/>
            <a:ext cx="8726905" cy="1873205"/>
          </a:xfrm>
        </p:spPr>
        <p:txBody>
          <a:bodyPr/>
          <a:lstStyle/>
          <a:p>
            <a:r>
              <a:rPr lang="hu-HU" sz="3600" i="1" dirty="0"/>
              <a:t>A </a:t>
            </a:r>
            <a:r>
              <a:rPr lang="hu-HU" sz="3600" i="1" dirty="0" err="1"/>
              <a:t>TEÁOR</a:t>
            </a:r>
            <a:r>
              <a:rPr lang="hu-HU" sz="3600" i="1" dirty="0"/>
              <a:t> változások kezelése a granulált adatszolgáltatásokban </a:t>
            </a:r>
            <a:endParaRPr lang="hu-HU" sz="3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ED6626-9374-2B21-6B82-1313C31E95A1}"/>
              </a:ext>
            </a:extLst>
          </p:cNvPr>
          <p:cNvSpPr txBox="1">
            <a:spLocks/>
          </p:cNvSpPr>
          <p:nvPr/>
        </p:nvSpPr>
        <p:spPr>
          <a:xfrm>
            <a:off x="7563853" y="5005137"/>
            <a:ext cx="3697703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Simonné Sulyok Brigitta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osztályvezető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75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22AD0F-2731-0C8D-9726-5A7477BF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TEÁOR25 – BETREG, </a:t>
            </a:r>
            <a:r>
              <a:rPr lang="hu-HU" dirty="0" err="1"/>
              <a:t>EVAN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EF2B032-F291-3D7E-87BE-5F4C03AB95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04AD128-1B45-0FDE-7FC8-0F1C37FC99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17" y="1130556"/>
            <a:ext cx="11260964" cy="977377"/>
          </a:xfrm>
        </p:spPr>
        <p:txBody>
          <a:bodyPr/>
          <a:lstStyle/>
          <a:p>
            <a:r>
              <a:rPr lang="hu-HU" dirty="0"/>
              <a:t>Az adatszolgáltatókkal történt több körös egyeztetés alapján 2025. január/I. negyedév vonatkozási időtől csak a TEÁOR25 információ kerül bekérésre!</a:t>
            </a:r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76195086-FEED-2D81-7DA2-8C5D827FE01E}"/>
              </a:ext>
            </a:extLst>
          </p:cNvPr>
          <p:cNvSpPr txBox="1">
            <a:spLocks/>
          </p:cNvSpPr>
          <p:nvPr/>
        </p:nvSpPr>
        <p:spPr>
          <a:xfrm>
            <a:off x="354760" y="2630492"/>
            <a:ext cx="11260964" cy="97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Nem kell egyidejűleg azonos ügyfélre vonatkozóan a TEÁOR08 és TEÁOR25 kódokat jelenteni.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81CB296F-FD6E-6CEF-A02F-20680AC0EC7C}"/>
              </a:ext>
            </a:extLst>
          </p:cNvPr>
          <p:cNvSpPr txBox="1">
            <a:spLocks/>
          </p:cNvSpPr>
          <p:nvPr/>
        </p:nvSpPr>
        <p:spPr>
          <a:xfrm>
            <a:off x="452617" y="4325813"/>
            <a:ext cx="11260964" cy="97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Végleges rendeletből kikerül a jelenleg duplikált </a:t>
            </a:r>
            <a:r>
              <a:rPr lang="hu-HU" dirty="0" err="1"/>
              <a:t>TEÁOR</a:t>
            </a:r>
            <a:r>
              <a:rPr lang="hu-HU" dirty="0"/>
              <a:t> információ (</a:t>
            </a:r>
            <a:r>
              <a:rPr lang="hu-HU" dirty="0" err="1"/>
              <a:t>ügyféltáblánként</a:t>
            </a:r>
            <a:r>
              <a:rPr lang="hu-HU" dirty="0"/>
              <a:t> egy ágazat mező marad)!</a:t>
            </a:r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344A8056-51A8-C202-1BBA-AD0E85D78AA9}"/>
              </a:ext>
            </a:extLst>
          </p:cNvPr>
          <p:cNvSpPr/>
          <p:nvPr/>
        </p:nvSpPr>
        <p:spPr>
          <a:xfrm>
            <a:off x="5727032" y="2107933"/>
            <a:ext cx="288757" cy="423511"/>
          </a:xfrm>
          <a:prstGeom prst="downArrow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4311DF3F-723E-183D-500F-0921ECEF2D6F}"/>
              </a:ext>
            </a:extLst>
          </p:cNvPr>
          <p:cNvSpPr/>
          <p:nvPr/>
        </p:nvSpPr>
        <p:spPr>
          <a:xfrm>
            <a:off x="5784716" y="3726167"/>
            <a:ext cx="288757" cy="423511"/>
          </a:xfrm>
          <a:prstGeom prst="downArrow">
            <a:avLst/>
          </a:prstGeom>
          <a:solidFill>
            <a:srgbClr val="1C35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9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27" y="2830208"/>
            <a:ext cx="9962148" cy="1077218"/>
          </a:xfrm>
        </p:spPr>
        <p:txBody>
          <a:bodyPr/>
          <a:lstStyle/>
          <a:p>
            <a:pPr marL="88900" algn="l">
              <a:lnSpc>
                <a:spcPct val="100000"/>
              </a:lnSpc>
              <a:spcBef>
                <a:spcPts val="0"/>
              </a:spcBef>
            </a:pPr>
            <a:r>
              <a:rPr lang="hu-H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Az alapvető rendelet további változásai </a:t>
            </a:r>
            <a:br>
              <a:rPr lang="hu-HU" sz="32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(E, R, M, P51 adatszolgáltatások)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6913C-756C-98B4-9215-F5348689B845}"/>
              </a:ext>
            </a:extLst>
          </p:cNvPr>
          <p:cNvSpPr txBox="1">
            <a:spLocks/>
          </p:cNvSpPr>
          <p:nvPr/>
        </p:nvSpPr>
        <p:spPr>
          <a:xfrm>
            <a:off x="7579890" y="5005137"/>
            <a:ext cx="4026569" cy="1331496"/>
          </a:xfrm>
          <a:prstGeom prst="rect">
            <a:avLst/>
          </a:prstGeom>
        </p:spPr>
        <p:txBody>
          <a:bodyPr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B98A64"/>
                </a:solidFill>
              </a:rPr>
              <a:t>Simon Béla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B98A64"/>
                </a:solidFill>
              </a:rPr>
              <a:t>főosztályvezető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B98A64"/>
                </a:solidFill>
              </a:rPr>
              <a:t>Statisztikai igazgatóság</a:t>
            </a:r>
            <a:endParaRPr lang="hu-HU" dirty="0">
              <a:solidFill>
                <a:srgbClr val="B9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788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DF7F70-AD42-B5D3-1A03-F053E864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TEÁOR25 – </a:t>
            </a:r>
            <a:r>
              <a:rPr lang="hu-HU" dirty="0" err="1"/>
              <a:t>hitreg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D62B630-74DC-8EC1-DEF4-E21DCD4A16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3EF755-C151-25FE-4EB2-BCA6059BEB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A </a:t>
            </a:r>
            <a:r>
              <a:rPr lang="hu-HU" dirty="0" err="1"/>
              <a:t>TEÁOR</a:t>
            </a:r>
            <a:r>
              <a:rPr lang="hu-HU" dirty="0"/>
              <a:t> kódokkal kapcsolatos több körös egyeztetés érintette a HITREG-</a:t>
            </a:r>
            <a:r>
              <a:rPr lang="hu-HU" dirty="0" err="1"/>
              <a:t>et</a:t>
            </a:r>
            <a:r>
              <a:rPr lang="hu-HU" dirty="0"/>
              <a:t> is.</a:t>
            </a:r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r>
              <a:rPr lang="hu-HU" dirty="0"/>
              <a:t>HITREG-ben 2024. december vonatkozási időig TEÁOR08, 2025. január vonatkozási időtől TEÁOR25 kód jelentendő. Érintett mezők: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dirty="0"/>
              <a:t>ügyféltáblák ágazat mezői,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dirty="0"/>
              <a:t>finanszírozott ágazat kódja az </a:t>
            </a:r>
            <a:r>
              <a:rPr lang="hu-HU" dirty="0" err="1"/>
              <a:t>INSTR</a:t>
            </a:r>
            <a:r>
              <a:rPr lang="hu-HU" dirty="0"/>
              <a:t> táblában,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dirty="0"/>
              <a:t>az adós hitelbírálatkori munkahelye szerinti nemzetgazdasági ágazat az </a:t>
            </a:r>
            <a:r>
              <a:rPr lang="hu-HU" dirty="0" err="1"/>
              <a:t>INST_UGYF</a:t>
            </a:r>
            <a:r>
              <a:rPr lang="hu-HU" dirty="0"/>
              <a:t> táblában. </a:t>
            </a:r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D75042FF-DE63-4239-4DA1-09EC7AB50D71}"/>
              </a:ext>
            </a:extLst>
          </p:cNvPr>
          <p:cNvSpPr/>
          <p:nvPr/>
        </p:nvSpPr>
        <p:spPr>
          <a:xfrm>
            <a:off x="5960533" y="2396067"/>
            <a:ext cx="220134" cy="5249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811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2616-FD67-A4CA-BC52-F09E685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01E7-C978-CF3D-BDFB-9BE93833BFFD}"/>
              </a:ext>
            </a:extLst>
          </p:cNvPr>
          <p:cNvSpPr txBox="1"/>
          <p:nvPr/>
        </p:nvSpPr>
        <p:spPr>
          <a:xfrm>
            <a:off x="1381124" y="5150882"/>
            <a:ext cx="30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C2148"/>
                </a:solidFill>
              </a:rPr>
              <a:t>sta_velemenyezes@mnb.hu</a:t>
            </a:r>
          </a:p>
        </p:txBody>
      </p:sp>
    </p:spTree>
    <p:extLst>
      <p:ext uri="{BB962C8B-B14F-4D97-AF65-F5344CB8AC3E}">
        <p14:creationId xmlns:p14="http://schemas.microsoft.com/office/powerpoint/2010/main" val="2169570893"/>
      </p:ext>
    </p:extLst>
  </p:cSld>
  <p:clrMapOvr>
    <a:masterClrMapping/>
  </p:clrMapOvr>
</p:sld>
</file>

<file path=ppt/theme/theme1.xml><?xml version="1.0" encoding="utf-8"?>
<a:theme xmlns:a="http://schemas.openxmlformats.org/drawingml/2006/main" name="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100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b100 prezi sablon 2024v2" id="{8A128EC1-D6D9-4A0B-9B9F-E0BD82BDBB36}" vid="{60127C49-AE2F-4108-BDE6-E3734FECA883}"/>
    </a:ext>
  </a:extLst>
</a:theme>
</file>

<file path=ppt/theme/theme2.xml><?xml version="1.0" encoding="utf-8"?>
<a:theme xmlns:a="http://schemas.openxmlformats.org/drawingml/2006/main" name="Stream_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b100 prezi sablon 2024v2" id="{8A128EC1-D6D9-4A0B-9B9F-E0BD82BDBB36}" vid="{A24C51EE-5734-4910-98ED-959F303FC239}"/>
    </a:ext>
  </a:extLst>
</a:theme>
</file>

<file path=ppt/theme/theme3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mnb100-prezi-sablon-2024 (2)</Template>
  <TotalTime>599</TotalTime>
  <Words>6111</Words>
  <Application>Microsoft Office PowerPoint</Application>
  <PresentationFormat>Szélesvásznú</PresentationFormat>
  <Paragraphs>908</Paragraphs>
  <Slides>91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91</vt:i4>
      </vt:variant>
    </vt:vector>
  </HeadingPairs>
  <TitlesOfParts>
    <vt:vector size="106" baseType="lpstr">
      <vt:lpstr>Arial</vt:lpstr>
      <vt:lpstr>Calibri</vt:lpstr>
      <vt:lpstr>Calibri Light</vt:lpstr>
      <vt:lpstr>Cambria</vt:lpstr>
      <vt:lpstr>inherit</vt:lpstr>
      <vt:lpstr>Myriad </vt:lpstr>
      <vt:lpstr>Public Sans</vt:lpstr>
      <vt:lpstr>Segoe UI</vt:lpstr>
      <vt:lpstr>Symbol</vt:lpstr>
      <vt:lpstr>Times New Roman</vt:lpstr>
      <vt:lpstr>Wingdings</vt:lpstr>
      <vt:lpstr>MNB100 téma 16_9</vt:lpstr>
      <vt:lpstr>Stream_MNB100 téma 16_9</vt:lpstr>
      <vt:lpstr>Office Theme</vt:lpstr>
      <vt:lpstr>Worksheet</vt:lpstr>
      <vt:lpstr>Konzultáció  az adatszolgáltatási MNB rendeletek  2025. évre tervezett főbb módosításairól</vt:lpstr>
      <vt:lpstr>tartalom</vt:lpstr>
      <vt:lpstr>I. Az alapvető  jegybanki feladatokhoz kapcsolódó adatszolgáltatások főbb változásai</vt:lpstr>
      <vt:lpstr>A P11-14 adatszolgáltatások módosításai</vt:lpstr>
      <vt:lpstr>Elektronikus elfogadás, kereskedők jelentése (P1102, P1203) </vt:lpstr>
      <vt:lpstr>További visszaélési adatok bekérése (P1202, P1401)</vt:lpstr>
      <vt:lpstr>pontosítások</vt:lpstr>
      <vt:lpstr>Köszönöm  a megtisztelő figyelmet!</vt:lpstr>
      <vt:lpstr>Az alapvető rendelet további változásai  (E, R, M, P51 adatszolgáltatások)</vt:lpstr>
      <vt:lpstr>Az e21 jelű adatszolgáltatással kapcsolatos módosítások</vt:lpstr>
      <vt:lpstr>Az „M” jelű adatszolgáltatásokkal kapcsolatos főbb módosítások</vt:lpstr>
      <vt:lpstr>Az „R10” jelű (konzorciális hitelek) adatszolgáltatással kapcsolatos módosítások</vt:lpstr>
      <vt:lpstr>Az „R01” jelű (Külföldi tőkebefektetések törzsadatai) adatszolgáltatással kapcsolatos módosítások</vt:lpstr>
      <vt:lpstr>A „p51” jelű (valutaforgalmi) adatszolgáltatással kapcsolatos módosítás</vt:lpstr>
      <vt:lpstr>Köszönöm  a megtisztelő figyelmet!</vt:lpstr>
      <vt:lpstr>Az alapvető rendeletet érintő további változások </vt:lpstr>
      <vt:lpstr>PowerPoint-bemutató</vt:lpstr>
      <vt:lpstr>Köszönöm  a megtisztelő figyelmet!</vt:lpstr>
      <vt:lpstr>II. A felügyeleti feladatokhoz kapcsolódó adatszolgáltatások 2025. évre tervezett változásai – Pénzpiaci MNB rendelet</vt:lpstr>
      <vt:lpstr>A pénzpiaci mnb rendelet főbb változásai</vt:lpstr>
      <vt:lpstr>Pénzpiaci mnb rendelet főbb módosításai</vt:lpstr>
      <vt:lpstr>Pénzpiaci mnb rendelet főbb módosításai</vt:lpstr>
      <vt:lpstr>Pénzpiaci mnb rendelet főbb módosításai</vt:lpstr>
      <vt:lpstr>Pénzpiaci mnb rendelet főbb módosításai</vt:lpstr>
      <vt:lpstr>Pénzpiaci mnb rendelet főbb módosításai</vt:lpstr>
      <vt:lpstr>Pénzpiaci mnb rendelet főbb módosításai</vt:lpstr>
      <vt:lpstr>Pénzpiaci mnb rendelet főbb módosításai</vt:lpstr>
      <vt:lpstr>Eba adatszolgáltatások változása </vt:lpstr>
      <vt:lpstr>EBA adatszolgáltatások változása</vt:lpstr>
      <vt:lpstr>EBA adatszolgáltatások változása</vt:lpstr>
      <vt:lpstr>Köszönöm  a megtisztelő figyelmet!</vt:lpstr>
      <vt:lpstr>DPM REFit 2025 - XBRL jelentések technikai változásai</vt:lpstr>
      <vt:lpstr>Data Point Modell (DPM) átalakítása 2025</vt:lpstr>
      <vt:lpstr>Köszönöm  a megtisztelő figyelmet!</vt:lpstr>
      <vt:lpstr>III. evan, BETREG</vt:lpstr>
      <vt:lpstr>EVAN</vt:lpstr>
      <vt:lpstr>ÉRTÉKVESZTÉS ANALITIKA – ‚EVAN’</vt:lpstr>
      <vt:lpstr>ÉRTÉKVESZTÉS ANALITIKA – ‚EVAN’</vt:lpstr>
      <vt:lpstr>ÉRTÉKVESZTÉS ANALITIKA – ‚EVAN’</vt:lpstr>
      <vt:lpstr>ÉRTÉKVESZTÉS ANALITIKA – ‚EVAN’</vt:lpstr>
      <vt:lpstr>BETREG</vt:lpstr>
      <vt:lpstr>Jegybanki betétregiszter – ‚BETREG’</vt:lpstr>
      <vt:lpstr>Jegybanki betétregiszter – ‚BETREG’</vt:lpstr>
      <vt:lpstr>Jegybanki betétregiszter – ‚BETREG’</vt:lpstr>
      <vt:lpstr>Jegybanki betétregiszter – ‚BETREG’</vt:lpstr>
      <vt:lpstr>Jegybanki betétregiszter – ‚BETREG’</vt:lpstr>
      <vt:lpstr>Köszönöm  a megtisztelő figyelmet!</vt:lpstr>
      <vt:lpstr>IV. TEÁOR változások – KSH, MNB</vt:lpstr>
      <vt:lpstr>PowerPoint-bemutató</vt:lpstr>
      <vt:lpstr>PowerPoint-bemutató</vt:lpstr>
      <vt:lpstr>Tevékenység osztályozás kialakulása hazánkban</vt:lpstr>
      <vt:lpstr>TEÁOR’08</vt:lpstr>
      <vt:lpstr>A gazdasági osztályozások nemzetközi rendszere </vt:lpstr>
      <vt:lpstr>Tevékenység osztályozás hierarchia</vt:lpstr>
      <vt:lpstr>Kapcsolat az  ISIC Rev. 4 – NACE Rev. 2 – TEÁOR’08 közt</vt:lpstr>
      <vt:lpstr>TEÁOR’08 felépítése</vt:lpstr>
      <vt:lpstr>TEÁOR’08 felépítése (2)</vt:lpstr>
      <vt:lpstr>TEÁOR’08 jogi alapja</vt:lpstr>
      <vt:lpstr>TEÁOR kritériumok</vt:lpstr>
      <vt:lpstr>Felhasználási területe</vt:lpstr>
      <vt:lpstr>Felhasználási területe (2)</vt:lpstr>
      <vt:lpstr>485/2020. (XI. 10.) Korm. rendelet</vt:lpstr>
      <vt:lpstr>Osztályozás karbantartása</vt:lpstr>
      <vt:lpstr>PowerPoint-bemutató</vt:lpstr>
      <vt:lpstr>Kiváltó okok</vt:lpstr>
      <vt:lpstr>Mi történt eddig?</vt:lpstr>
      <vt:lpstr>A NACE Task Force célja – mandátuma</vt:lpstr>
      <vt:lpstr>Módosító javaslatok száma</vt:lpstr>
      <vt:lpstr>PowerPoint-bemutató</vt:lpstr>
      <vt:lpstr>PowerPoint-bemutató</vt:lpstr>
      <vt:lpstr>Kérdéses pontok</vt:lpstr>
      <vt:lpstr>NACE változások I.</vt:lpstr>
      <vt:lpstr>PowerPoint-bemutató</vt:lpstr>
      <vt:lpstr>NACE változások II.</vt:lpstr>
      <vt:lpstr>NACE változások III.</vt:lpstr>
      <vt:lpstr>Közvetítői tevékenységek   Intermediation services</vt:lpstr>
      <vt:lpstr>PowerPoint-bemutató</vt:lpstr>
      <vt:lpstr>PowerPoint-bemutató</vt:lpstr>
      <vt:lpstr>NACE változások IV.</vt:lpstr>
      <vt:lpstr>45 ágazat jelenlegi TEÁOR’08 szerinti megbontása</vt:lpstr>
      <vt:lpstr>45 ágazat megszűnése és szétbontása az új NACE-ben</vt:lpstr>
      <vt:lpstr>NACE változások V.</vt:lpstr>
      <vt:lpstr>Piaci kiskereskedelem megszűnése</vt:lpstr>
      <vt:lpstr>Fordítókulcs</vt:lpstr>
      <vt:lpstr>Fordítókulcs</vt:lpstr>
      <vt:lpstr>Elérhetőségek</vt:lpstr>
      <vt:lpstr>PowerPoint-bemutató</vt:lpstr>
      <vt:lpstr>A TEÁOR változások kezelése a granulált adatszolgáltatásokban </vt:lpstr>
      <vt:lpstr>TEÁOR25 – BETREG, EVAN</vt:lpstr>
      <vt:lpstr>TEÁOR25 – hitreg</vt:lpstr>
      <vt:lpstr>Köszönöm 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MNB centenáriumi évében használandó előadás sablon</dc:title>
  <dc:creator>MNB</dc:creator>
  <cp:lastModifiedBy>STA</cp:lastModifiedBy>
  <cp:revision>11</cp:revision>
  <dcterms:created xsi:type="dcterms:W3CDTF">2024-08-22T14:25:32Z</dcterms:created>
  <dcterms:modified xsi:type="dcterms:W3CDTF">2024-09-20T12:29:07Z</dcterms:modified>
</cp:coreProperties>
</file>