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notesMasterIdLst>
    <p:notesMasterId r:id="rId57"/>
  </p:notesMasterIdLst>
  <p:sldIdLst>
    <p:sldId id="340" r:id="rId3"/>
    <p:sldId id="341" r:id="rId4"/>
    <p:sldId id="1320" r:id="rId5"/>
    <p:sldId id="1337" r:id="rId6"/>
    <p:sldId id="1340" r:id="rId7"/>
    <p:sldId id="1341" r:id="rId8"/>
    <p:sldId id="1342" r:id="rId9"/>
    <p:sldId id="260" r:id="rId10"/>
    <p:sldId id="1343" r:id="rId11"/>
    <p:sldId id="1339" r:id="rId12"/>
    <p:sldId id="1299" r:id="rId13"/>
    <p:sldId id="1344" r:id="rId14"/>
    <p:sldId id="1300" r:id="rId15"/>
    <p:sldId id="311" r:id="rId16"/>
    <p:sldId id="256" r:id="rId17"/>
    <p:sldId id="1303" r:id="rId18"/>
    <p:sldId id="402" r:id="rId19"/>
    <p:sldId id="1321" r:id="rId20"/>
    <p:sldId id="257" r:id="rId21"/>
    <p:sldId id="258" r:id="rId22"/>
    <p:sldId id="259" r:id="rId23"/>
    <p:sldId id="262" r:id="rId24"/>
    <p:sldId id="261" r:id="rId25"/>
    <p:sldId id="1345" r:id="rId26"/>
    <p:sldId id="264" r:id="rId27"/>
    <p:sldId id="263" r:id="rId28"/>
    <p:sldId id="265" r:id="rId29"/>
    <p:sldId id="1292" r:id="rId30"/>
    <p:sldId id="1323" r:id="rId31"/>
    <p:sldId id="266" r:id="rId32"/>
    <p:sldId id="275" r:id="rId33"/>
    <p:sldId id="276" r:id="rId34"/>
    <p:sldId id="278" r:id="rId35"/>
    <p:sldId id="279" r:id="rId36"/>
    <p:sldId id="1326" r:id="rId37"/>
    <p:sldId id="412" r:id="rId38"/>
    <p:sldId id="473" r:id="rId39"/>
    <p:sldId id="477" r:id="rId40"/>
    <p:sldId id="1328" r:id="rId41"/>
    <p:sldId id="1329" r:id="rId42"/>
    <p:sldId id="447" r:id="rId43"/>
    <p:sldId id="463" r:id="rId44"/>
    <p:sldId id="1333" r:id="rId45"/>
    <p:sldId id="1335" r:id="rId46"/>
    <p:sldId id="479" r:id="rId47"/>
    <p:sldId id="474" r:id="rId48"/>
    <p:sldId id="481" r:id="rId49"/>
    <p:sldId id="475" r:id="rId50"/>
    <p:sldId id="476" r:id="rId51"/>
    <p:sldId id="1346" r:id="rId52"/>
    <p:sldId id="478" r:id="rId53"/>
    <p:sldId id="480" r:id="rId54"/>
    <p:sldId id="1347" r:id="rId55"/>
    <p:sldId id="1288" r:id="rId5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7EE12843-11F0-4E49-9A97-117AEF3F7CF0}">
          <p14:sldIdLst>
            <p14:sldId id="340"/>
            <p14:sldId id="341"/>
            <p14:sldId id="1320"/>
            <p14:sldId id="1337"/>
            <p14:sldId id="1340"/>
            <p14:sldId id="1341"/>
            <p14:sldId id="1342"/>
            <p14:sldId id="260"/>
            <p14:sldId id="1343"/>
            <p14:sldId id="1339"/>
            <p14:sldId id="1299"/>
            <p14:sldId id="1344"/>
            <p14:sldId id="1300"/>
            <p14:sldId id="311"/>
            <p14:sldId id="256"/>
            <p14:sldId id="1303"/>
            <p14:sldId id="402"/>
            <p14:sldId id="1321"/>
            <p14:sldId id="257"/>
            <p14:sldId id="258"/>
            <p14:sldId id="259"/>
            <p14:sldId id="262"/>
            <p14:sldId id="261"/>
            <p14:sldId id="1345"/>
            <p14:sldId id="264"/>
            <p14:sldId id="263"/>
            <p14:sldId id="265"/>
            <p14:sldId id="1292"/>
            <p14:sldId id="1323"/>
            <p14:sldId id="266"/>
            <p14:sldId id="275"/>
            <p14:sldId id="276"/>
            <p14:sldId id="278"/>
            <p14:sldId id="279"/>
            <p14:sldId id="1326"/>
            <p14:sldId id="412"/>
            <p14:sldId id="473"/>
            <p14:sldId id="477"/>
            <p14:sldId id="1328"/>
            <p14:sldId id="1329"/>
            <p14:sldId id="447"/>
            <p14:sldId id="463"/>
            <p14:sldId id="1333"/>
            <p14:sldId id="1335"/>
            <p14:sldId id="479"/>
            <p14:sldId id="474"/>
            <p14:sldId id="481"/>
            <p14:sldId id="475"/>
            <p14:sldId id="476"/>
            <p14:sldId id="1346"/>
            <p14:sldId id="478"/>
            <p14:sldId id="480"/>
            <p14:sldId id="1347"/>
            <p14:sldId id="1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88BF99-070C-F6CD-BEC0-C9B074D367D0}" name="MNB" initials="GK" userId="MNB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88" autoAdjust="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DDC92-3163-4084-95D2-EDC220C6C4E8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3A2CC-B2B5-427A-ACF5-8A7BCB0BB44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608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8846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6149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új adatszolgálatás a felügyelés támogatása mellett, segíti az MNB adatszolgáltatását az Európai Felügyeleti Hatóságok által készített éves jelentésekhez és lehetőséget ad piaci elemzések elvégzésére, a magyar pénzügyi szektor fenntarthatósági tényezőkre gyakorolt hatásainak felmérésére.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FE8D7C-E533-4165-9A16-59298BC9B5F9}" type="slidenum">
              <a:rPr lang="hu-HU" smtClean="0"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898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523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0416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86944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40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073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43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0661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44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17373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A83AE-8093-0493-3C98-7FA0923E7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515A83A-A377-18D6-BC55-2B381AB03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B3B6A2B-916B-8A39-188A-B9F3B4F27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843508D-6428-359F-949E-9D0F9ED41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53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73713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54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3612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6149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8943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5253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5288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0797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073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351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3A2CC-B2B5-427A-ACF5-8A7BCB0BB443}" type="slidenum">
              <a:rPr lang="hu-HU" smtClean="0"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887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1EFD92E4-2321-49E5-AEED-0D4F061F923D}"/>
              </a:ext>
            </a:extLst>
          </p:cNvPr>
          <p:cNvSpPr/>
          <p:nvPr/>
        </p:nvSpPr>
        <p:spPr>
          <a:xfrm>
            <a:off x="0" y="1079505"/>
            <a:ext cx="9144000" cy="5778499"/>
          </a:xfrm>
          <a:prstGeom prst="rect">
            <a:avLst/>
          </a:prstGeom>
          <a:gradFill flip="none" rotWithShape="1">
            <a:gsLst>
              <a:gs pos="6000">
                <a:schemeClr val="tx2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98923B4-BAF4-482B-8B9E-42943A59C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A4D6964-545F-4255-BA13-25E11882AE9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 rot="5400000">
            <a:off x="3748962" y="2612183"/>
            <a:ext cx="1594800" cy="5052565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25373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bg1"/>
                </a:gs>
                <a:gs pos="0">
                  <a:schemeClr val="bg1">
                    <a:alpha val="0"/>
                  </a:schemeClr>
                </a:gs>
                <a:gs pos="77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9B285920-0F2F-4913-A146-A627FA1F22EF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720D2D16-3C73-4B29-BF0A-5C0CD4A356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3" name="Kép 12">
              <a:extLst>
                <a:ext uri="{FF2B5EF4-FFF2-40B4-BE49-F238E27FC236}">
                  <a16:creationId xmlns:a16="http://schemas.microsoft.com/office/drawing/2014/main" id="{64B7CD62-C5AE-49B3-A3F1-CCDBFFCCD9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457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EB9F1D99-C601-4291-9D39-04D45263AC3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6200000">
            <a:off x="3817311" y="2640145"/>
            <a:ext cx="1594839" cy="5054400"/>
          </a:xfrm>
          <a:prstGeom prst="rect">
            <a:avLst/>
          </a:prstGeom>
        </p:spPr>
      </p:pic>
      <p:sp>
        <p:nvSpPr>
          <p:cNvPr id="13" name="Téglalap 12">
            <a:extLst>
              <a:ext uri="{FF2B5EF4-FFF2-40B4-BE49-F238E27FC236}">
                <a16:creationId xmlns:a16="http://schemas.microsoft.com/office/drawing/2014/main" id="{2A2EB4D7-427D-41DD-AE99-B6B9194DE3AC}"/>
              </a:ext>
            </a:extLst>
          </p:cNvPr>
          <p:cNvSpPr/>
          <p:nvPr/>
        </p:nvSpPr>
        <p:spPr>
          <a:xfrm>
            <a:off x="-1" y="893235"/>
            <a:ext cx="9144001" cy="360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D1EEAEB3-CFC8-4394-B774-6AA1C08E9A04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8A739B8A-ACBE-49F4-9B88-71B3EE960F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FA027976-C715-4431-8E04-1893195DD5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36002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tx2">
                    <a:lumMod val="10000"/>
                    <a:lumOff val="90000"/>
                  </a:schemeClr>
                </a:gs>
                <a:gs pos="0">
                  <a:schemeClr val="bg1">
                    <a:alpha val="0"/>
                  </a:schemeClr>
                </a:gs>
                <a:gs pos="77000">
                  <a:schemeClr val="tx2">
                    <a:lumMod val="10000"/>
                    <a:lumOff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60B16E0B-3720-4EB9-98E5-A7CFC7210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8548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69E10144-FD81-4BC1-A765-3E1125135280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0800000">
            <a:off x="0" y="1035000"/>
            <a:ext cx="1763100" cy="4788000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774" y="2794239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 dirty="0"/>
              <a:t>Mintacím szerkesztése</a:t>
            </a: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CD015DD8-BBBF-4B3F-98C5-3B6027871DC5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1D98A545-DE95-4A45-9DEF-A3E72DEB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0" name="Kép 9">
              <a:extLst>
                <a:ext uri="{FF2B5EF4-FFF2-40B4-BE49-F238E27FC236}">
                  <a16:creationId xmlns:a16="http://schemas.microsoft.com/office/drawing/2014/main" id="{424597F1-186A-4114-A071-57BDDF43A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6402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95FE9D6D-B265-4369-BA63-B46716865F75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6169C81-0BA3-45EB-936B-A3663F68EABC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9EFD7621-71CF-437C-B3D4-E1A48BAFC1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0AF630AB-9F6B-4D24-B8B6-92584799BA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1" name="Szöveg helye 7">
            <a:extLst>
              <a:ext uri="{FF2B5EF4-FFF2-40B4-BE49-F238E27FC236}">
                <a16:creationId xmlns:a16="http://schemas.microsoft.com/office/drawing/2014/main" id="{B3343780-31AA-4D24-8F2C-5BB0F16FE6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2" name="Cím 8">
            <a:extLst>
              <a:ext uri="{FF2B5EF4-FFF2-40B4-BE49-F238E27FC236}">
                <a16:creationId xmlns:a16="http://schemas.microsoft.com/office/drawing/2014/main" id="{28121AF0-8220-4AE5-9CE4-C958BB7B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7AD3AEF0-EEC9-497F-8B15-C8297DB6A9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Tartalom helye 3">
            <a:extLst>
              <a:ext uri="{FF2B5EF4-FFF2-40B4-BE49-F238E27FC236}">
                <a16:creationId xmlns:a16="http://schemas.microsoft.com/office/drawing/2014/main" id="{443B9895-50E0-4F70-9538-A82F0E77226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62358A1B-165E-4F6B-81B3-3E8B391590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FD60B878-9459-4CFB-9A06-B09114F8CA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87362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232416D1-8352-4C9D-AB69-E103306AD2A5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A2D54897-97BC-4AB6-A043-75DF451CB4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Szöveg helye 7">
            <a:extLst>
              <a:ext uri="{FF2B5EF4-FFF2-40B4-BE49-F238E27FC236}">
                <a16:creationId xmlns:a16="http://schemas.microsoft.com/office/drawing/2014/main" id="{507977F6-41ED-4021-9514-403C913B5B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3" name="Cím 8">
            <a:extLst>
              <a:ext uri="{FF2B5EF4-FFF2-40B4-BE49-F238E27FC236}">
                <a16:creationId xmlns:a16="http://schemas.microsoft.com/office/drawing/2014/main" id="{E4FB3E16-AC8D-45AA-B9BF-06A9E74E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grpSp>
        <p:nvGrpSpPr>
          <p:cNvPr id="24" name="Csoportba foglalás 23">
            <a:extLst>
              <a:ext uri="{FF2B5EF4-FFF2-40B4-BE49-F238E27FC236}">
                <a16:creationId xmlns:a16="http://schemas.microsoft.com/office/drawing/2014/main" id="{E11484FF-1675-41C3-818B-AB2F6DAAE4F2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25" name="Ellipszis 24">
              <a:extLst>
                <a:ext uri="{FF2B5EF4-FFF2-40B4-BE49-F238E27FC236}">
                  <a16:creationId xmlns:a16="http://schemas.microsoft.com/office/drawing/2014/main" id="{80BD8AF3-1867-48AE-B2EB-9BB371E59B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6" name="Kép 25">
              <a:extLst>
                <a:ext uri="{FF2B5EF4-FFF2-40B4-BE49-F238E27FC236}">
                  <a16:creationId xmlns:a16="http://schemas.microsoft.com/office/drawing/2014/main" id="{FAE3769D-ED75-4170-9866-10C93F4A41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7" name="Szöveg helye 5">
            <a:extLst>
              <a:ext uri="{FF2B5EF4-FFF2-40B4-BE49-F238E27FC236}">
                <a16:creationId xmlns:a16="http://schemas.microsoft.com/office/drawing/2014/main" id="{DB20685B-301B-40ED-8D58-1BC4C293D3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3D9A0A3-0A6C-4362-87DE-59B7198C71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9" name="Tartalom helye 3">
            <a:extLst>
              <a:ext uri="{FF2B5EF4-FFF2-40B4-BE49-F238E27FC236}">
                <a16:creationId xmlns:a16="http://schemas.microsoft.com/office/drawing/2014/main" id="{2930C90B-1E3C-41E7-9F75-83F7F228738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51376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72A46DC0-580F-4857-8317-082AAE9E86DC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5678F594-92B3-40FB-8F4D-BF90B71FE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8233694C-4943-4A7D-BE48-B2660ABF29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23F20983-B6FB-42DD-91ED-468B9EAAA05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2">
            <a:extLst>
              <a:ext uri="{FF2B5EF4-FFF2-40B4-BE49-F238E27FC236}">
                <a16:creationId xmlns:a16="http://schemas.microsoft.com/office/drawing/2014/main" id="{596EA518-1AF5-4030-BCE6-6AFA7A1D09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3AF593BC-57A1-4BA1-B8B2-3C3906E541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D922AE4-7C86-483F-8C1F-C571DB7E6D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F1984F91-C90F-4ADE-AB8F-4BD6428FB7CA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8" name="Ellipszis 27">
              <a:extLst>
                <a:ext uri="{FF2B5EF4-FFF2-40B4-BE49-F238E27FC236}">
                  <a16:creationId xmlns:a16="http://schemas.microsoft.com/office/drawing/2014/main" id="{4BE942ED-20A0-462C-9AA3-98A3D8EB06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9" name="Kép 28">
              <a:extLst>
                <a:ext uri="{FF2B5EF4-FFF2-40B4-BE49-F238E27FC236}">
                  <a16:creationId xmlns:a16="http://schemas.microsoft.com/office/drawing/2014/main" id="{9C25A85E-BCED-4D19-8B8D-AEDE48715F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97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0AD6B8B2-D23E-4691-9AAC-7EDDD28611E6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8FFDDC65-6164-4CCB-B333-E1644A4AB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5F09AFC3-B5CD-4E41-9D45-5F00B3C242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0" name="Szöveg helye 2">
            <a:extLst>
              <a:ext uri="{FF2B5EF4-FFF2-40B4-BE49-F238E27FC236}">
                <a16:creationId xmlns:a16="http://schemas.microsoft.com/office/drawing/2014/main" id="{66DB3B47-E5BD-4D9C-ABC4-FD9EFBDB8E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BD258CC9-59BD-4AFF-9FC5-6FC59D53E1B0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22" name="Ellipszis 21">
              <a:extLst>
                <a:ext uri="{FF2B5EF4-FFF2-40B4-BE49-F238E27FC236}">
                  <a16:creationId xmlns:a16="http://schemas.microsoft.com/office/drawing/2014/main" id="{5CF829C1-E4FA-4C2D-BE75-8FC9B14B80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7" name="Kép 26">
              <a:extLst>
                <a:ext uri="{FF2B5EF4-FFF2-40B4-BE49-F238E27FC236}">
                  <a16:creationId xmlns:a16="http://schemas.microsoft.com/office/drawing/2014/main" id="{CF7E04B7-1E02-4476-A274-2A06E51F7C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02898BE7-775E-458D-B1BC-FD141877356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ADE4F8FA-4D91-467C-95E1-115577AEB26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0" name="Szöveg helye 5">
            <a:extLst>
              <a:ext uri="{FF2B5EF4-FFF2-40B4-BE49-F238E27FC236}">
                <a16:creationId xmlns:a16="http://schemas.microsoft.com/office/drawing/2014/main" id="{4A364233-E73C-46A3-BB4E-EF99577456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8408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églalap 13">
            <a:extLst>
              <a:ext uri="{FF2B5EF4-FFF2-40B4-BE49-F238E27FC236}">
                <a16:creationId xmlns:a16="http://schemas.microsoft.com/office/drawing/2014/main" id="{F49FE928-4021-49BA-8B20-CA9BBBC6F1F1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Cím 1">
            <a:extLst>
              <a:ext uri="{FF2B5EF4-FFF2-40B4-BE49-F238E27FC236}">
                <a16:creationId xmlns:a16="http://schemas.microsoft.com/office/drawing/2014/main" id="{8E3F0C2D-FFFB-4442-865A-AFAC54F1B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9EAD14A0-CF7F-4FF1-BB24-9FD596609E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18" name="Szöveg helye 2">
            <a:extLst>
              <a:ext uri="{FF2B5EF4-FFF2-40B4-BE49-F238E27FC236}">
                <a16:creationId xmlns:a16="http://schemas.microsoft.com/office/drawing/2014/main" id="{BDFF43FA-559E-4CC2-BA64-4A83B6A39B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1DDF96CC-2707-498B-9D47-F656111740F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C01B383D-BBDA-4686-84F7-4C6CE78115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2" name="Kép 21">
              <a:extLst>
                <a:ext uri="{FF2B5EF4-FFF2-40B4-BE49-F238E27FC236}">
                  <a16:creationId xmlns:a16="http://schemas.microsoft.com/office/drawing/2014/main" id="{F4A63ADB-B578-435E-BDB6-6E72222B8E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A5D8B0BB-C4C6-48D5-A4BA-AB0AB6F1B5C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CAC9F08-C220-4C2B-80B9-1A6C9C33B6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0B3EA3D5-59BC-400F-9370-46BF346B11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280174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3">
            <a:extLst>
              <a:ext uri="{FF2B5EF4-FFF2-40B4-BE49-F238E27FC236}">
                <a16:creationId xmlns:a16="http://schemas.microsoft.com/office/drawing/2014/main" id="{4DD4CFD9-DEB4-4FAD-A942-9652D70A5E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698EDC3C-F61C-4E0A-9B87-65FB0A6394C5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Cím 1">
            <a:extLst>
              <a:ext uri="{FF2B5EF4-FFF2-40B4-BE49-F238E27FC236}">
                <a16:creationId xmlns:a16="http://schemas.microsoft.com/office/drawing/2014/main" id="{F15B2FEA-02B9-417D-A720-B3FC6191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5" name="Szöveg helye 2">
            <a:extLst>
              <a:ext uri="{FF2B5EF4-FFF2-40B4-BE49-F238E27FC236}">
                <a16:creationId xmlns:a16="http://schemas.microsoft.com/office/drawing/2014/main" id="{5DC307C6-FB29-457B-BF8E-A49D05DE79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2294AA46-0A5D-445B-8443-08F3C32D1209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8" name="Ellipszis 17">
              <a:extLst>
                <a:ext uri="{FF2B5EF4-FFF2-40B4-BE49-F238E27FC236}">
                  <a16:creationId xmlns:a16="http://schemas.microsoft.com/office/drawing/2014/main" id="{2CB1EFAC-6859-48B0-8A0B-2C13EEC9EF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A961BC90-D2F2-45FB-AF47-AE07F2977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9223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1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B9832036-2788-4622-A64B-17EA6B541E33}"/>
              </a:ext>
            </a:extLst>
          </p:cNvPr>
          <p:cNvSpPr/>
          <p:nvPr/>
        </p:nvSpPr>
        <p:spPr>
          <a:xfrm>
            <a:off x="2" y="1"/>
            <a:ext cx="1400175" cy="6858000"/>
          </a:xfrm>
          <a:prstGeom prst="rect">
            <a:avLst/>
          </a:prstGeom>
          <a:gradFill>
            <a:gsLst>
              <a:gs pos="0">
                <a:srgbClr val="143777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5746DDF3-1237-4ABC-BE9B-40E07F652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13954" r="50075" b="15166"/>
          <a:stretch/>
        </p:blipFill>
        <p:spPr>
          <a:xfrm>
            <a:off x="5637689" y="0"/>
            <a:ext cx="3497733" cy="6858000"/>
          </a:xfrm>
          <a:prstGeom prst="rect">
            <a:avLst/>
          </a:prstGeom>
        </p:spPr>
      </p:pic>
      <p:sp>
        <p:nvSpPr>
          <p:cNvPr id="16" name="Téglalap 15">
            <a:extLst>
              <a:ext uri="{FF2B5EF4-FFF2-40B4-BE49-F238E27FC236}">
                <a16:creationId xmlns:a16="http://schemas.microsoft.com/office/drawing/2014/main" id="{C5E54EA3-5DA1-484C-86ED-D48C079F35EE}"/>
              </a:ext>
            </a:extLst>
          </p:cNvPr>
          <p:cNvSpPr>
            <a:spLocks noChangeAspect="1"/>
          </p:cNvSpPr>
          <p:nvPr/>
        </p:nvSpPr>
        <p:spPr>
          <a:xfrm>
            <a:off x="5637689" y="-1"/>
            <a:ext cx="3506313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8A1C6F4-B994-46B7-B604-2637090259BF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10" name="Ellipszis 9">
              <a:extLst>
                <a:ext uri="{FF2B5EF4-FFF2-40B4-BE49-F238E27FC236}">
                  <a16:creationId xmlns:a16="http://schemas.microsoft.com/office/drawing/2014/main" id="{A6271CBC-C030-43FF-85C3-A12DBA354E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1" name="Kép 10">
              <a:extLst>
                <a:ext uri="{FF2B5EF4-FFF2-40B4-BE49-F238E27FC236}">
                  <a16:creationId xmlns:a16="http://schemas.microsoft.com/office/drawing/2014/main" id="{506F0F34-288C-4900-8715-CDD0E3BBBA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  <p:pic>
        <p:nvPicPr>
          <p:cNvPr id="17" name="Kép 16">
            <a:extLst>
              <a:ext uri="{FF2B5EF4-FFF2-40B4-BE49-F238E27FC236}">
                <a16:creationId xmlns:a16="http://schemas.microsoft.com/office/drawing/2014/main" id="{66325AB9-9CA1-4E78-B77C-07464C8D6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>
            <a:off x="8583" y="1129644"/>
            <a:ext cx="1762121" cy="4786769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2824213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095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6119730"/>
            <a:ext cx="388843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7714EFCE-D761-4920-A4FD-C7BB8DCD8C78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6" name="Ellipszis 15">
              <a:extLst>
                <a:ext uri="{FF2B5EF4-FFF2-40B4-BE49-F238E27FC236}">
                  <a16:creationId xmlns:a16="http://schemas.microsoft.com/office/drawing/2014/main" id="{350EBC85-C44A-49C8-B9C4-B37A733500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B1717237-3717-49F6-B135-8CF62385E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516" y="5815205"/>
            <a:ext cx="781401" cy="1306829"/>
          </a:xfrm>
          <a:prstGeom prst="rect">
            <a:avLst/>
          </a:prstGeom>
        </p:spPr>
      </p:pic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Tartalom helye 3">
            <a:extLst>
              <a:ext uri="{FF2B5EF4-FFF2-40B4-BE49-F238E27FC236}">
                <a16:creationId xmlns:a16="http://schemas.microsoft.com/office/drawing/2014/main" id="{F44D6510-BF2B-4B8D-B8CB-9EBEB238AFE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1B73FA26-82AB-4322-839E-DCCBF5E35E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10434836-BF4A-430A-BDC7-2F0A9F649B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299908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2" y="6119730"/>
            <a:ext cx="3888000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1553302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CB2BA63-84A4-4546-87A0-D9DA49F8D53E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3603E696-F6AE-4DB9-AB6F-CC64995919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71F5F168-646F-4B5E-804F-43C2504515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F0C73910-03DB-4031-A496-E4DE431BA8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303D8CD-B4C5-4351-A36C-57B8B61283D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5" name="Tartalom helye 3">
            <a:extLst>
              <a:ext uri="{FF2B5EF4-FFF2-40B4-BE49-F238E27FC236}">
                <a16:creationId xmlns:a16="http://schemas.microsoft.com/office/drawing/2014/main" id="{EB5270F9-D439-41A4-9A4D-1A79F355782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42437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5664" y="3449169"/>
            <a:ext cx="3888767" cy="340883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346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713E5D64-A416-4407-A7A9-09466826ED7E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D0A6B8B5-ED8C-481E-9B80-314EA5E96C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3" name="Kép 22">
              <a:extLst>
                <a:ext uri="{FF2B5EF4-FFF2-40B4-BE49-F238E27FC236}">
                  <a16:creationId xmlns:a16="http://schemas.microsoft.com/office/drawing/2014/main" id="{7D9D7D4A-71F2-4FD6-A2E4-D41AE88DAF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34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1729236"/>
            <a:ext cx="3888000" cy="51287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299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3C8BD7F5-F845-4745-82FD-81504485B0BD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725A775F-8F32-4260-A9DA-60C1222D4E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D614204D-7C12-4091-98F5-6937A3747D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DC6DF135-3B7D-4956-9743-C8E623DF8DD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42BB3DE8-1251-4064-8D6B-4B1FA45267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2" name="Szöveg helye 5">
            <a:extLst>
              <a:ext uri="{FF2B5EF4-FFF2-40B4-BE49-F238E27FC236}">
                <a16:creationId xmlns:a16="http://schemas.microsoft.com/office/drawing/2014/main" id="{A78D3E86-9993-4BC1-99AD-7D429BC36D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60071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894D9129-1CB5-417B-87D6-5893AB314D9E}"/>
              </a:ext>
            </a:extLst>
          </p:cNvPr>
          <p:cNvSpPr/>
          <p:nvPr/>
        </p:nvSpPr>
        <p:spPr>
          <a:xfrm>
            <a:off x="5184000" y="922448"/>
            <a:ext cx="3960000" cy="59355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BB5CD19C-83CD-4D97-A40F-1DDB7075D6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773299" y="5815205"/>
            <a:ext cx="781401" cy="1306829"/>
          </a:xfrm>
          <a:prstGeom prst="rect">
            <a:avLst/>
          </a:prstGeom>
        </p:spPr>
      </p:pic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09C96B-E554-4008-9A8F-B4F67C41394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8D790186-02D7-4DFF-8358-FCB9B2A8A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EB79F6CD-A0F3-4DDB-9DE2-475A98B6B0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18" name="Tartalom helye 3">
            <a:extLst>
              <a:ext uri="{FF2B5EF4-FFF2-40B4-BE49-F238E27FC236}">
                <a16:creationId xmlns:a16="http://schemas.microsoft.com/office/drawing/2014/main" id="{4C844328-3F5C-4E88-8EAF-CDCA6317F1F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9" name="Szöveg helye 5">
            <a:extLst>
              <a:ext uri="{FF2B5EF4-FFF2-40B4-BE49-F238E27FC236}">
                <a16:creationId xmlns:a16="http://schemas.microsoft.com/office/drawing/2014/main" id="{BF34CC12-9A43-4F7C-BD11-631BEB1771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AEEC4DA1-E1B7-421F-9AFB-BA5458CBDF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3171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9D2ABD4F-9A65-4313-83C2-BC6B67352DD4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3B2918A8-6FD6-4141-916F-31D783AD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42DF65F1-33FF-4F3C-AC86-2C7F5F898A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DCBADE1C-80E7-482F-A47F-C127E1858476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5B7FBF9F-FEA5-4855-8A19-53DEDE5E45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630B57B0-5140-4B64-9110-EE7C31CECD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524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5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0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5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ba.europa.eu/sites/default/files/2024-07/48958acb-1c6d-40f0-9784-961713759972/JC%202024-34%20-%20Final%20report%20GL%20on%20costs%20and%20losses.pdf" TargetMode="Externa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?uri=CELEX:02019R2088-20240109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eur-lex.europa.eu/legal-content/EN/TXT/?uri=CELEX:02022R1288-20230220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zold.penzugyek@mnb.hu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nb.hu/felugyelet/adatszolgaltatas/hitelintezetek/2025-evi-adatszolgaltatas/megjelent-az-eba-reporting-framework-4-2-draft-nyilvanos-verzioja-2025-09-05-en-az-eba-honlapjan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ba.europa.eu/activities/single-rulebook/regulatory-activities/supervisory-reporting/guidelines-resubmission-historical-data" TargetMode="External"/><Relationship Id="rId3" Type="http://schemas.openxmlformats.org/officeDocument/2006/relationships/hyperlink" Target="https://www.mnb.hu/felugyelet/adatszolgaltatas/hitelintezetek" TargetMode="External"/><Relationship Id="rId7" Type="http://schemas.openxmlformats.org/officeDocument/2006/relationships/hyperlink" Target="https://www.eba.europa.eu/risk-and-data-analysis/reporting-frameworks/reporting-framework-42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eba.europa.eu/publications-and-media/press-releases/eba-publishes-key-regulatory-products-operational-risk-capital-requirements-and-related-supervisory" TargetMode="External"/><Relationship Id="rId5" Type="http://schemas.openxmlformats.org/officeDocument/2006/relationships/hyperlink" Target="https://www.eba.europa.eu/activities/single-rulebook/regulatory-activities/resolution/implementing-technical-standards-overhauling-eba-resolution-planning-reporting-framework" TargetMode="External"/><Relationship Id="rId4" Type="http://schemas.openxmlformats.org/officeDocument/2006/relationships/hyperlink" Target="https://www.eba.europa.eu/activities/single-rulebook/regulatory-activities/payment-services-and-electronic-money/implementing-technical-standards-uniform-reporting-under-single-euro-payments-area-regulation" TargetMode="Externa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mailto:sta_velemenyezes@mnb.h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adatszolgbefvall@mnb.h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245B08-B280-4712-8DE2-7E87310771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október 14.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866332-96FA-4C17-8E19-F95E408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Konzultáció az adatszolgáltatási MNB rendeletek 2026. évre tervezett főbb módosításairól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4FB2A-F296-4CB5-B762-AC539ECED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Statisztikai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3653072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10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338175"/>
            <a:ext cx="6824582" cy="15696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tabLst>
                <a:tab pos="360000" algn="l"/>
              </a:tabLst>
            </a:pPr>
            <a:r>
              <a:rPr 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hitelintézetek saját tulajdonában lévő értékpapírok állományának havi, illetve napi adatai (E22, E24)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097947" y="4342793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Sulyok András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Monetáris politika és pénzpiaci elemzés igazgatóság</a:t>
            </a:r>
          </a:p>
        </p:txBody>
      </p:sp>
    </p:spTree>
    <p:extLst>
      <p:ext uri="{BB962C8B-B14F-4D97-AF65-F5344CB8AC3E}">
        <p14:creationId xmlns:p14="http://schemas.microsoft.com/office/powerpoint/2010/main" val="3732099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9DC1E-B8CB-B4F5-541E-FDC9006A1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1650" dirty="0"/>
              <a:t>E22 (havi) és E24 (napi) adatszolgáltatás – </a:t>
            </a:r>
            <a:br>
              <a:rPr lang="hu-HU" sz="1650" dirty="0"/>
            </a:br>
            <a:r>
              <a:rPr lang="hu-HU" sz="1650" dirty="0"/>
              <a:t>A hitelintézetek saját tulajdonában lévő értékpapírok állománya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3A3439-C05E-4324-C01C-A7F2661F93CC}"/>
              </a:ext>
            </a:extLst>
          </p:cNvPr>
          <p:cNvSpPr/>
          <p:nvPr/>
        </p:nvSpPr>
        <p:spPr>
          <a:xfrm>
            <a:off x="381127" y="1892420"/>
            <a:ext cx="3833955" cy="34484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6F0DF6-5118-1A6B-49E7-A5251431763A}"/>
              </a:ext>
            </a:extLst>
          </p:cNvPr>
          <p:cNvSpPr txBox="1"/>
          <p:nvPr/>
        </p:nvSpPr>
        <p:spPr>
          <a:xfrm>
            <a:off x="559343" y="1651996"/>
            <a:ext cx="320314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chemeClr val="tx2"/>
                </a:solidFill>
              </a:rPr>
              <a:t>SAJÁT TULAJDONÚ ÉRTÉKPAPÍROK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0884F7-E593-33F9-0A75-3514EE9332FD}"/>
              </a:ext>
            </a:extLst>
          </p:cNvPr>
          <p:cNvSpPr/>
          <p:nvPr/>
        </p:nvSpPr>
        <p:spPr>
          <a:xfrm>
            <a:off x="381127" y="3429000"/>
            <a:ext cx="3833955" cy="19118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6708E-F8F2-2711-1A5A-3F930107B168}"/>
              </a:ext>
            </a:extLst>
          </p:cNvPr>
          <p:cNvSpPr txBox="1"/>
          <p:nvPr/>
        </p:nvSpPr>
        <p:spPr>
          <a:xfrm rot="16200000">
            <a:off x="-585678" y="2506614"/>
            <a:ext cx="166762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rgbClr val="00B050"/>
                </a:solidFill>
              </a:rPr>
              <a:t>SZABAD ÁLLOMÁNY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E8D690-E32C-C804-F37C-062D826D1E6A}"/>
              </a:ext>
            </a:extLst>
          </p:cNvPr>
          <p:cNvSpPr txBox="1"/>
          <p:nvPr/>
        </p:nvSpPr>
        <p:spPr>
          <a:xfrm rot="16200000">
            <a:off x="-713288" y="4234874"/>
            <a:ext cx="19118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chemeClr val="accent4"/>
                </a:solidFill>
              </a:rPr>
              <a:t>ZÁROLT ÁLLOMÁNY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5DF79E-6E32-1641-98A7-125BF00EE662}"/>
              </a:ext>
            </a:extLst>
          </p:cNvPr>
          <p:cNvSpPr/>
          <p:nvPr/>
        </p:nvSpPr>
        <p:spPr>
          <a:xfrm>
            <a:off x="2251494" y="3561631"/>
            <a:ext cx="1766260" cy="15398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134105-C349-1C94-0077-2FA3FD85174B}"/>
              </a:ext>
            </a:extLst>
          </p:cNvPr>
          <p:cNvSpPr txBox="1"/>
          <p:nvPr/>
        </p:nvSpPr>
        <p:spPr>
          <a:xfrm>
            <a:off x="2293251" y="4089164"/>
            <a:ext cx="1682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chemeClr val="accent3"/>
                </a:solidFill>
              </a:rPr>
              <a:t>MEGTERHELT ÁLLOMÁNY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4631B0-2AE9-6548-5BF5-C7E4571EDB01}"/>
              </a:ext>
            </a:extLst>
          </p:cNvPr>
          <p:cNvSpPr txBox="1"/>
          <p:nvPr/>
        </p:nvSpPr>
        <p:spPr>
          <a:xfrm>
            <a:off x="472008" y="4089165"/>
            <a:ext cx="1682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chemeClr val="accent4"/>
                </a:solidFill>
              </a:rPr>
              <a:t>Zárolt, de meg nem terhelt állomány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E2D3BC-76EE-0D11-B1D5-3E4FBC4AD732}"/>
              </a:ext>
            </a:extLst>
          </p:cNvPr>
          <p:cNvSpPr txBox="1"/>
          <p:nvPr/>
        </p:nvSpPr>
        <p:spPr>
          <a:xfrm>
            <a:off x="1459485" y="2401998"/>
            <a:ext cx="16827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>
                <a:solidFill>
                  <a:srgbClr val="00B050"/>
                </a:solidFill>
              </a:rPr>
              <a:t>Nem zárolt állomány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7095CC-E32C-F017-5C61-88A7633E68BB}"/>
              </a:ext>
            </a:extLst>
          </p:cNvPr>
          <p:cNvSpPr txBox="1"/>
          <p:nvPr/>
        </p:nvSpPr>
        <p:spPr>
          <a:xfrm>
            <a:off x="4492082" y="1822844"/>
            <a:ext cx="4371561" cy="4039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350" dirty="0">
                <a:solidFill>
                  <a:schemeClr val="tx2"/>
                </a:solidFill>
              </a:rPr>
              <a:t>SZABAD ÁLLOMÁNY: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korábbi oszlop definíciójának pontosítása E22-ben és E24-ben is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„meg nem terhelt” helyett „nem zárolt”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„zárolt, de meg nem terhelt állomány” nem szerepeltethető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hu-HU" sz="1350" dirty="0">
              <a:solidFill>
                <a:schemeClr val="tx2"/>
              </a:solidFill>
            </a:endParaRPr>
          </a:p>
          <a:p>
            <a:r>
              <a:rPr lang="hu-HU" sz="1350" dirty="0">
                <a:solidFill>
                  <a:schemeClr val="tx2"/>
                </a:solidFill>
              </a:rPr>
              <a:t>ZÁROLT, DE MEG NEM TERHELT ÁLLOMÁNY: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új oszlop, de csak a havi E22-ben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 err="1">
                <a:solidFill>
                  <a:schemeClr val="tx2"/>
                </a:solidFill>
              </a:rPr>
              <a:t>LCR</a:t>
            </a:r>
            <a:r>
              <a:rPr lang="hu-HU" sz="1350" dirty="0">
                <a:solidFill>
                  <a:schemeClr val="tx2"/>
                </a:solidFill>
              </a:rPr>
              <a:t>-mutató likvid eszköz definíciójához kötés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a hitelintézetek likviditásának ellenőrzése szempontjából fontos ezt külön látni, legalább havonta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hu-HU" sz="135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hu-HU" sz="1350" dirty="0">
              <a:solidFill>
                <a:schemeClr val="tx2"/>
              </a:solidFill>
            </a:endParaRPr>
          </a:p>
          <a:p>
            <a:r>
              <a:rPr lang="hu-HU" sz="1350" dirty="0">
                <a:solidFill>
                  <a:schemeClr val="tx2"/>
                </a:solidFill>
              </a:rPr>
              <a:t>További egyértelműsítés: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</a:rPr>
              <a:t>a hitelintézet által kibocsátott, </a:t>
            </a:r>
            <a:r>
              <a:rPr lang="hu-HU" sz="1350" dirty="0" err="1">
                <a:solidFill>
                  <a:schemeClr val="tx2"/>
                </a:solidFill>
              </a:rPr>
              <a:t>visszavásárolt</a:t>
            </a:r>
            <a:r>
              <a:rPr lang="hu-HU" sz="1350" dirty="0">
                <a:solidFill>
                  <a:schemeClr val="tx2"/>
                </a:solidFill>
              </a:rPr>
              <a:t> értékpapírok nem szerepeltetendők a táblában (E24 esetén az egyedi hitelintézet által kibocsátott és általa </a:t>
            </a:r>
            <a:r>
              <a:rPr lang="hu-HU" sz="1350" dirty="0" err="1">
                <a:solidFill>
                  <a:schemeClr val="tx2"/>
                </a:solidFill>
              </a:rPr>
              <a:t>visszavásárolt</a:t>
            </a:r>
            <a:r>
              <a:rPr lang="hu-HU" sz="1350" dirty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8917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9020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79F73AB2-B8A2-8724-93C1-AF1A7CE4B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338175"/>
            <a:ext cx="6824582" cy="15696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tabLst>
                <a:tab pos="360000" algn="l"/>
              </a:tabLst>
            </a:pPr>
            <a:r>
              <a:rPr 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adatszolgáltatás - Negyedéves jelentés a lakó- és kereskedelmi ingatlannal fedezett hitelkockázati kitettségekről (L75) 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AD9E618F-D878-1849-4458-FE896C822747}"/>
              </a:ext>
            </a:extLst>
          </p:cNvPr>
          <p:cNvSpPr txBox="1">
            <a:spLocks/>
          </p:cNvSpPr>
          <p:nvPr/>
        </p:nvSpPr>
        <p:spPr>
          <a:xfrm>
            <a:off x="2097947" y="4342793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Szakács János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Pénzügyi stabilitási és jegybanki eszköztár igazgatóság</a:t>
            </a:r>
          </a:p>
        </p:txBody>
      </p:sp>
    </p:spTree>
    <p:extLst>
      <p:ext uri="{BB962C8B-B14F-4D97-AF65-F5344CB8AC3E}">
        <p14:creationId xmlns:p14="http://schemas.microsoft.com/office/powerpoint/2010/main" val="4129703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68189-FE4D-FD0A-502D-F4EA2FBA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0" y="354978"/>
            <a:ext cx="7994687" cy="459000"/>
          </a:xfrm>
        </p:spPr>
        <p:txBody>
          <a:bodyPr>
            <a:normAutofit fontScale="90000"/>
          </a:bodyPr>
          <a:lstStyle/>
          <a:p>
            <a:r>
              <a:rPr lang="hu-HU" sz="1800" dirty="0"/>
              <a:t>Új L75 adatszolgáltatás a </a:t>
            </a:r>
            <a:r>
              <a:rPr lang="hu-HU" sz="1800" dirty="0" err="1"/>
              <a:t>szektorális</a:t>
            </a:r>
            <a:r>
              <a:rPr lang="hu-HU" sz="1800" dirty="0"/>
              <a:t> rendszerkockázati tőkepuffer-követelmény alapjául szolgáló kitettségek azonosítására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01A72-04C7-B6A1-A451-42160D6AC5F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DC637-43D4-F702-7AF1-1CC97F75A9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0491" y="1738032"/>
            <a:ext cx="8357345" cy="3533215"/>
          </a:xfrm>
        </p:spPr>
        <p:txBody>
          <a:bodyPr>
            <a:normAutofit/>
          </a:bodyPr>
          <a:lstStyle/>
          <a:p>
            <a:pPr algn="just"/>
            <a:r>
              <a:rPr lang="hu-HU" sz="1800" b="1" dirty="0"/>
              <a:t>Adatszolgáltatás kódja és megnevezése: </a:t>
            </a:r>
            <a:r>
              <a:rPr lang="hu-HU" sz="1800" dirty="0"/>
              <a:t>L75 - Negyedéves jelentés a lakó- és kereskedelmi ingatlannal fedezett hitelkockázati kitettségekről</a:t>
            </a:r>
          </a:p>
          <a:p>
            <a:pPr algn="just"/>
            <a:r>
              <a:rPr lang="hu-HU" sz="1800" b="1" dirty="0"/>
              <a:t>Bevezetés indoka: </a:t>
            </a:r>
            <a:r>
              <a:rPr lang="hu-HU" sz="1800" dirty="0"/>
              <a:t>Az </a:t>
            </a:r>
            <a:r>
              <a:rPr lang="hu-HU" sz="1800" dirty="0" err="1"/>
              <a:t>sSyRB</a:t>
            </a:r>
            <a:r>
              <a:rPr lang="hu-HU" sz="1800" dirty="0"/>
              <a:t> alapjául szolgálató kitettségek egyértelmű azonosítása</a:t>
            </a:r>
          </a:p>
          <a:p>
            <a:pPr algn="just"/>
            <a:r>
              <a:rPr lang="hu-HU" sz="1800" b="1" dirty="0"/>
              <a:t>Adatszolgáltatói kör: </a:t>
            </a:r>
            <a:r>
              <a:rPr lang="hu-HU" sz="1800" dirty="0"/>
              <a:t>Hitelintézetek - összevont alapú felügyelet alá tartozó hitelintézet konszolidált alapon, az e körbe nem tartozó adatszolgáltató egyedi alapon teljesíti</a:t>
            </a:r>
          </a:p>
          <a:p>
            <a:pPr algn="just"/>
            <a:r>
              <a:rPr lang="hu-HU" sz="1800" b="1" dirty="0"/>
              <a:t>Gyakoriság: </a:t>
            </a:r>
            <a:r>
              <a:rPr lang="hu-HU" sz="1800" dirty="0"/>
              <a:t>Negyedéves</a:t>
            </a:r>
          </a:p>
          <a:p>
            <a:pPr algn="just"/>
            <a:r>
              <a:rPr lang="hu-HU" sz="1800" b="1" dirty="0"/>
              <a:t>Határidő: </a:t>
            </a:r>
            <a:r>
              <a:rPr lang="hu-HU" sz="1800" dirty="0"/>
              <a:t>első negyedév tekintetében: a tárgyidőszakot követő második hónap 12. nap; második – negyedik negyedév tekintetében: a tárgyidőszakot követő második hónap 11. nap</a:t>
            </a:r>
          </a:p>
          <a:p>
            <a:pPr algn="just"/>
            <a:r>
              <a:rPr lang="hu-HU" sz="1800" b="1" dirty="0"/>
              <a:t>Tartalom: </a:t>
            </a:r>
            <a:r>
              <a:rPr lang="hu-HU" sz="1800" dirty="0"/>
              <a:t>A hitelintézetek kitettségei és a kockázattal súlyozott kitettségérték a partner típusa (természetes vagy jogi személy), a partner és az ingatlan helye szerint</a:t>
            </a:r>
            <a:endParaRPr lang="hu-HU" sz="1800" b="1" dirty="0"/>
          </a:p>
        </p:txBody>
      </p:sp>
    </p:spTree>
    <p:extLst>
      <p:ext uri="{BB962C8B-B14F-4D97-AF65-F5344CB8AC3E}">
        <p14:creationId xmlns:p14="http://schemas.microsoft.com/office/powerpoint/2010/main" val="4233907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/>
              <a:t>KÉRDÉSEK? </a:t>
            </a:r>
          </a:p>
          <a:p>
            <a:endParaRPr lang="hu-HU" sz="4000" dirty="0"/>
          </a:p>
          <a:p>
            <a:r>
              <a:rPr lang="hu-HU" sz="4000" dirty="0"/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9482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953468"/>
            <a:ext cx="6349367" cy="1490536"/>
          </a:xfrm>
        </p:spPr>
        <p:txBody>
          <a:bodyPr/>
          <a:lstStyle/>
          <a:p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Pénz- és hitelpiaci MNB rendelet 2026. évre tervezett változásai </a:t>
            </a:r>
          </a:p>
        </p:txBody>
      </p:sp>
    </p:spTree>
    <p:extLst>
      <p:ext uri="{BB962C8B-B14F-4D97-AF65-F5344CB8AC3E}">
        <p14:creationId xmlns:p14="http://schemas.microsoft.com/office/powerpoint/2010/main" val="4221236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620048"/>
            <a:ext cx="6824582" cy="1005916"/>
          </a:xfrm>
        </p:spPr>
        <p:txBody>
          <a:bodyPr/>
          <a:lstStyle/>
          <a:p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biztonsági és informatikai tárgyú adatszolgáltatások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026708" y="4372717"/>
            <a:ext cx="6364943" cy="115114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Tikos Anita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Stratégiai, fenntartható pénzügyi és  IT felügyeleti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1329711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E3292186-02BC-F760-2BDA-26C26192C84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9258C43-2A52-CD72-587B-FE175D008D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 DORA rendelet okán vált szükségessé a módosítás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 felhőszolgáltatásokkal kapcsolatos kérdések kerültek törlésre az adatszolgáltatásból ( mert a </a:t>
            </a:r>
            <a:r>
              <a:rPr lang="hu-HU" dirty="0" err="1"/>
              <a:t>RoI</a:t>
            </a:r>
            <a:r>
              <a:rPr lang="hu-HU" dirty="0"/>
              <a:t>-ban szerepelni fog minden fontos információ)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Új kérdések: </a:t>
            </a:r>
          </a:p>
          <a:p>
            <a:pPr marL="685775" lvl="1" indent="-3429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az incidens bejelentéséért és kezeléséért felelős személy neve és elérhetőségei,</a:t>
            </a:r>
          </a:p>
          <a:p>
            <a:pPr marL="685775" lvl="1" indent="-3429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intézmény méretére vonatkozó kérdés (</a:t>
            </a:r>
            <a:r>
              <a:rPr lang="hu-HU" dirty="0" err="1">
                <a:solidFill>
                  <a:srgbClr val="002060"/>
                </a:solidFill>
              </a:rPr>
              <a:t>mikro</a:t>
            </a:r>
            <a:r>
              <a:rPr lang="hu-HU" dirty="0">
                <a:solidFill>
                  <a:srgbClr val="002060"/>
                </a:solidFill>
              </a:rPr>
              <a:t>-, kis-, közép, vagy nagyvállalkozás).</a:t>
            </a: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48A765B7-E743-D368-F3FA-7139C6784E6C}"/>
              </a:ext>
            </a:extLst>
          </p:cNvPr>
          <p:cNvSpPr txBox="1">
            <a:spLocks/>
          </p:cNvSpPr>
          <p:nvPr/>
        </p:nvSpPr>
        <p:spPr>
          <a:xfrm>
            <a:off x="429209" y="400098"/>
            <a:ext cx="7504556" cy="45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68574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hu-HU" sz="3000" kern="1200" cap="all" spc="8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500"/>
              <a:t>A 9I  jelű adatszolgáltatással kapcsolatos módosítások</a:t>
            </a:r>
            <a:endParaRPr lang="hu-HU" sz="2500" dirty="0"/>
          </a:p>
        </p:txBody>
      </p:sp>
    </p:spTree>
    <p:extLst>
      <p:ext uri="{BB962C8B-B14F-4D97-AF65-F5344CB8AC3E}">
        <p14:creationId xmlns:p14="http://schemas.microsoft.com/office/powerpoint/2010/main" val="214456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5E2AA5C9-2107-484D-BD89-C213973AC4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5442" y="1190675"/>
            <a:ext cx="8013939" cy="5047096"/>
          </a:xfrm>
        </p:spPr>
        <p:txBody>
          <a:bodyPr>
            <a:noAutofit/>
          </a:bodyPr>
          <a:lstStyle/>
          <a:p>
            <a:pPr marL="541338" indent="-266700" algn="just">
              <a:lnSpc>
                <a:spcPct val="100000"/>
              </a:lnSpc>
              <a:spcBef>
                <a:spcPts val="0"/>
              </a:spcBef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Köszöntő</a:t>
            </a:r>
          </a:p>
          <a:p>
            <a:pPr algn="just" defTabSz="541338">
              <a:lnSpc>
                <a:spcPct val="100000"/>
              </a:lnSpc>
              <a:spcBef>
                <a:spcPts val="0"/>
              </a:spcBef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Ipacs László </a:t>
            </a:r>
          </a:p>
          <a:p>
            <a:pPr marL="541338" indent="-266700" algn="just">
              <a:lnSpc>
                <a:spcPct val="100000"/>
              </a:lnSpc>
              <a:spcBef>
                <a:spcPts val="0"/>
              </a:spcBef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alapvető  jegybanki feladatokhoz kapcsolódó adatszolgáltatások tervezett változásai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 P11-P14 adatszolgáltatások módosításai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58775" algn="l"/>
                <a:tab pos="53975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Ágoston András Iván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 hitelintézetek saját tulajdonában lévő értékpapírok állományának havi, illetve napi adatai (E22, E24)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60000" algn="l"/>
                <a:tab pos="432000" algn="l"/>
                <a:tab pos="54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Sulyok András</a:t>
            </a:r>
          </a:p>
          <a:p>
            <a:pPr marL="538163" indent="-179388"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Új adatszolgáltatás - Negyedéves jelentés a lakó- és kereskedelmi ingatlannal fedezett hitelkockázati         kitettségekről (L75)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60000" algn="l"/>
                <a:tab pos="432000" algn="l"/>
                <a:tab pos="54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Szakács János </a:t>
            </a:r>
          </a:p>
          <a:p>
            <a:pPr marL="266700" indent="-266700"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III. Pénzpiaci MNB rendelet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57188" algn="l"/>
              </a:tabLst>
            </a:pPr>
            <a:r>
              <a:rPr lang="hu-H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IT biztonsági és informatikai tárgyú adatszolgáltatások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tabLst>
                <a:tab pos="357188" algn="l"/>
              </a:tabLst>
            </a:pP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Előadó: Tikos Anita</a:t>
            </a:r>
          </a:p>
          <a:p>
            <a:pPr marL="266700" indent="-266700"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2. Intézményszintű SFDR adatok (18SFDR)</a:t>
            </a:r>
          </a:p>
          <a:p>
            <a:pPr marL="266700" indent="-266700" algn="just">
              <a:lnSpc>
                <a:spcPct val="100000"/>
              </a:lnSpc>
              <a:spcBef>
                <a:spcPts val="0"/>
              </a:spcBef>
              <a:tabLst>
                <a:tab pos="36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Ritter Renátó</a:t>
            </a: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538163" indent="-179388" algn="just">
              <a:lnSpc>
                <a:spcPct val="100000"/>
              </a:lnSpc>
              <a:spcBef>
                <a:spcPts val="0"/>
              </a:spcBef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 pénzpiaci közvetítők tevékenységével összefüggő új és módosuló adatszolgáltatások </a:t>
            </a:r>
          </a:p>
          <a:p>
            <a:pPr marL="266700" indent="-266700" algn="just">
              <a:lnSpc>
                <a:spcPct val="100000"/>
              </a:lnSpc>
              <a:spcBef>
                <a:spcPts val="0"/>
              </a:spcBef>
              <a:tabLst>
                <a:tab pos="54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Mohácsi József</a:t>
            </a:r>
          </a:p>
          <a:p>
            <a:pPr marL="538163" indent="-179388" algn="just">
              <a:lnSpc>
                <a:spcPct val="100000"/>
              </a:lnSpc>
              <a:spcBef>
                <a:spcPts val="0"/>
              </a:spcBef>
              <a:tabLst>
                <a:tab pos="358775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 Felügyeleti likviditási stresszteszt (FLST), valamint a jelzálog-hitelintézetek adatai (6DA, 6DB, F6D) és a Cashflow adatszolgáltatások változásai</a:t>
            </a:r>
          </a:p>
          <a:p>
            <a:pPr marL="266700" indent="-266700" algn="just">
              <a:lnSpc>
                <a:spcPct val="100000"/>
              </a:lnSpc>
              <a:spcBef>
                <a:spcPts val="0"/>
              </a:spcBef>
              <a:tabLst>
                <a:tab pos="540000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Szomorjai Péter</a:t>
            </a:r>
          </a:p>
          <a:p>
            <a:pPr marL="627063" indent="-266700" algn="just">
              <a:lnSpc>
                <a:spcPct val="100000"/>
              </a:lnSpc>
              <a:spcBef>
                <a:spcPts val="0"/>
              </a:spcBef>
              <a:tabLst>
                <a:tab pos="358775" algn="l"/>
                <a:tab pos="627063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A pénzpiaci rendelet további módosításai és az EBA adatszolgáltatások változásai</a:t>
            </a:r>
          </a:p>
          <a:p>
            <a:pPr marL="627063" indent="-266700" algn="just">
              <a:lnSpc>
                <a:spcPct val="100000"/>
              </a:lnSpc>
              <a:spcBef>
                <a:spcPts val="0"/>
              </a:spcBef>
              <a:tabLst>
                <a:tab pos="358775" algn="l"/>
                <a:tab pos="627063" algn="l"/>
              </a:tabLst>
            </a:pPr>
            <a:r>
              <a:rPr lang="hu-H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hu-H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Előadó: Pintér Csilla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935EAF6F-7E31-4E8C-A1E3-71346D662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Tartalom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0BC061A-0C4E-427D-9B75-1E724D1DE7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9315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9C55F2-10AC-2BEE-C969-7E443EC5D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adatszolgáltatások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DC42FA0-8543-9B0B-A4CA-D9D4B9125D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05B3535-621A-686C-99A3-88C5211BA7A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9252" y="1717998"/>
            <a:ext cx="8442777" cy="37406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u-HU" b="1" dirty="0"/>
              <a:t>AZ EURÓPAI PARLAMENT ÉS A TANÁCS 2022. december 14-i (EU) 2022/2554 RENDELETE a pénzügyi ágazat digitális működési </a:t>
            </a:r>
            <a:r>
              <a:rPr lang="hu-HU" b="1" dirty="0" err="1"/>
              <a:t>rezilienciájáról</a:t>
            </a:r>
            <a:r>
              <a:rPr lang="hu-HU" b="1" dirty="0"/>
              <a:t> (DORA rendelet) okán létrehozott új adatszolgáltatások: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Kritikus vagy fontos funkciót támogató IKT-szolgáltatói szerződések (</a:t>
            </a:r>
            <a:r>
              <a:rPr lang="hu-HU" dirty="0" err="1"/>
              <a:t>IKT_KR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IKT-kockázatkezelési keretrendszer felülvizsgálata (</a:t>
            </a:r>
            <a:r>
              <a:rPr lang="hu-HU" dirty="0" err="1"/>
              <a:t>IKT_KOCK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Információmegosztási együttműködéssel kapcsolatos bejelentés (</a:t>
            </a:r>
            <a:r>
              <a:rPr lang="hu-HU" dirty="0" err="1"/>
              <a:t>INF_EGY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DORA rendelet szerinti incidensbejelentési kötelezettségek kiszervezése harmadik fél szolgáltatónak (</a:t>
            </a:r>
            <a:r>
              <a:rPr lang="hu-HU" dirty="0" err="1"/>
              <a:t>INC_BE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Az új IKT szolgáltatások igénybevételéről szóló megállapodásokról (</a:t>
            </a:r>
            <a:r>
              <a:rPr lang="hu-HU" dirty="0" err="1"/>
              <a:t>IKT_UJ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IKT szolgáltatói nyilvántartás (</a:t>
            </a:r>
            <a:r>
              <a:rPr lang="hu-HU" dirty="0" err="1"/>
              <a:t>IKT_ROI</a:t>
            </a:r>
            <a:r>
              <a:rPr lang="hu-HU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Jelentős IKT-vonatkozású események által okozott költségek és veszteségek összesített éves becslése (</a:t>
            </a:r>
            <a:r>
              <a:rPr lang="hu-HU" dirty="0" err="1"/>
              <a:t>IKT_KTG</a:t>
            </a:r>
            <a:r>
              <a:rPr lang="hu-H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75432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11162B-9182-6580-3A55-4BBC7D6EF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929" y="426694"/>
            <a:ext cx="7843888" cy="459000"/>
          </a:xfrm>
        </p:spPr>
        <p:txBody>
          <a:bodyPr>
            <a:normAutofit fontScale="90000"/>
          </a:bodyPr>
          <a:lstStyle/>
          <a:p>
            <a:r>
              <a:rPr lang="hu-HU" sz="1875" dirty="0"/>
              <a:t>Kritikus vagy fontos funkciót támogató IKT-szolgáltatói szerződések (</a:t>
            </a:r>
            <a:r>
              <a:rPr lang="hu-HU" sz="1875" dirty="0" err="1"/>
              <a:t>IKT_KR</a:t>
            </a:r>
            <a:r>
              <a:rPr lang="hu-HU" sz="1875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88F1D41-2DFB-B92A-9826-8A1C97EED9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F0A34CC-122D-BA02-6BAE-C927F83FC3E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8176" y="1362635"/>
            <a:ext cx="8346251" cy="4172944"/>
          </a:xfrm>
        </p:spPr>
        <p:txBody>
          <a:bodyPr>
            <a:normAutofit lnSpcReduction="10000"/>
          </a:bodyPr>
          <a:lstStyle/>
          <a:p>
            <a:r>
              <a:rPr lang="hu-HU" sz="1800" i="1" dirty="0"/>
              <a:t>A pénzügyi szervezeteknek időben tájékoztatniuk kell az illetékes hatóságot bármely, kritikus vagy fontos funkciókat támogató IKT-szolgáltatások igénybevételéről szóló, tervezett szerződéses megállapodásról, valamint arról, ha egy funkció kritikussá vagy fontossá válik. [DORA rendelet 28. cikk (3) bekezdés]</a:t>
            </a:r>
          </a:p>
          <a:p>
            <a:endParaRPr lang="hu-HU" dirty="0"/>
          </a:p>
          <a:p>
            <a:pPr marL="342900" indent="-342900" algn="l">
              <a:buFontTx/>
              <a:buChar char="-"/>
            </a:pPr>
            <a:r>
              <a:rPr lang="hu-HU" sz="1950" dirty="0"/>
              <a:t>Kritikus vagy fontos funkciót támogató IKT szolgáltatási szerződés megkötése, módosítása, megszűntetése illetve funkció kritikus vagy fontossá válása esetén</a:t>
            </a:r>
          </a:p>
          <a:p>
            <a:pPr marL="342900" indent="-342900" algn="l">
              <a:buFontTx/>
              <a:buChar char="-"/>
            </a:pPr>
            <a:r>
              <a:rPr lang="hu-HU" sz="1950" dirty="0"/>
              <a:t>Csatolni kell a szerződést és mellékleteit, illetve a kapcsolódó </a:t>
            </a:r>
            <a:r>
              <a:rPr lang="hu-HU" sz="1950" dirty="0" err="1"/>
              <a:t>BCP</a:t>
            </a:r>
            <a:r>
              <a:rPr lang="hu-HU" sz="1950" dirty="0"/>
              <a:t> tervet, Exit tervet, felméréseket stb.</a:t>
            </a:r>
          </a:p>
          <a:p>
            <a:pPr marL="342900" indent="-342900" algn="l">
              <a:buFontTx/>
              <a:buChar char="-"/>
            </a:pPr>
            <a:r>
              <a:rPr lang="hu-HU" sz="1950" dirty="0"/>
              <a:t>DORA előírásainak (28. és 30. cikk) való megfelelést kell az űrlapon pontonként megadni.</a:t>
            </a:r>
          </a:p>
          <a:p>
            <a:pPr marL="342900" indent="-342900" algn="l">
              <a:buFontTx/>
              <a:buChar char="-"/>
            </a:pPr>
            <a:r>
              <a:rPr lang="hu-HU" sz="1950" dirty="0"/>
              <a:t>Fontos: a kiszervezési szabályok megmaradtak, így ha a szolgáltatás kiszervezésnek is minősül, akkor aszerint is jelenteni kell.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3455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4AA6B6-6584-6548-6904-D0B924B44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23" y="408764"/>
            <a:ext cx="7822894" cy="459000"/>
          </a:xfrm>
        </p:spPr>
        <p:txBody>
          <a:bodyPr>
            <a:normAutofit fontScale="90000"/>
          </a:bodyPr>
          <a:lstStyle/>
          <a:p>
            <a:r>
              <a:rPr lang="hu-HU" sz="2100" dirty="0"/>
              <a:t>DORA szerinti incidensbejelentési kötelezettségek kiszervezése </a:t>
            </a:r>
            <a:r>
              <a:rPr lang="hu-HU" sz="2100" dirty="0" err="1"/>
              <a:t>TPP-nek</a:t>
            </a:r>
            <a:r>
              <a:rPr lang="hu-HU" sz="2100" dirty="0"/>
              <a:t> (</a:t>
            </a:r>
            <a:r>
              <a:rPr lang="hu-HU" sz="2100" dirty="0" err="1"/>
              <a:t>INC_BE</a:t>
            </a:r>
            <a:r>
              <a:rPr lang="hu-HU" sz="2100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858C4C9-5519-9AED-9E7A-5A27A197951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7EF42A5-42A5-382A-1CDA-84B95E60A36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1800" dirty="0"/>
              <a:t>A pénzügyi szervezetek az uniós és nemzeti ágazati jogszabályokkal összhangban kiszervezhetik az e cikk szerinti bejelentési kötelezettségeket harmadik fél szolgáltatónak. [DORA rendelet 19. cikk (5) bekezdés]</a:t>
            </a:r>
          </a:p>
          <a:p>
            <a:pPr algn="just"/>
            <a:r>
              <a:rPr lang="hu-HU" sz="1800" dirty="0"/>
              <a:t>Elérhetősége: ERA-ban a </a:t>
            </a:r>
            <a:r>
              <a:rPr lang="hu-HU" sz="1800" b="1" dirty="0"/>
              <a:t>Szolgáltatások menüpont alatt a DORA incidens bejelentés/ Küldő intézmény /Új felvétel menüpont alatt </a:t>
            </a:r>
          </a:p>
          <a:p>
            <a:pPr algn="just"/>
            <a:r>
              <a:rPr lang="hu-HU" sz="1800" dirty="0"/>
              <a:t>A kiszervezés bejelentése teszi lehetővé, hogy az ERA-n az intézmény nevében a megbízott harmadik fél incidenst tudjon bejelenteni az intézmény nevében. (nem helyettesíti a kiszervezési és Kritikus IKT szolgáltatói bejelentés amennyiben annak minősül)</a:t>
            </a:r>
          </a:p>
          <a:p>
            <a:pPr algn="l"/>
            <a:r>
              <a:rPr lang="hu-HU" sz="1800" b="1" dirty="0"/>
              <a:t>Adatszolgáltatás főbb elemei</a:t>
            </a:r>
            <a:r>
              <a:rPr lang="hu-HU" sz="1800" dirty="0"/>
              <a:t>: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Megbízott intézmény neve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Megbízás kezdet és vége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b="1" dirty="0"/>
              <a:t>Szerződés csatolása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4852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6F14A9-1FF3-BDB7-0F39-2E705C6E6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2100" dirty="0"/>
              <a:t>Információmegosztási együttműködéssel kapcsolatos bejelentés (</a:t>
            </a:r>
            <a:r>
              <a:rPr lang="hu-HU" sz="2100" dirty="0" err="1"/>
              <a:t>INF_EGY</a:t>
            </a:r>
            <a:r>
              <a:rPr lang="hu-HU" sz="2100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3645A4-F792-7EFF-5A4E-7346719443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E7B365C-93D4-896D-3D8D-9769239F95B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1800" dirty="0"/>
              <a:t>A pénzügyi szervezeteknek értesíteniük kell az illetékes hatóságokat az (..) információmegosztási megállapodásban való részvételükről a tagságuk érvényesítésekor, vagy adott esetben a tagságuk megszűnéséről annak hatálybalépésekor.[ DORA rendelet 45. cikk (3.) bekezdés]</a:t>
            </a:r>
          </a:p>
          <a:p>
            <a:endParaRPr lang="hu-HU" sz="1800" dirty="0"/>
          </a:p>
          <a:p>
            <a:pPr algn="l"/>
            <a:r>
              <a:rPr lang="hu-HU" sz="1800" b="1" dirty="0"/>
              <a:t>Adatszolgáltatás főbb elemei: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megállapodás neve,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megállapodás azonosítója,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tagjai,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célja,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Változás/módosítás esetén: változás ismertetése,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dirty="0"/>
              <a:t>Megszűnés esetén: annak oka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1800" b="1" dirty="0"/>
              <a:t>Megállapodás/ módosítás/  megszűnésről szóló megállapodás csatolása</a:t>
            </a:r>
          </a:p>
        </p:txBody>
      </p:sp>
    </p:spTree>
    <p:extLst>
      <p:ext uri="{BB962C8B-B14F-4D97-AF65-F5344CB8AC3E}">
        <p14:creationId xmlns:p14="http://schemas.microsoft.com/office/powerpoint/2010/main" val="376544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5C5C44-7FB4-9DFA-5FA2-7F19B7BF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01" y="426696"/>
            <a:ext cx="7642687" cy="459000"/>
          </a:xfrm>
        </p:spPr>
        <p:txBody>
          <a:bodyPr>
            <a:noAutofit/>
          </a:bodyPr>
          <a:lstStyle/>
          <a:p>
            <a:r>
              <a:rPr lang="hu-HU" sz="1800" dirty="0"/>
              <a:t>IKT-kockázatkezelési keretrendszer felülvizsgálata (IKT_KOCK)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16441B0-88D0-9958-18A3-6363C18F00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51A2637-77EB-5114-8E93-8E613AAA4F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5902" y="1281954"/>
            <a:ext cx="8691466" cy="425362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u-HU" sz="1800" dirty="0"/>
              <a:t>Az IKT-kockázatkezelési keretrendszert dokumentálni kell, és </a:t>
            </a:r>
            <a:r>
              <a:rPr lang="hu-HU" sz="1800" b="1" dirty="0"/>
              <a:t>legalább évente egyszer - vagy </a:t>
            </a:r>
            <a:r>
              <a:rPr lang="hu-HU" sz="1800" b="1" dirty="0" err="1"/>
              <a:t>mikrovállalkozások</a:t>
            </a:r>
            <a:r>
              <a:rPr lang="hu-HU" sz="1800" b="1" dirty="0"/>
              <a:t> esetében időszakonként </a:t>
            </a:r>
            <a:r>
              <a:rPr lang="hu-HU" sz="1800" dirty="0"/>
              <a:t>- felül kell vizsgálni, továbbá jelentős IKT-vonatkozású események bekövetkezésekor, valamint a digitális működési </a:t>
            </a:r>
            <a:r>
              <a:rPr lang="hu-HU" sz="1800" dirty="0" err="1"/>
              <a:t>reziliencia</a:t>
            </a:r>
            <a:r>
              <a:rPr lang="hu-HU" sz="1800" dirty="0"/>
              <a:t> tesztelésére vagy ellenőrzésére irányuló releváns folyamatokból származó felügyeleti utasításokat és következtetéseket követően [DORA rendelet 6. cikk (5) bekezdés]</a:t>
            </a:r>
          </a:p>
          <a:p>
            <a:pPr algn="just"/>
            <a:endParaRPr lang="hu-HU" sz="1800" b="1" dirty="0"/>
          </a:p>
          <a:p>
            <a:pPr algn="just"/>
            <a:r>
              <a:rPr lang="hu-HU" sz="1800" b="1" dirty="0"/>
              <a:t>Felülvizsgálatról jelentést </a:t>
            </a:r>
            <a:r>
              <a:rPr lang="hu-HU" sz="1800" dirty="0"/>
              <a:t>kell készíteni a vezetős testületnek: tartalmi elvárásokat (2024/1774 számú felhatalmazáson alapuló rendelet)</a:t>
            </a:r>
          </a:p>
          <a:p>
            <a:pPr algn="l"/>
            <a:endParaRPr lang="hu-HU" sz="1800" b="1" dirty="0"/>
          </a:p>
          <a:p>
            <a:pPr algn="l"/>
            <a:r>
              <a:rPr lang="hu-HU" sz="1800" b="1" dirty="0"/>
              <a:t>Adatszolgáltatása főbb elemei: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 felülvizsgálat oka (kapcsolódó incidens vagy hatósági kötelezés száma ha releváns)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Változás összefoglalása (előző jelentés óta)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Keretrendszer felülvizsgálat megállapításainak összefoglalása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Felülvizsgálat során azonosított gyengeségek, hiányosságok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Előző jelentésben azonosított korrekciós intézkedések hatékonysága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dirty="0"/>
              <a:t>Felülvizsgálathoz használt források ( lista és igen/nem jelölős válasz)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800" b="1" dirty="0"/>
              <a:t>Jelentés és mellékleteinek csatolása</a:t>
            </a:r>
          </a:p>
        </p:txBody>
      </p:sp>
    </p:spTree>
    <p:extLst>
      <p:ext uri="{BB962C8B-B14F-4D97-AF65-F5344CB8AC3E}">
        <p14:creationId xmlns:p14="http://schemas.microsoft.com/office/powerpoint/2010/main" val="2117050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0363635-AF93-0765-56AD-5117681A0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IKT szolgáltatói nyilvántartás (</a:t>
            </a:r>
            <a:r>
              <a:rPr lang="hu-HU" dirty="0" err="1"/>
              <a:t>IKT_ROI</a:t>
            </a:r>
            <a:r>
              <a:rPr lang="hu-HU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66A0C23-BB21-00BB-A132-4379249E0F3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7F207AA-1F9E-1199-38EA-52404510629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u-HU" dirty="0"/>
              <a:t>„ IKT-kockázatkezelési keretrendszerük részeként a pénzügyi szervezeteknek az egyedi szervezet szintjén, valamint </a:t>
            </a:r>
            <a:r>
              <a:rPr lang="hu-HU" dirty="0" err="1"/>
              <a:t>szubkonszolidált</a:t>
            </a:r>
            <a:r>
              <a:rPr lang="hu-HU" dirty="0"/>
              <a:t> és konszolidált szinten információ-nyilvántartást kell vezetniük és naprakészen tartaniuk a harmadik fél IKT-szolgáltatók által nyújtott IKT-szolgáltatások igénybevételéről szóló valamennyi szerződéses megállapodásról. (…)</a:t>
            </a:r>
          </a:p>
          <a:p>
            <a:pPr algn="just"/>
            <a:r>
              <a:rPr lang="hu-HU" dirty="0"/>
              <a:t>A pénzügyi szervezeteknek az illetékes hatóság kérésére annak rendelkezésére kell bocsátaniuk a teljes információ-nyilvántartást(…)” [ DORA rendelet 28. cikk (3) bekezdés)</a:t>
            </a:r>
          </a:p>
          <a:p>
            <a:pPr algn="l"/>
            <a:endParaRPr lang="hu-HU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325" dirty="0"/>
              <a:t>Az adatszolgáltatást az intézménynek az </a:t>
            </a:r>
            <a:r>
              <a:rPr lang="hu-HU" sz="2325" dirty="0" err="1"/>
              <a:t>ERA</a:t>
            </a:r>
            <a:r>
              <a:rPr lang="hu-HU" sz="2325" dirty="0"/>
              <a:t>-ban a Szolgáltatások menüpont alatt a DORA szolgáltatói nyilvántartás / Információ nyilvántartás alatt elérhető űrlap benyújtásával kell teljesítenie: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325" dirty="0"/>
              <a:t>A szolgáltatáshoz regisztráció után lehet hozzáférni,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325" dirty="0"/>
              <a:t>Adatok megadásával és az űrlap csatolásával ( validációs gomb az adatszolgáltatási felület kitöltését </a:t>
            </a:r>
            <a:r>
              <a:rPr lang="hu-HU" sz="2325" dirty="0" err="1"/>
              <a:t>validálja</a:t>
            </a:r>
            <a:r>
              <a:rPr lang="hu-HU" sz="2325" dirty="0"/>
              <a:t> a </a:t>
            </a:r>
            <a:r>
              <a:rPr lang="hu-HU" sz="2325" dirty="0" err="1"/>
              <a:t>RoI</a:t>
            </a:r>
            <a:r>
              <a:rPr lang="hu-HU" sz="2325" dirty="0"/>
              <a:t>-t beküldés után ellenőrzi az </a:t>
            </a:r>
            <a:r>
              <a:rPr lang="hu-HU" sz="2325" dirty="0" err="1"/>
              <a:t>ERA</a:t>
            </a:r>
            <a:r>
              <a:rPr lang="hu-HU" sz="2325" dirty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325" dirty="0" err="1"/>
              <a:t>RoI</a:t>
            </a:r>
            <a:r>
              <a:rPr lang="hu-HU" sz="2325" dirty="0"/>
              <a:t>: Excel űrlap (csak az általunk kiadott űrlapot fogadja be az </a:t>
            </a:r>
            <a:r>
              <a:rPr lang="hu-HU" sz="2325" dirty="0" err="1"/>
              <a:t>ERA</a:t>
            </a:r>
            <a:r>
              <a:rPr lang="hu-HU" sz="2325" dirty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325" dirty="0"/>
              <a:t>Űrlap elvárásait és kitöltési útmutatóját az (EU) 2024/2956 bizottsági végrehajtási rendelet tartalmazza</a:t>
            </a:r>
          </a:p>
        </p:txBody>
      </p:sp>
    </p:spTree>
    <p:extLst>
      <p:ext uri="{BB962C8B-B14F-4D97-AF65-F5344CB8AC3E}">
        <p14:creationId xmlns:p14="http://schemas.microsoft.com/office/powerpoint/2010/main" val="2755447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788093-5EAB-4FA2-2AFD-44BC73F1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663" y="363947"/>
            <a:ext cx="7472173" cy="459000"/>
          </a:xfrm>
        </p:spPr>
        <p:txBody>
          <a:bodyPr>
            <a:noAutofit/>
          </a:bodyPr>
          <a:lstStyle/>
          <a:p>
            <a:r>
              <a:rPr lang="hu-HU" sz="1800" dirty="0"/>
              <a:t>Az új IKT szolgáltatások igénybevételéről szóló megállapodásokról (</a:t>
            </a:r>
            <a:r>
              <a:rPr lang="hu-HU" sz="1800" dirty="0" err="1"/>
              <a:t>IKT_UJ</a:t>
            </a:r>
            <a:r>
              <a:rPr lang="hu-HU" sz="1800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281C7F2-CF33-D881-0910-EE6B868512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F3614A0-CD5B-2A8C-4E64-22E1E05B911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1800" dirty="0"/>
              <a:t>(..) A pénzügyi szervezeteknek legalább </a:t>
            </a:r>
            <a:r>
              <a:rPr lang="hu-HU" sz="1800" b="1" dirty="0"/>
              <a:t>évente jelentést kell tenniük </a:t>
            </a:r>
            <a:r>
              <a:rPr lang="hu-HU" sz="1800" dirty="0"/>
              <a:t>az illetékes hatóságoknak az IKT-szolgáltatások igénybevételéről szóló új megállapodások számáról, a harmadik fél IKT-szolgáltatók kategóriáiról, a szerződéses megállapodások típusairól, valamint a nyújtott IKT-szolgáltatásokról és -funkciókról. (..) [ DORA rendelet 28. cikk (3.) bekezdés]</a:t>
            </a:r>
          </a:p>
          <a:p>
            <a:pPr algn="l"/>
            <a:endParaRPr lang="hu-HU" b="1" dirty="0"/>
          </a:p>
          <a:p>
            <a:pPr algn="just"/>
            <a:r>
              <a:rPr lang="hu-HU" sz="2000" b="1" dirty="0"/>
              <a:t>Adatszolgáltatás főbb elemei: (szolgáltatói nyilvántartás – RoI- alapján kitölthető)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Új szerződések száma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Szerződések hivatkozási száma/azonosítója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Kritikus vagy fontos funkciót támogató szerződések száma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TPP</a:t>
            </a:r>
            <a:r>
              <a:rPr lang="hu-HU" sz="2000" dirty="0"/>
              <a:t> kategóriái szerint szerződés szám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Szerződések típusa (önálló, kapcsolódó, keret stb.) szerinti számadatok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IKT szolgáltatások felsorolása</a:t>
            </a:r>
          </a:p>
        </p:txBody>
      </p:sp>
    </p:spTree>
    <p:extLst>
      <p:ext uri="{BB962C8B-B14F-4D97-AF65-F5344CB8AC3E}">
        <p14:creationId xmlns:p14="http://schemas.microsoft.com/office/powerpoint/2010/main" val="938183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BEDC9C-6E22-F50D-30C9-345E0B52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1800" dirty="0"/>
              <a:t>Jelentős IKT-vonatkozású események által okozott költségek és veszteségek összesített éves becslése (</a:t>
            </a:r>
            <a:r>
              <a:rPr lang="hu-HU" sz="1800" dirty="0" err="1"/>
              <a:t>IKT_KTG</a:t>
            </a:r>
            <a:r>
              <a:rPr lang="hu-HU" sz="1800" dirty="0"/>
              <a:t>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E8724CF-B8EF-0644-18CF-B897D71485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36AF108-72F6-4741-3AFF-611B3A80048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u-HU" dirty="0"/>
              <a:t>„A </a:t>
            </a:r>
            <a:r>
              <a:rPr lang="hu-HU" dirty="0" err="1"/>
              <a:t>mikrovállalkozásnak</a:t>
            </a:r>
            <a:r>
              <a:rPr lang="hu-HU" dirty="0"/>
              <a:t> nem minősülő pénzügyi szervezeteknek az illetékes hatóságok kérésére jelentést kell tenniük a jelentős IKT-vonatkozású események által okozott költségek és veszteségek összesített éves becsléséről.” [ DORA rendelet 11.cikk (10.) bekezdés]</a:t>
            </a:r>
          </a:p>
          <a:p>
            <a:endParaRPr lang="hu-HU" dirty="0"/>
          </a:p>
          <a:p>
            <a:pPr marL="342900" indent="-342900" algn="just">
              <a:buFontTx/>
              <a:buChar char="-"/>
            </a:pPr>
            <a:r>
              <a:rPr lang="hu-HU" dirty="0"/>
              <a:t>A bejelentést minden év január 31. napjáig kell megtenni, az előző lezárt naptári évre vonatkozóan</a:t>
            </a:r>
          </a:p>
          <a:p>
            <a:pPr marL="342900" indent="-342900" algn="just">
              <a:buFontTx/>
              <a:buChar char="-"/>
            </a:pPr>
            <a:r>
              <a:rPr lang="hu-HU" dirty="0"/>
              <a:t>Adatszolgáltatási tábla kitöltési útmutatójának alapja: </a:t>
            </a:r>
            <a:r>
              <a:rPr lang="hu-HU" u="sng" dirty="0">
                <a:hlinkClick r:id="rId2"/>
              </a:rPr>
              <a:t> Iránymutatások a jelentős IKT vonatkozású események által okozott költségek és veszteségek összesített éves becslésére vonatkozóan</a:t>
            </a:r>
            <a:r>
              <a:rPr lang="hu-HU" b="1" u="sng" dirty="0"/>
              <a:t> ( JC 2024 34)</a:t>
            </a:r>
            <a:endParaRPr lang="hu-HU" dirty="0"/>
          </a:p>
          <a:p>
            <a:pPr marL="342900" indent="-342900" algn="just">
              <a:buFontTx/>
              <a:buChar char="-"/>
            </a:pPr>
            <a:r>
              <a:rPr lang="hu-HU" dirty="0"/>
              <a:t>Minden tárgyévben bejelentett jelentős IKT eseményt tartalmazzon (ami záró jelentéssel rendelkezik)</a:t>
            </a:r>
          </a:p>
          <a:p>
            <a:pPr marL="342900" indent="-342900" algn="just">
              <a:buFontTx/>
              <a:buChar char="-"/>
            </a:pPr>
            <a:r>
              <a:rPr lang="hu-HU" dirty="0"/>
              <a:t>Korábbi években történt jelentős IKT eseményt akkor tartalmazzon ha a tárgyévben okozott költséget vagy veszteséget ( és csak a tárgyévben megjelent költség/ veszteség összeget kell feltüntetni)</a:t>
            </a:r>
          </a:p>
        </p:txBody>
      </p:sp>
    </p:spTree>
    <p:extLst>
      <p:ext uri="{BB962C8B-B14F-4D97-AF65-F5344CB8AC3E}">
        <p14:creationId xmlns:p14="http://schemas.microsoft.com/office/powerpoint/2010/main" val="8195156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6402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645953"/>
            <a:ext cx="6824582" cy="95410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tabLst>
                <a:tab pos="360000" algn="l"/>
              </a:tabLst>
            </a:pPr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Intézményszintű SFDR adatok </a:t>
            </a:r>
            <a:b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(Új tábla: 18SFDR) 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202877" y="4352124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Ritter Renátó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Stratégiai, fenntartható pénzügyi és  IT felügyeleti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40158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877" y="2228246"/>
            <a:ext cx="6824582" cy="2086853"/>
          </a:xfrm>
        </p:spPr>
        <p:txBody>
          <a:bodyPr/>
          <a:lstStyle/>
          <a:p>
            <a:r>
              <a:rPr lang="hu-HU" sz="3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alapvető jegybanki feladatokhoz kapcsolódó adatszolgáltatások 2026. évre tervezett változásai</a:t>
            </a:r>
            <a:endParaRPr lang="hu-HU" sz="3000" spc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068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79A868-BB52-94EF-D9C0-4298A30F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1800" dirty="0"/>
              <a:t>Cél: a rendeletek alapján előállítandó információk egységes gyűjtése a felügyeleti ellenőrzés támogatása érdekében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3C916-7358-F4FB-7513-B6DDF3088C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EDBB0D-F499-C260-0803-63009A9AFF11}"/>
              </a:ext>
            </a:extLst>
          </p:cNvPr>
          <p:cNvSpPr txBox="1"/>
          <p:nvPr/>
        </p:nvSpPr>
        <p:spPr>
          <a:xfrm>
            <a:off x="311397" y="1277838"/>
            <a:ext cx="82546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Jogi alap: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hlinkClick r:id="rId3"/>
              </a:rPr>
              <a:t>SFDR: </a:t>
            </a:r>
            <a:r>
              <a:rPr lang="pt-BR" dirty="0">
                <a:hlinkClick r:id="rId3"/>
              </a:rPr>
              <a:t>Az Európai Parlament </a:t>
            </a:r>
            <a:r>
              <a:rPr lang="hu-HU" dirty="0">
                <a:hlinkClick r:id="rId3"/>
              </a:rPr>
              <a:t>é</a:t>
            </a:r>
            <a:r>
              <a:rPr lang="pt-BR" dirty="0">
                <a:hlinkClick r:id="rId3"/>
              </a:rPr>
              <a:t>s </a:t>
            </a:r>
            <a:r>
              <a:rPr lang="hu-HU" dirty="0">
                <a:hlinkClick r:id="rId3"/>
              </a:rPr>
              <a:t>a</a:t>
            </a:r>
            <a:r>
              <a:rPr lang="pt-BR" dirty="0">
                <a:hlinkClick r:id="rId3"/>
              </a:rPr>
              <a:t> Tanács (</a:t>
            </a:r>
            <a:r>
              <a:rPr lang="hu-HU" dirty="0">
                <a:hlinkClick r:id="rId3"/>
              </a:rPr>
              <a:t>EU</a:t>
            </a:r>
            <a:r>
              <a:rPr lang="pt-BR" dirty="0">
                <a:hlinkClick r:id="rId3"/>
              </a:rPr>
              <a:t>) 2019/2088 Rendelete</a:t>
            </a:r>
            <a:r>
              <a:rPr lang="hu-HU" dirty="0">
                <a:hlinkClick r:id="rId3"/>
              </a:rPr>
              <a:t> a pénzügyi szolgáltatási ágazatban a fenntarthatósággal kapcsolatos közzétételekről</a:t>
            </a:r>
            <a:br>
              <a:rPr lang="hu-HU" dirty="0"/>
            </a:b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hlinkClick r:id="rId4"/>
              </a:rPr>
              <a:t>SFDR RTS</a:t>
            </a:r>
            <a:r>
              <a:rPr lang="hu-HU" dirty="0">
                <a:hlinkClick r:id="rId4"/>
              </a:rPr>
              <a:t>: A Bizottság (EU) 2022/1288 felhatalmazáson alapuló rendelete (2022. április 6.) az (EU) 2019/2088 európai parlamenti és tanácsi rendeletnek a jelentős károkozás elkerülését célzó elvvel kapcsolatos információk tartalmát és megjelenítését részletesen meghatározó, valamint a fenntarthatósági mutatókkal és a fenntarthatóság szempontjából káros hatásokkal kapcsolatos információk tartalmát, módszertanát és megjelenítését, továbbá a környezeti és társadalmi jellemzők és a fenntartható befektetési célkitűzések előmozdításával kapcsolatos, a szerződéskötés előtti dokumentumokban, a weboldalakon és az időszakos jelentésekben szereplő információk tartalmát és megjelenítését meghatározó szabályozástechnikai standardok tekintetében történő kiegészítéséről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807077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01BF4-ED26-7DE4-9D79-55E7B6855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75DFF2-EF94-EB60-71B1-947BD843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/>
              <a:t>Általános tudnivalók</a:t>
            </a:r>
            <a:endParaRPr lang="en-GB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B5169B-0BB3-75A8-D166-BBA50A05C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7ECEEB-2B09-9325-B25A-1396158D36D7}"/>
              </a:ext>
            </a:extLst>
          </p:cNvPr>
          <p:cNvSpPr txBox="1"/>
          <p:nvPr/>
        </p:nvSpPr>
        <p:spPr>
          <a:xfrm>
            <a:off x="291187" y="1542366"/>
            <a:ext cx="82546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/>
              <a:t>A harmadik országbeli hitelintézet fióktelepe és a hitelintézettel egyenértékű prudenciális szabályozásnak megfelelő pénzügyi vállalkozás kivételével a hitelintézet, továbbá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u-HU" sz="2000" dirty="0"/>
              <a:t>SFDR 2. cikk 1. j) pénzügyi piaci szereplőnek minősül a portfóliókezelést nyújtó hitelintézet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hu-HU" sz="2000" dirty="0"/>
              <a:t>SFDR 2. cikk 11. c) pénzügyi tanácsadónak minősül a befektetési tanácsadást nyújtó hitelintézet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C9DFD2-F822-D60E-7389-F23096F43ECD}"/>
              </a:ext>
            </a:extLst>
          </p:cNvPr>
          <p:cNvSpPr txBox="1"/>
          <p:nvPr/>
        </p:nvSpPr>
        <p:spPr>
          <a:xfrm>
            <a:off x="255327" y="4865579"/>
            <a:ext cx="82546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Éves adatszolgáltatás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1AB55-9D3D-2B6A-FEF8-E2260832FEDB}"/>
              </a:ext>
            </a:extLst>
          </p:cNvPr>
          <p:cNvSpPr/>
          <p:nvPr/>
        </p:nvSpPr>
        <p:spPr>
          <a:xfrm>
            <a:off x="255328" y="1079402"/>
            <a:ext cx="8633343" cy="369333"/>
          </a:xfrm>
          <a:prstGeom prst="rect">
            <a:avLst/>
          </a:prstGeom>
          <a:solidFill>
            <a:schemeClr val="accent2">
              <a:lumMod val="60000"/>
              <a:lumOff val="4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Kinek szükséges tölteni a táblát?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46486A-6747-1C2C-148C-2B03A5D5BD48}"/>
              </a:ext>
            </a:extLst>
          </p:cNvPr>
          <p:cNvSpPr/>
          <p:nvPr/>
        </p:nvSpPr>
        <p:spPr>
          <a:xfrm>
            <a:off x="291185" y="4404688"/>
            <a:ext cx="8633343" cy="369333"/>
          </a:xfrm>
          <a:prstGeom prst="rect">
            <a:avLst/>
          </a:prstGeom>
          <a:solidFill>
            <a:schemeClr val="accent4">
              <a:lumMod val="40000"/>
              <a:lumOff val="6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Gyakoriság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BC75E1-F36D-E9E0-2372-88FF7A13C1B0}"/>
              </a:ext>
            </a:extLst>
          </p:cNvPr>
          <p:cNvSpPr/>
          <p:nvPr/>
        </p:nvSpPr>
        <p:spPr>
          <a:xfrm>
            <a:off x="255325" y="5419949"/>
            <a:ext cx="8633343" cy="369333"/>
          </a:xfrm>
          <a:prstGeom prst="rect">
            <a:avLst/>
          </a:prstGeom>
          <a:solidFill>
            <a:schemeClr val="accent3">
              <a:lumMod val="20000"/>
              <a:lumOff val="8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Határidő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BB60F-3986-8635-B7EB-3E0E1F831B81}"/>
              </a:ext>
            </a:extLst>
          </p:cNvPr>
          <p:cNvSpPr txBox="1"/>
          <p:nvPr/>
        </p:nvSpPr>
        <p:spPr>
          <a:xfrm>
            <a:off x="255325" y="5863641"/>
            <a:ext cx="82546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Határidő: tárgyidőszakot követő 7. hó 10. munkanap </a:t>
            </a:r>
          </a:p>
        </p:txBody>
      </p:sp>
    </p:spTree>
    <p:extLst>
      <p:ext uri="{BB962C8B-B14F-4D97-AF65-F5344CB8AC3E}">
        <p14:creationId xmlns:p14="http://schemas.microsoft.com/office/powerpoint/2010/main" val="3723348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BF746-3C77-8A01-CB8A-11FCEEE61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96E589-3C01-BD5B-66E0-F382A268F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/>
              <a:t>Elérhető termékekre, közzététel(</a:t>
            </a:r>
            <a:r>
              <a:rPr lang="hu-HU" sz="2400" dirty="0" err="1"/>
              <a:t>ek</a:t>
            </a:r>
            <a:r>
              <a:rPr lang="hu-HU" sz="2400" dirty="0"/>
              <a:t>)re vonatkozó kérdések</a:t>
            </a:r>
            <a:endParaRPr lang="en-GB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F15B0-5FCD-BF4B-BF48-BEB74CB436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1E3544-74CC-BD1E-2995-D03F85AA17C2}"/>
              </a:ext>
            </a:extLst>
          </p:cNvPr>
          <p:cNvSpPr/>
          <p:nvPr/>
        </p:nvSpPr>
        <p:spPr>
          <a:xfrm>
            <a:off x="255328" y="1049974"/>
            <a:ext cx="8633343" cy="369333"/>
          </a:xfrm>
          <a:prstGeom prst="rect">
            <a:avLst/>
          </a:prstGeom>
          <a:solidFill>
            <a:schemeClr val="accent2">
              <a:lumMod val="60000"/>
              <a:lumOff val="4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Általános kérdések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8248E4A-58DC-86CF-3B58-4A53D7A47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98" y="1556730"/>
            <a:ext cx="8162531" cy="293921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EDB9A0E-7984-92DD-9E77-C1F3B9071F98}"/>
              </a:ext>
            </a:extLst>
          </p:cNvPr>
          <p:cNvSpPr txBox="1"/>
          <p:nvPr/>
        </p:nvSpPr>
        <p:spPr>
          <a:xfrm>
            <a:off x="337081" y="4585599"/>
            <a:ext cx="847522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sz="1400" dirty="0">
                <a:effectLst/>
                <a:latin typeface="+mj-lt"/>
                <a:ea typeface="Times New Roman" panose="02020603050405020304" pitchFamily="18" charset="0"/>
              </a:rPr>
              <a:t>A 18SFDR501–18SFDR9 sorokat </a:t>
            </a:r>
            <a:r>
              <a:rPr lang="hu-HU" sz="1400" i="1" dirty="0">
                <a:effectLst/>
                <a:latin typeface="+mj-lt"/>
                <a:ea typeface="Times New Roman" panose="02020603050405020304" pitchFamily="18" charset="0"/>
              </a:rPr>
              <a:t>(következő diák) </a:t>
            </a:r>
            <a:r>
              <a:rPr lang="hu-HU" sz="1400" dirty="0">
                <a:effectLst/>
                <a:latin typeface="+mj-lt"/>
                <a:ea typeface="Times New Roman" panose="02020603050405020304" pitchFamily="18" charset="0"/>
              </a:rPr>
              <a:t>csak a</a:t>
            </a:r>
            <a:r>
              <a:rPr lang="hu-HU" sz="14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hu-HU" sz="1400" b="1" dirty="0">
                <a:ea typeface="Times New Roman" panose="02020603050405020304" pitchFamily="18" charset="0"/>
              </a:rPr>
              <a:t>portfóliókezelést nyújtó hitelintézetnek kell tölteni, és csak </a:t>
            </a:r>
            <a:r>
              <a:rPr lang="hu-HU" sz="1400" dirty="0">
                <a:effectLst/>
                <a:latin typeface="+mj-lt"/>
                <a:ea typeface="Times New Roman" panose="02020603050405020304" pitchFamily="18" charset="0"/>
              </a:rPr>
              <a:t>abban az esetben kell, ha a 18SFDR1 sor értéke „Igen”.</a:t>
            </a:r>
          </a:p>
          <a:p>
            <a:pPr algn="just"/>
            <a:r>
              <a:rPr lang="hu-HU" sz="1400" dirty="0"/>
              <a:t>A befektetési tanácsadást nyújtó hitelintézetnek csak  a 18SFDR1, 18SFDR24 vagy 18SFDR25 sorokat kell kitöltenie.</a:t>
            </a:r>
          </a:p>
          <a:p>
            <a:pPr algn="just"/>
            <a:r>
              <a:rPr lang="hu-HU" sz="1400" dirty="0">
                <a:latin typeface="+mj-lt"/>
                <a:ea typeface="Times New Roman" panose="02020603050405020304" pitchFamily="18" charset="0"/>
              </a:rPr>
              <a:t>Amennyiben a hitelintézet </a:t>
            </a:r>
            <a:r>
              <a:rPr lang="hu-HU" sz="1400" b="1" dirty="0">
                <a:ea typeface="Times New Roman" panose="02020603050405020304" pitchFamily="18" charset="0"/>
              </a:rPr>
              <a:t>portfóliókezelést és </a:t>
            </a:r>
            <a:r>
              <a:rPr lang="hu-HU" sz="1400" b="1" dirty="0"/>
              <a:t>befektetési tanácsadást is nyújt</a:t>
            </a:r>
            <a:r>
              <a:rPr lang="hu-HU" sz="1400" dirty="0"/>
              <a:t>, akkor értelemszerűen töltenie kell a 18SFDR1, 18SFDR21 vagy 18SFDR22 vagy 18SFDR23, és a 18SFDR24 vagy 18SFDR25 sorokat, valamint 18SFDR31-18SFDR42 sorokat, és a </a:t>
            </a:r>
            <a:r>
              <a:rPr lang="hu-HU" sz="1400" dirty="0">
                <a:ea typeface="Times New Roman" panose="02020603050405020304" pitchFamily="18" charset="0"/>
              </a:rPr>
              <a:t>18SFDR501–18SFDR9 sorokat (feltéve, hogy a 18SFDR1 sor értéke „Igen”).</a:t>
            </a:r>
          </a:p>
          <a:p>
            <a:pPr algn="just"/>
            <a:r>
              <a:rPr lang="hu-HU" sz="1400" dirty="0">
                <a:effectLst/>
                <a:latin typeface="+mj-lt"/>
                <a:ea typeface="Times New Roman" panose="02020603050405020304" pitchFamily="18" charset="0"/>
              </a:rPr>
              <a:t>Ha a </a:t>
            </a:r>
            <a:r>
              <a:rPr lang="hu-HU" sz="1400" dirty="0">
                <a:ea typeface="Times New Roman" panose="02020603050405020304" pitchFamily="18" charset="0"/>
              </a:rPr>
              <a:t>18SFDR1 sor értéke „Nem”, akkor a hitelintézetnek töltenie kell a </a:t>
            </a:r>
            <a:r>
              <a:rPr lang="hu-HU" sz="1400" dirty="0"/>
              <a:t>18SFDR22 vagy a 18SFDR25 sorokat, és a 18SFDR31-18SFDR42 sorokat.</a:t>
            </a:r>
            <a:endParaRPr lang="hu-HU" sz="1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04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6C56-48A1-E7FE-5BB9-24E0FC50F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8BED4E-9579-FE02-E800-92F8661FE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/>
              <a:t>Befektetést befogadó vállalkozásokba eszközölt befektetésekre vonatkozó mutatók</a:t>
            </a:r>
            <a:endParaRPr lang="en-GB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7C99B-F772-D897-D954-4F0847A486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F4307B-F037-4988-E4E1-5D2DEC45A9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798" r="20254"/>
          <a:stretch/>
        </p:blipFill>
        <p:spPr>
          <a:xfrm>
            <a:off x="108680" y="1062226"/>
            <a:ext cx="4313278" cy="46662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6542D6-962E-F9D4-2970-6BBC4DE81C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276" r="20644"/>
          <a:stretch/>
        </p:blipFill>
        <p:spPr>
          <a:xfrm>
            <a:off x="4666316" y="986228"/>
            <a:ext cx="4181849" cy="181650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0DC33B-E743-6AA2-FC65-828FD567D5C5}"/>
              </a:ext>
            </a:extLst>
          </p:cNvPr>
          <p:cNvSpPr/>
          <p:nvPr/>
        </p:nvSpPr>
        <p:spPr>
          <a:xfrm>
            <a:off x="4666316" y="4948512"/>
            <a:ext cx="4181849" cy="1350201"/>
          </a:xfrm>
          <a:prstGeom prst="rect">
            <a:avLst/>
          </a:prstGeom>
          <a:solidFill>
            <a:schemeClr val="accent4">
              <a:lumMod val="40000"/>
              <a:lumOff val="6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400" dirty="0">
                <a:solidFill>
                  <a:schemeClr val="tx1"/>
                </a:solidFill>
                <a:ea typeface="Times New Roman" panose="02020603050405020304" pitchFamily="18" charset="0"/>
              </a:rPr>
              <a:t>A sorokat az SFDR RTS 6. cikk (1) bekezdés a) és b) pontja alapján kell kitölteni. Az egyes mutatókat abban a mértékegységben kell megadni, amely a tábla megnevezés oszlopában szerepel. A mutatószámok fogalmát és a számítási módját az SFDR RTS I. melléklete tartalmazza.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028D711F-4E94-00B7-254B-648354C9A95F}"/>
              </a:ext>
            </a:extLst>
          </p:cNvPr>
          <p:cNvSpPr/>
          <p:nvPr/>
        </p:nvSpPr>
        <p:spPr>
          <a:xfrm>
            <a:off x="4666316" y="2929439"/>
            <a:ext cx="4181849" cy="1902537"/>
          </a:xfrm>
          <a:prstGeom prst="rect">
            <a:avLst/>
          </a:prstGeom>
          <a:solidFill>
            <a:schemeClr val="accent3">
              <a:lumMod val="20000"/>
              <a:lumOff val="8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400" dirty="0">
                <a:solidFill>
                  <a:srgbClr val="0C2148"/>
                </a:solidFill>
              </a:rPr>
              <a:t>A mutatókat csak az SFDR 2. cikk 6. bekezdése alapján definiált portfóliókra vonatkozóan szükséges előállítani. </a:t>
            </a:r>
            <a:r>
              <a:rPr lang="hu-HU" sz="1400" dirty="0">
                <a:solidFill>
                  <a:srgbClr val="0C2148"/>
                </a:solidFill>
                <a:sym typeface="Wingdings" panose="05000000000000000000" pitchFamily="2" charset="2"/>
              </a:rPr>
              <a:t> 2014/65/EU irányelv 4. cikke (1) bekezdésének 8. pontja: </a:t>
            </a:r>
            <a:r>
              <a:rPr lang="hu-HU" sz="1400" i="1" dirty="0">
                <a:solidFill>
                  <a:srgbClr val="0C2148"/>
                </a:solidFill>
                <a:sym typeface="Wingdings" panose="05000000000000000000" pitchFamily="2" charset="2"/>
              </a:rPr>
              <a:t>ügyfelek által adott megbízásoknak </a:t>
            </a:r>
            <a:r>
              <a:rPr lang="hu-HU" sz="1400" i="1" dirty="0">
                <a:solidFill>
                  <a:schemeClr val="tx1"/>
                </a:solidFill>
                <a:sym typeface="Wingdings" panose="05000000000000000000" pitchFamily="2" charset="2"/>
              </a:rPr>
              <a:t>megfelelően portfólió kezelése </a:t>
            </a:r>
            <a:r>
              <a:rPr lang="hu-HU" sz="1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ügyfelenkénti</a:t>
            </a:r>
            <a:r>
              <a:rPr lang="hu-HU" sz="1400" i="1" dirty="0">
                <a:solidFill>
                  <a:schemeClr val="tx1"/>
                </a:solidFill>
                <a:sym typeface="Wingdings" panose="05000000000000000000" pitchFamily="2" charset="2"/>
              </a:rPr>
              <a:t> mérlegelés alapján, amennyiben az ilyen portfóliók tartalmaznak egy vagy több pénzügyi eszközt is (</a:t>
            </a:r>
            <a:r>
              <a:rPr lang="hu-HU" sz="1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Bszt</a:t>
            </a:r>
            <a:r>
              <a:rPr lang="hu-HU" sz="1400" i="1" dirty="0">
                <a:solidFill>
                  <a:schemeClr val="tx1"/>
                </a:solidFill>
                <a:sym typeface="Wingdings" panose="05000000000000000000" pitchFamily="2" charset="2"/>
              </a:rPr>
              <a:t>. 4. § (2) bekezdés 53. pont szerinti portfóliókezelés)</a:t>
            </a:r>
            <a:endParaRPr lang="hu-HU" sz="1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671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4602E-D151-74CA-5280-D29DB860A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6C183A-D4D3-97D5-E8D4-C0E94BD4F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400" dirty="0"/>
              <a:t>Egyéb mutatók + 2 szabadon választható</a:t>
            </a:r>
            <a:endParaRPr lang="en-GB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E0123-B08D-206B-34CA-F2BCF10305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60B090-F2BA-7531-DF06-53A8F9A45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683" y="1569780"/>
            <a:ext cx="5080325" cy="15532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8A6FF01-0018-4C64-C52F-C33F38683F38}"/>
              </a:ext>
            </a:extLst>
          </p:cNvPr>
          <p:cNvSpPr/>
          <p:nvPr/>
        </p:nvSpPr>
        <p:spPr>
          <a:xfrm>
            <a:off x="348809" y="3401054"/>
            <a:ext cx="8633343" cy="369333"/>
          </a:xfrm>
          <a:prstGeom prst="rect">
            <a:avLst/>
          </a:prstGeom>
          <a:solidFill>
            <a:schemeClr val="accent3">
              <a:lumMod val="20000"/>
              <a:lumOff val="8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Szabadon választható mutató 1: 27 opció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D750DD-569C-9D9D-F643-EF1F78D1E8F4}"/>
              </a:ext>
            </a:extLst>
          </p:cNvPr>
          <p:cNvSpPr/>
          <p:nvPr/>
        </p:nvSpPr>
        <p:spPr>
          <a:xfrm>
            <a:off x="348808" y="4026849"/>
            <a:ext cx="8633343" cy="369333"/>
          </a:xfrm>
          <a:prstGeom prst="rect">
            <a:avLst/>
          </a:prstGeom>
          <a:solidFill>
            <a:schemeClr val="accent4">
              <a:lumMod val="40000"/>
              <a:lumOff val="6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Szabadon választható mutató 2: 26 opció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19E219-2035-CBC3-9180-29AC6C17DCCB}"/>
              </a:ext>
            </a:extLst>
          </p:cNvPr>
          <p:cNvSpPr/>
          <p:nvPr/>
        </p:nvSpPr>
        <p:spPr>
          <a:xfrm>
            <a:off x="348808" y="4652644"/>
            <a:ext cx="8633343" cy="781998"/>
          </a:xfrm>
          <a:prstGeom prst="rect">
            <a:avLst/>
          </a:prstGeom>
          <a:solidFill>
            <a:schemeClr val="accent2">
              <a:lumMod val="60000"/>
              <a:lumOff val="40000"/>
              <a:alpha val="50196"/>
            </a:schemeClr>
          </a:solidFill>
          <a:ln w="28575">
            <a:noFill/>
          </a:ln>
          <a:effectLst>
            <a:outerShdw blurRad="635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0C2148"/>
                </a:solidFill>
              </a:rPr>
              <a:t>További kérdések esetén állunk rendelkezésre! Kérdéseiket a </a:t>
            </a:r>
            <a:r>
              <a:rPr lang="hu-HU" sz="2000" b="1" dirty="0">
                <a:solidFill>
                  <a:srgbClr val="0C2148"/>
                </a:solidFill>
                <a:hlinkClick r:id="rId3"/>
              </a:rPr>
              <a:t>zold.penzugyek@mnb.hu</a:t>
            </a:r>
            <a:r>
              <a:rPr lang="hu-HU" sz="2000" b="1" dirty="0">
                <a:solidFill>
                  <a:srgbClr val="0C2148"/>
                </a:solidFill>
              </a:rPr>
              <a:t> email címen tehetik fel.</a:t>
            </a:r>
          </a:p>
        </p:txBody>
      </p:sp>
    </p:spTree>
    <p:extLst>
      <p:ext uri="{BB962C8B-B14F-4D97-AF65-F5344CB8AC3E}">
        <p14:creationId xmlns:p14="http://schemas.microsoft.com/office/powerpoint/2010/main" val="40525807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97884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146072"/>
            <a:ext cx="6824582" cy="1953868"/>
          </a:xfrm>
        </p:spPr>
        <p:txBody>
          <a:bodyPr/>
          <a:lstStyle/>
          <a:p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Pénzpiaci közvetítők tevékenységével összefüggő új és módosuló adatszolgáltatások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026708" y="4368902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Mohácsi József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Közvetítők </a:t>
            </a:r>
            <a:r>
              <a:rPr lang="hu-HU" altLang="hu-HU" sz="2000" b="1" spc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prudenciális</a:t>
            </a:r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felügyeleti önálló osztálya</a:t>
            </a:r>
          </a:p>
        </p:txBody>
      </p:sp>
    </p:spTree>
    <p:extLst>
      <p:ext uri="{BB962C8B-B14F-4D97-AF65-F5344CB8AC3E}">
        <p14:creationId xmlns:p14="http://schemas.microsoft.com/office/powerpoint/2010/main" val="12060085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A8B6E3-B351-9A4B-C4BE-0C113CC18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9kozv módosítása - Hitelintézetek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72D72F-FAA5-C700-32CD-422CA02FD1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877967-893D-8E70-6507-1522765C251F}"/>
              </a:ext>
            </a:extLst>
          </p:cNvPr>
          <p:cNvSpPr txBox="1"/>
          <p:nvPr/>
        </p:nvSpPr>
        <p:spPr>
          <a:xfrm>
            <a:off x="299676" y="1303425"/>
            <a:ext cx="8456528" cy="522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1400" b="1" dirty="0">
                <a:ea typeface="Cambria" panose="02040503050406030204" pitchFamily="18" charset="0"/>
              </a:rPr>
              <a:t>Az adattábla kiegészítésének indokai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Adatminőség javítása, minőségi adatforrásnak a termékgazda/megbízó tekinthető.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Hosszú távon az engedéllyel rendelkező közvetítők adatszolgáltatásának redukálása.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Az áruhiteles közvetítők adatszolgáltatásra nem kötelezettek (új adatkör az áruhitel).</a:t>
            </a:r>
          </a:p>
          <a:p>
            <a:pPr>
              <a:lnSpc>
                <a:spcPct val="150000"/>
              </a:lnSpc>
            </a:pPr>
            <a:r>
              <a:rPr lang="hu-HU" sz="1400" b="1" dirty="0">
                <a:ea typeface="Cambria" panose="02040503050406030204" pitchFamily="18" charset="0"/>
              </a:rPr>
              <a:t>Új adatkörök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Szerzési jutalék (szakaszos finanszírozás esetében a teljes összegre vonatkozó jutalék)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Fenntartási jutalék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Céljutalék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Áruhitel</a:t>
            </a:r>
            <a:endParaRPr lang="hu-HU" sz="1400" b="1" dirty="0"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hu-HU" sz="1400" b="1" dirty="0">
                <a:ea typeface="Cambria" panose="02040503050406030204" pitchFamily="18" charset="0"/>
              </a:rPr>
              <a:t>Az adatszolgáltatás fókuszában a közvetítői teljesítmény és a ösztönzési rendszer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Az adott ügyletet a kapcsolódó szerzési díjazással azonos időszaki adatszolgáltatásban szükséges szerepeltetni.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Jelentés abban az időszakban, amikor az adott termék után a szerzési jutalékjogosultság (például hitel folyósítása) megkeletkezik, nem pedig kifizetésre/elszámolásra kerül.</a:t>
            </a:r>
          </a:p>
          <a:p>
            <a:pPr marL="557213" lvl="1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ea typeface="Cambria" panose="02040503050406030204" pitchFamily="18" charset="0"/>
              </a:rPr>
              <a:t>Fenntartási- és céljutalék esetében az elszámolás időszakában szükséges a jutalékot szerepeltetni.</a:t>
            </a:r>
          </a:p>
          <a:p>
            <a:pPr>
              <a:lnSpc>
                <a:spcPct val="150000"/>
              </a:lnSpc>
            </a:pPr>
            <a:endParaRPr lang="hu-HU" sz="1400" dirty="0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880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A8B6E3-B351-9A4B-C4BE-0C113CC18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1800" dirty="0"/>
              <a:t>Új közvetítői táblák: hitelintézetek és pénzügyi vállalkozások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72D72F-FAA5-C700-32CD-422CA02FD1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F3FE73-CC7A-6241-6D36-91B24FE90653}"/>
              </a:ext>
            </a:extLst>
          </p:cNvPr>
          <p:cNvSpPr txBox="1"/>
          <p:nvPr/>
        </p:nvSpPr>
        <p:spPr>
          <a:xfrm>
            <a:off x="4896938" y="1601485"/>
            <a:ext cx="365417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b="1" dirty="0">
                <a:ea typeface="Cambria" panose="02040503050406030204" pitchFamily="18" charset="0"/>
              </a:rPr>
              <a:t>Pénzügyi vállalkozások</a:t>
            </a:r>
            <a:endParaRPr lang="hu-HU" dirty="0"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29KOZV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Közvetítői típusonként a közvetített termékek után járó jutalék (9KOZV táblával azonos struktúra)</a:t>
            </a:r>
            <a:endParaRPr lang="hu-HU" sz="1350" b="1" dirty="0"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29B4AT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29KOZV táblából az államilag támogatott közvetített termékek után járó jutalék</a:t>
            </a: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29B2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Közvetítői típusonként a közvetített termékek értéke (ahol az érték értelmezhető) és darabszáma</a:t>
            </a: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29B3T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292B2 táblából az államilag támogatott közvetített termékek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6CB77E95-EDCB-44B1-F315-76B01185061F}"/>
              </a:ext>
            </a:extLst>
          </p:cNvPr>
          <p:cNvSpPr txBox="1"/>
          <p:nvPr/>
        </p:nvSpPr>
        <p:spPr>
          <a:xfrm>
            <a:off x="592891" y="1600660"/>
            <a:ext cx="3654173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b="1" dirty="0"/>
              <a:t>Hitelintézetek</a:t>
            </a:r>
          </a:p>
          <a:p>
            <a:pPr algn="ctr">
              <a:lnSpc>
                <a:spcPct val="150000"/>
              </a:lnSpc>
            </a:pPr>
            <a:r>
              <a:rPr lang="hu-HU" sz="1350" b="1" dirty="0">
                <a:solidFill>
                  <a:schemeClr val="bg1">
                    <a:lumMod val="50000"/>
                  </a:schemeClr>
                </a:solidFill>
                <a:ea typeface="Cambria" panose="02040503050406030204" pitchFamily="18" charset="0"/>
              </a:rPr>
              <a:t>9KOZV</a:t>
            </a:r>
          </a:p>
          <a:p>
            <a:pPr algn="ctr"/>
            <a:r>
              <a:rPr lang="hu-HU" sz="1350" dirty="0">
                <a:solidFill>
                  <a:schemeClr val="bg1">
                    <a:lumMod val="50000"/>
                  </a:schemeClr>
                </a:solidFill>
                <a:ea typeface="Cambria" panose="02040503050406030204" pitchFamily="18" charset="0"/>
              </a:rPr>
              <a:t>Korábbi időszakban bevezetett</a:t>
            </a:r>
          </a:p>
          <a:p>
            <a:pPr algn="ctr"/>
            <a:endParaRPr lang="hu-HU" sz="1350" dirty="0">
              <a:solidFill>
                <a:schemeClr val="bg1">
                  <a:lumMod val="50000"/>
                </a:schemeClr>
              </a:solidFill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9B4AT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9KOZV táblából az államilag támogatott közvetített termékek után járó jutalék</a:t>
            </a: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9B2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Közvetítői típusonként a közvetített termékek értéke (ahol az érték értelmezhető) és darabszáma</a:t>
            </a:r>
          </a:p>
          <a:p>
            <a:pPr algn="ctr">
              <a:lnSpc>
                <a:spcPct val="150000"/>
              </a:lnSpc>
            </a:pPr>
            <a:r>
              <a:rPr lang="hu-HU" sz="1350" b="1" dirty="0">
                <a:ea typeface="Cambria" panose="02040503050406030204" pitchFamily="18" charset="0"/>
              </a:rPr>
              <a:t>9B3T</a:t>
            </a:r>
          </a:p>
          <a:p>
            <a:pPr algn="ctr"/>
            <a:r>
              <a:rPr lang="hu-HU" sz="1350" dirty="0">
                <a:ea typeface="Cambria" panose="02040503050406030204" pitchFamily="18" charset="0"/>
              </a:rPr>
              <a:t>92B2 táblából az államilag támogatott közvetített termékek</a:t>
            </a:r>
          </a:p>
        </p:txBody>
      </p:sp>
      <p:sp>
        <p:nvSpPr>
          <p:cNvPr id="9" name="Egyenlőségjel 8">
            <a:extLst>
              <a:ext uri="{FF2B5EF4-FFF2-40B4-BE49-F238E27FC236}">
                <a16:creationId xmlns:a16="http://schemas.microsoft.com/office/drawing/2014/main" id="{D159D291-76BB-5CC1-C597-713350BE6794}"/>
              </a:ext>
            </a:extLst>
          </p:cNvPr>
          <p:cNvSpPr/>
          <p:nvPr/>
        </p:nvSpPr>
        <p:spPr>
          <a:xfrm>
            <a:off x="4382706" y="2971682"/>
            <a:ext cx="378588" cy="199442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>
              <a:solidFill>
                <a:schemeClr val="tx1"/>
              </a:solidFill>
            </a:endParaRPr>
          </a:p>
        </p:txBody>
      </p:sp>
      <p:sp>
        <p:nvSpPr>
          <p:cNvPr id="10" name="Egyenlőségjel 9">
            <a:extLst>
              <a:ext uri="{FF2B5EF4-FFF2-40B4-BE49-F238E27FC236}">
                <a16:creationId xmlns:a16="http://schemas.microsoft.com/office/drawing/2014/main" id="{69807679-FF91-7E80-4208-B7A24063A3F0}"/>
              </a:ext>
            </a:extLst>
          </p:cNvPr>
          <p:cNvSpPr/>
          <p:nvPr/>
        </p:nvSpPr>
        <p:spPr>
          <a:xfrm>
            <a:off x="4382706" y="3707881"/>
            <a:ext cx="378588" cy="199442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>
              <a:solidFill>
                <a:schemeClr val="tx1"/>
              </a:solidFill>
            </a:endParaRPr>
          </a:p>
        </p:txBody>
      </p:sp>
      <p:sp>
        <p:nvSpPr>
          <p:cNvPr id="11" name="Egyenlőségjel 10">
            <a:extLst>
              <a:ext uri="{FF2B5EF4-FFF2-40B4-BE49-F238E27FC236}">
                <a16:creationId xmlns:a16="http://schemas.microsoft.com/office/drawing/2014/main" id="{302FB4DA-93E5-E717-13EA-E1FCA8CEFF1D}"/>
              </a:ext>
            </a:extLst>
          </p:cNvPr>
          <p:cNvSpPr/>
          <p:nvPr/>
        </p:nvSpPr>
        <p:spPr>
          <a:xfrm>
            <a:off x="4382706" y="4592770"/>
            <a:ext cx="378588" cy="199442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>
              <a:solidFill>
                <a:schemeClr val="tx1"/>
              </a:solidFill>
            </a:endParaRPr>
          </a:p>
        </p:txBody>
      </p:sp>
      <p:sp>
        <p:nvSpPr>
          <p:cNvPr id="12" name="Egyenlőségjel 11">
            <a:extLst>
              <a:ext uri="{FF2B5EF4-FFF2-40B4-BE49-F238E27FC236}">
                <a16:creationId xmlns:a16="http://schemas.microsoft.com/office/drawing/2014/main" id="{AA7A9565-1DCE-BCBA-A822-C0AD02AFA83E}"/>
              </a:ext>
            </a:extLst>
          </p:cNvPr>
          <p:cNvSpPr/>
          <p:nvPr/>
        </p:nvSpPr>
        <p:spPr>
          <a:xfrm>
            <a:off x="4382706" y="2235484"/>
            <a:ext cx="378588" cy="199442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7002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112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1645952"/>
            <a:ext cx="6824582" cy="95410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tabLst>
                <a:tab pos="360000" algn="l"/>
              </a:tabLst>
            </a:pPr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P11-P14 adatszolgáltatások módosításai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175983" y="4298335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Ágoston András Iván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Pénzügyi infrastruktúrák és pénzforgalom igazgatóság</a:t>
            </a:r>
          </a:p>
        </p:txBody>
      </p:sp>
    </p:spTree>
    <p:extLst>
      <p:ext uri="{BB962C8B-B14F-4D97-AF65-F5344CB8AC3E}">
        <p14:creationId xmlns:p14="http://schemas.microsoft.com/office/powerpoint/2010/main" val="15414280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947" y="672096"/>
            <a:ext cx="6824582" cy="2901820"/>
          </a:xfrm>
        </p:spPr>
        <p:txBody>
          <a:bodyPr/>
          <a:lstStyle/>
          <a:p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Felügyeleti likviditási stresszteszt (FLST), valamint a jelzálog-hitelintézetek adatai (6DA, 6DB, F6D) és a Cashflow adatszolgáltatások változásai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3B52D925-EEA5-48A3-895B-E945147D07D4}"/>
              </a:ext>
            </a:extLst>
          </p:cNvPr>
          <p:cNvSpPr txBox="1">
            <a:spLocks/>
          </p:cNvSpPr>
          <p:nvPr/>
        </p:nvSpPr>
        <p:spPr>
          <a:xfrm>
            <a:off x="2175983" y="4370054"/>
            <a:ext cx="6364943" cy="11587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Szomorjai Péter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Hitelintézeti felügyeleti és elemzési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40111548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F1C488CD-FEFD-4894-8132-DAB4C324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FLST</a:t>
            </a:r>
            <a:r>
              <a:rPr lang="hu-HU" dirty="0"/>
              <a:t> – Felügyeleti Likviditási Stresszteszt</a:t>
            </a:r>
          </a:p>
        </p:txBody>
      </p:sp>
      <p:sp>
        <p:nvSpPr>
          <p:cNvPr id="76" name="Szöveg helye 75">
            <a:extLst>
              <a:ext uri="{FF2B5EF4-FFF2-40B4-BE49-F238E27FC236}">
                <a16:creationId xmlns:a16="http://schemas.microsoft.com/office/drawing/2014/main" id="{1EE98D6A-8CDF-4A0A-AA74-7890A39E26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hu-HU" u="sng" dirty="0"/>
              <a:t>Jelentendő adatok: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dirty="0" err="1"/>
              <a:t>Retail</a:t>
            </a:r>
            <a:r>
              <a:rPr lang="hu-HU" dirty="0"/>
              <a:t> betéti kategóriákon belül a természetes személy/KKV arány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dirty="0"/>
              <a:t>Vállalati betéti kategórián belül a </a:t>
            </a:r>
            <a:r>
              <a:rPr lang="hu-HU" dirty="0" err="1"/>
              <a:t>nagybetétesi</a:t>
            </a:r>
            <a:r>
              <a:rPr lang="hu-HU" dirty="0"/>
              <a:t> arány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dirty="0" err="1"/>
              <a:t>FLST</a:t>
            </a:r>
            <a:r>
              <a:rPr lang="hu-HU" dirty="0"/>
              <a:t> eredménye (banki és MNB futtatás konzisztenciája miatt)</a:t>
            </a:r>
          </a:p>
        </p:txBody>
      </p:sp>
      <p:sp>
        <p:nvSpPr>
          <p:cNvPr id="77" name="Szöveg helye 76">
            <a:extLst>
              <a:ext uri="{FF2B5EF4-FFF2-40B4-BE49-F238E27FC236}">
                <a16:creationId xmlns:a16="http://schemas.microsoft.com/office/drawing/2014/main" id="{470D78EE-25F0-4CD8-BB93-C9096A3F44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sp>
        <p:nvSpPr>
          <p:cNvPr id="43" name="Szöveg helye 42">
            <a:extLst>
              <a:ext uri="{FF2B5EF4-FFF2-40B4-BE49-F238E27FC236}">
                <a16:creationId xmlns:a16="http://schemas.microsoft.com/office/drawing/2014/main" id="{F09E2A8D-FFC9-4981-A9E4-C1D8866196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6542" y="1549086"/>
            <a:ext cx="4694729" cy="4275742"/>
          </a:xfrm>
        </p:spPr>
        <p:txBody>
          <a:bodyPr>
            <a:normAutofit fontScale="92500"/>
          </a:bodyPr>
          <a:lstStyle/>
          <a:p>
            <a:pPr algn="l"/>
            <a:r>
              <a:rPr lang="hu-HU" b="1" u="sng" dirty="0"/>
              <a:t>2025-ös GYAKORLAT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Az </a:t>
            </a:r>
            <a:r>
              <a:rPr lang="hu-HU" dirty="0" err="1"/>
              <a:t>FLST</a:t>
            </a:r>
            <a:r>
              <a:rPr lang="hu-HU" dirty="0"/>
              <a:t> számítás elvégzését egy MNB körlevél írja elő a nagybankok számára 2025-től, negyedévente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 err="1"/>
              <a:t>LCR</a:t>
            </a:r>
            <a:r>
              <a:rPr lang="hu-HU" dirty="0"/>
              <a:t> alapú – az </a:t>
            </a:r>
            <a:r>
              <a:rPr lang="hu-HU" dirty="0" err="1"/>
              <a:t>LCR</a:t>
            </a:r>
            <a:r>
              <a:rPr lang="hu-HU" dirty="0"/>
              <a:t>-es kategóriákra más értékelési módszereket (</a:t>
            </a:r>
            <a:r>
              <a:rPr lang="hu-HU" dirty="0" err="1"/>
              <a:t>HQLA</a:t>
            </a:r>
            <a:r>
              <a:rPr lang="hu-HU" dirty="0"/>
              <a:t>) és súlyokat (OUTFLOW) kell alkalmazni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A Bank és az MNB által is elvégezhető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Néhány paraméter nem áll az MNB rendelkezésére, ezeket kérjük be</a:t>
            </a:r>
          </a:p>
          <a:p>
            <a:pPr algn="l"/>
            <a:endParaRPr lang="hu-HU" dirty="0"/>
          </a:p>
          <a:p>
            <a:pPr algn="l"/>
            <a:r>
              <a:rPr lang="hu-HU" b="1" u="sng" dirty="0"/>
              <a:t>VÁLTOZÁS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A körlevél beépítésre kerül az </a:t>
            </a:r>
            <a:r>
              <a:rPr lang="hu-HU" dirty="0" err="1"/>
              <a:t>ICAAP-ILAAP-BMA</a:t>
            </a:r>
            <a:r>
              <a:rPr lang="hu-HU" dirty="0"/>
              <a:t> kézikönyvbe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minden Banknak el kell végeznie (csak akire az </a:t>
            </a:r>
            <a:r>
              <a:rPr lang="hu-HU" dirty="0" err="1"/>
              <a:t>LCR</a:t>
            </a:r>
            <a:r>
              <a:rPr lang="hu-HU" dirty="0"/>
              <a:t> is vonatkozik, bankcsoportok esetében csak a csoportvezetőnek)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A paraméterek bekérése 20AA helyett dedikált táblában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hu-HU" dirty="0"/>
              <a:t>Elvárás is lesz az </a:t>
            </a:r>
            <a:r>
              <a:rPr lang="hu-HU" dirty="0" err="1"/>
              <a:t>FLST</a:t>
            </a:r>
            <a:r>
              <a:rPr lang="hu-HU" dirty="0"/>
              <a:t> értékére vonatkozóan (nagybankoktól 2026-tól, többi intézménytől 2027-től)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41F2D97F-8FCD-499F-B1BF-DE4488DE3FCE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4BC3D9D3-6844-4C3E-B864-75D3615F083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A4E4F40F-3741-41EF-AECC-19642DD9E5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82610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F1C488CD-FEFD-4894-8132-DAB4C324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6DA / CASHFLOW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8EF3CAF-A7F9-46FB-A1B0-CF9E6CF629D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41F2D97F-8FCD-499F-B1BF-DE4488DE3FCE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4BC3D9D3-6844-4C3E-B864-75D3615F083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A4E4F40F-3741-41EF-AECC-19642DD9E5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D25B4841-9756-4063-A796-31EB3C6ABB10}"/>
              </a:ext>
            </a:extLst>
          </p:cNvPr>
          <p:cNvSpPr txBox="1">
            <a:spLocks/>
          </p:cNvSpPr>
          <p:nvPr/>
        </p:nvSpPr>
        <p:spPr>
          <a:xfrm>
            <a:off x="753035" y="1651642"/>
            <a:ext cx="7727032" cy="2409367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4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6DA - Jelzálog-hitelintézet adatai</a:t>
            </a:r>
          </a:p>
          <a:p>
            <a:pPr>
              <a:lnSpc>
                <a:spcPct val="120000"/>
              </a:lnSpc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Ideértve a 6DB és F6D táblákat is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Refinanszírozási hitelek külön sort kapnak – megkülönböztetve a kereskedelmi bankkal szembeni és az ügyféllel szembeni követelést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14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Jht</a:t>
            </a: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szerint fedezettséget tőke, kamat és jelenérték szerint is biztosítani kell</a:t>
            </a:r>
          </a:p>
          <a:p>
            <a:pPr marL="600075" lvl="1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Bontás tőkére és kamatra a fedezet kategóriákban</a:t>
            </a:r>
          </a:p>
          <a:p>
            <a:pPr marL="600075" lvl="1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Jelenértéket csak összevontan</a:t>
            </a:r>
          </a:p>
          <a:p>
            <a:pPr>
              <a:lnSpc>
                <a:spcPct val="120000"/>
              </a:lnSpc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Likviditási puffer esetében a piaci értéket is jelenteni kell – a </a:t>
            </a:r>
            <a:r>
              <a:rPr lang="hu-HU" sz="14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Jht</a:t>
            </a: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nem egyértelmű, de véleményünk szerint a 180 napos kiáramlást a likviditási puffer piaci értékével kell összenézni.</a:t>
            </a: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9800253-F97B-DE4D-15A2-DD4EAC7A6549}"/>
              </a:ext>
            </a:extLst>
          </p:cNvPr>
          <p:cNvSpPr txBox="1">
            <a:spLocks/>
          </p:cNvSpPr>
          <p:nvPr/>
        </p:nvSpPr>
        <p:spPr>
          <a:xfrm>
            <a:off x="753035" y="4542435"/>
            <a:ext cx="7727032" cy="1103765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4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CASHFLOW</a:t>
            </a:r>
          </a:p>
          <a:p>
            <a:pPr>
              <a:lnSpc>
                <a:spcPct val="120000"/>
              </a:lnSpc>
            </a:pP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Egyértelműsítésre kerül, hogy a bankközi ügyletek között a látra szóló (</a:t>
            </a:r>
            <a:r>
              <a:rPr lang="hu-HU" sz="14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nostro</a:t>
            </a: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hu-HU" sz="14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loro</a:t>
            </a:r>
            <a:r>
              <a:rPr lang="hu-HU" sz="1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számlákat is jelenteni kell.</a:t>
            </a:r>
          </a:p>
        </p:txBody>
      </p:sp>
    </p:spTree>
    <p:extLst>
      <p:ext uri="{BB962C8B-B14F-4D97-AF65-F5344CB8AC3E}">
        <p14:creationId xmlns:p14="http://schemas.microsoft.com/office/powerpoint/2010/main" val="18332570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1517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EF8FBE-AF9D-4432-BB83-58B4339E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562" y="1345283"/>
            <a:ext cx="6105527" cy="1953868"/>
          </a:xfrm>
        </p:spPr>
        <p:txBody>
          <a:bodyPr/>
          <a:lstStyle/>
          <a:p>
            <a:r>
              <a:rPr lang="hu-HU" sz="28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pénzpiaci rendelet további módosításai és az EBA adatszolgáltatások változásai</a:t>
            </a: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DAACBB50-FB49-2222-3319-9003708F13A4}"/>
              </a:ext>
            </a:extLst>
          </p:cNvPr>
          <p:cNvSpPr txBox="1">
            <a:spLocks/>
          </p:cNvSpPr>
          <p:nvPr/>
        </p:nvSpPr>
        <p:spPr>
          <a:xfrm>
            <a:off x="2175983" y="4543146"/>
            <a:ext cx="6364943" cy="81259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68574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hu-HU" sz="3300" kern="12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altLang="hu-HU" sz="24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Pintér Csilla</a:t>
            </a:r>
          </a:p>
          <a:p>
            <a:r>
              <a:rPr lang="hu-HU" altLang="hu-HU" sz="2000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Statisztikai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18390657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F1C488CD-FEFD-4894-8132-DAB4C324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  <a:endParaRPr lang="hu-HU" dirty="0"/>
          </a:p>
        </p:txBody>
      </p:sp>
      <p:sp>
        <p:nvSpPr>
          <p:cNvPr id="76" name="Szöveg helye 75">
            <a:extLst>
              <a:ext uri="{FF2B5EF4-FFF2-40B4-BE49-F238E27FC236}">
                <a16:creationId xmlns:a16="http://schemas.microsoft.com/office/drawing/2014/main" id="{1EE98D6A-8CDF-4A0A-AA74-7890A39E26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85663" y="1838503"/>
            <a:ext cx="2970000" cy="3696908"/>
          </a:xfrm>
        </p:spPr>
        <p:txBody>
          <a:bodyPr>
            <a:normAutofit fontScale="55000" lnSpcReduction="20000"/>
          </a:bodyPr>
          <a:lstStyle/>
          <a:p>
            <a:pPr algn="ctr"/>
            <a:endParaRPr lang="hu-HU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b="1" dirty="0">
                <a:latin typeface="Calibri" panose="020F0502020204030204" pitchFamily="34" charset="0"/>
                <a:cs typeface="Calibri" panose="020F0502020204030204" pitchFamily="34" charset="0"/>
              </a:rPr>
              <a:t>Jelentősnek minősülő működési kockázati esemény:</a:t>
            </a:r>
          </a:p>
          <a:p>
            <a:r>
              <a:rPr lang="hu-HU" b="1" dirty="0">
                <a:latin typeface="Calibri" panose="020F0502020204030204" pitchFamily="34" charset="0"/>
                <a:cs typeface="Calibri" panose="020F0502020204030204" pitchFamily="34" charset="0"/>
              </a:rPr>
              <a:t>olyan működési kockázati esemény, amely esetében </a:t>
            </a:r>
          </a:p>
          <a:p>
            <a:r>
              <a:rPr lang="hu-HU" b="1" dirty="0">
                <a:latin typeface="Calibri" panose="020F0502020204030204" pitchFamily="34" charset="0"/>
                <a:cs typeface="Calibri" panose="020F0502020204030204" pitchFamily="34" charset="0"/>
              </a:rPr>
              <a:t>a) a realizált vagy várható legnagyobb veszteség összege </a:t>
            </a:r>
            <a:r>
              <a:rPr lang="hu-HU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meghaladja az 50 millió forintot és</a:t>
            </a:r>
            <a:r>
              <a:rPr lang="hu-HU" b="1" dirty="0">
                <a:latin typeface="+mj-lt"/>
                <a:cs typeface="Times New Roman" panose="02020603050405020304" pitchFamily="18" charset="0"/>
              </a:rPr>
              <a:t> eléri a szavatoló tőke 0,2 %-át, vagy</a:t>
            </a:r>
          </a:p>
          <a:p>
            <a:r>
              <a:rPr lang="hu-HU" b="1" dirty="0">
                <a:latin typeface="+mj-lt"/>
                <a:cs typeface="Times New Roman" panose="02020603050405020304" pitchFamily="18" charset="0"/>
              </a:rPr>
              <a:t>b) </a:t>
            </a:r>
            <a:r>
              <a:rPr lang="hu-HU" b="1" dirty="0">
                <a:latin typeface="Calibri" panose="020F0502020204030204" pitchFamily="34" charset="0"/>
                <a:cs typeface="Calibri" panose="020F0502020204030204" pitchFamily="34" charset="0"/>
              </a:rPr>
              <a:t>a realizált vagy várható legnagyobb veszteség összege kisebb </a:t>
            </a:r>
            <a:r>
              <a:rPr lang="hu-HU" b="1" dirty="0">
                <a:latin typeface="+mj-lt"/>
                <a:cs typeface="Times New Roman" panose="02020603050405020304" pitchFamily="18" charset="0"/>
              </a:rPr>
              <a:t>a szavatoló tőke 0,2%-</a:t>
            </a:r>
            <a:r>
              <a:rPr lang="hu-HU" b="1" dirty="0" err="1">
                <a:latin typeface="+mj-lt"/>
                <a:cs typeface="Times New Roman" panose="02020603050405020304" pitchFamily="18" charset="0"/>
              </a:rPr>
              <a:t>ánál</a:t>
            </a:r>
            <a:r>
              <a:rPr lang="hu-HU" b="1" dirty="0">
                <a:latin typeface="+mj-lt"/>
                <a:cs typeface="Times New Roman" panose="02020603050405020304" pitchFamily="18" charset="0"/>
              </a:rPr>
              <a:t>, de eléri az 1 milliárd forintot</a:t>
            </a:r>
          </a:p>
          <a:p>
            <a:pPr algn="just"/>
            <a:r>
              <a:rPr lang="hu-HU" dirty="0">
                <a:latin typeface="+mj-lt"/>
                <a:cs typeface="Times New Roman" panose="02020603050405020304" pitchFamily="18" charset="0"/>
              </a:rPr>
              <a:t>Ha a csoportvezető intézmény a külföldi leányvállalatánál bekövetkezett működési kockázati esemény vonatkozásában teljesíti az adatszolgáltatási kötelezettséget, a hatásvizsgálatnál az adatszolgáltatást teljesítő anyaintézmény egyedi szavatoló tőkéje a mérvadó.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7" name="Szöveg helye 76">
            <a:extLst>
              <a:ext uri="{FF2B5EF4-FFF2-40B4-BE49-F238E27FC236}">
                <a16:creationId xmlns:a16="http://schemas.microsoft.com/office/drawing/2014/main" id="{470D78EE-25F0-4CD8-BB93-C9096A3F44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sp>
        <p:nvSpPr>
          <p:cNvPr id="43" name="Szöveg helye 42">
            <a:extLst>
              <a:ext uri="{FF2B5EF4-FFF2-40B4-BE49-F238E27FC236}">
                <a16:creationId xmlns:a16="http://schemas.microsoft.com/office/drawing/2014/main" id="{F09E2A8D-FFC9-4981-A9E4-C1D8866196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6542" y="1595716"/>
            <a:ext cx="4560258" cy="446219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hu-HU" sz="1500" b="1" u="sng" dirty="0">
                <a:latin typeface="+mj-lt"/>
                <a:cs typeface="Calibri" panose="020F0502020204030204" pitchFamily="34" charset="0"/>
              </a:rPr>
              <a:t>20M Jelentős működési kockázati esemény bejelentése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dirty="0">
                <a:cs typeface="Calibri" panose="020F0502020204030204" pitchFamily="34" charset="0"/>
              </a:rPr>
              <a:t>szöveges adatszolgáltatás a jelentősnek minősülő működési kockázati eseményekről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dirty="0"/>
              <a:t>egyedi szinten kell teljesíteni, kivéve a külföldi leányvállalattal rendelkező hitelintézetet, mely a külföldi leányvállalatainál bekövetkezett események vonatkozásában is adatszolgáltatási kötelezettséggel bír </a:t>
            </a:r>
            <a:endParaRPr lang="hu-HU" sz="1425" dirty="0">
              <a:cs typeface="Calibri" panose="020F0502020204030204" pitchFamily="34" charset="0"/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dirty="0">
                <a:cs typeface="Calibri" panose="020F0502020204030204" pitchFamily="34" charset="0"/>
              </a:rPr>
              <a:t>nem új adatszolgáltatás (2025-ben határozattal került előírásra)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b="1" dirty="0">
                <a:cs typeface="Calibri" panose="020F0502020204030204" pitchFamily="34" charset="0"/>
              </a:rPr>
              <a:t>adatszolgáltatói kör</a:t>
            </a:r>
            <a:r>
              <a:rPr lang="hu-HU" sz="1425" dirty="0">
                <a:cs typeface="Calibri" panose="020F0502020204030204" pitchFamily="34" charset="0"/>
              </a:rPr>
              <a:t>: hitelintézetek (beleértve az egyenértékes </a:t>
            </a:r>
            <a:r>
              <a:rPr lang="hu-HU" sz="1425" dirty="0" err="1">
                <a:cs typeface="Calibri" panose="020F0502020204030204" pitchFamily="34" charset="0"/>
              </a:rPr>
              <a:t>pv</a:t>
            </a:r>
            <a:r>
              <a:rPr lang="hu-HU" sz="1425" dirty="0">
                <a:cs typeface="Calibri" panose="020F0502020204030204" pitchFamily="34" charset="0"/>
              </a:rPr>
              <a:t>-ket) (fióktelepekre nem terjed ki)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b="1" dirty="0">
                <a:cs typeface="Calibri" panose="020F0502020204030204" pitchFamily="34" charset="0"/>
              </a:rPr>
              <a:t>eseti</a:t>
            </a:r>
            <a:r>
              <a:rPr lang="hu-HU" sz="1425" dirty="0">
                <a:cs typeface="Calibri" panose="020F0502020204030204" pitchFamily="34" charset="0"/>
              </a:rPr>
              <a:t> jelentés, az esemény észlelését követő 24 órán belül küldendő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b="1" dirty="0">
                <a:cs typeface="Calibri" panose="020F0502020204030204" pitchFamily="34" charset="0"/>
              </a:rPr>
              <a:t>negyedéves</a:t>
            </a:r>
            <a:r>
              <a:rPr lang="hu-HU" sz="1425" dirty="0">
                <a:cs typeface="Calibri" panose="020F0502020204030204" pitchFamily="34" charset="0"/>
              </a:rPr>
              <a:t> jelentés: ha nem történt jelentős működési kockázati esemény, akkor negyedévente nyilatkozni kell erről (tárgynegyedévet követő hónap 10. munkanapjáig)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hu-HU" sz="1425" dirty="0">
                <a:cs typeface="Calibri" panose="020F0502020204030204" pitchFamily="34" charset="0"/>
              </a:rPr>
              <a:t>beküldési csatorna változatlan (ERA Folyamatos felügyelés űrlapon)</a:t>
            </a:r>
            <a:endParaRPr lang="hu-HU" dirty="0"/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41F2D97F-8FCD-499F-B1BF-DE4488DE3FCE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4BC3D9D3-6844-4C3E-B864-75D3615F083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A4E4F40F-3741-41EF-AECC-19642DD9E5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" name="Szövegdoboz 3">
            <a:extLst>
              <a:ext uri="{FF2B5EF4-FFF2-40B4-BE49-F238E27FC236}">
                <a16:creationId xmlns:a16="http://schemas.microsoft.com/office/drawing/2014/main" id="{56414F6B-122A-0B92-EA45-F94398A5E866}"/>
              </a:ext>
            </a:extLst>
          </p:cNvPr>
          <p:cNvSpPr txBox="1"/>
          <p:nvPr/>
        </p:nvSpPr>
        <p:spPr>
          <a:xfrm>
            <a:off x="5885663" y="1691108"/>
            <a:ext cx="3035290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hu-HU" sz="1350" b="1" u="sng" dirty="0">
                <a:solidFill>
                  <a:schemeClr val="tx2"/>
                </a:solidFill>
              </a:rPr>
              <a:t>A külső véleményezés után </a:t>
            </a:r>
            <a:r>
              <a:rPr lang="hu-HU" sz="1350" b="1" u="sng" dirty="0">
                <a:solidFill>
                  <a:srgbClr val="FF0000"/>
                </a:solidFill>
              </a:rPr>
              <a:t>pontosított</a:t>
            </a:r>
            <a:r>
              <a:rPr lang="hu-HU" sz="1350" b="1" u="sng" dirty="0">
                <a:solidFill>
                  <a:schemeClr val="tx2"/>
                </a:solidFill>
              </a:rPr>
              <a:t> fogalom:</a:t>
            </a:r>
          </a:p>
        </p:txBody>
      </p:sp>
    </p:spTree>
    <p:extLst>
      <p:ext uri="{BB962C8B-B14F-4D97-AF65-F5344CB8AC3E}">
        <p14:creationId xmlns:p14="http://schemas.microsoft.com/office/powerpoint/2010/main" val="23673288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078BA-DE76-53AF-8A1B-DA9666AD4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34AD54EB-98E9-C486-706F-8E6F97AC3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AE5578D-9213-8E5E-A035-8935D53094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D7361A90-7B06-83F5-92B4-25559B60BB91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E420C4B1-1A3D-3B5D-2CB1-7616A7441B6E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0D873864-AF0C-9FA3-1F2F-C431FE5699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6B6E9BC1-147F-EA48-237A-FB9094A65011}"/>
              </a:ext>
            </a:extLst>
          </p:cNvPr>
          <p:cNvSpPr txBox="1">
            <a:spLocks/>
          </p:cNvSpPr>
          <p:nvPr/>
        </p:nvSpPr>
        <p:spPr>
          <a:xfrm>
            <a:off x="427875" y="1639062"/>
            <a:ext cx="8420290" cy="3770587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35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9D Pénzmosással és terrorizmusfinanszírozással kapcsolatos negyedéves adatok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új sor (9D27): a megfelelési vezető által készített, a </a:t>
            </a:r>
            <a:r>
              <a:rPr lang="hu-HU" sz="135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Pmt</a:t>
            </a: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63. § (7) bekezdése szerinti jelentés elkészítéséről kell nyilatkozni (igen: „1”/nem: „0”) 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jelentést az irányítási funkciót betöltő testület döntésével együtt be is kell küldeni az MNB részére.</a:t>
            </a:r>
          </a:p>
          <a:p>
            <a:pPr>
              <a:lnSpc>
                <a:spcPct val="120000"/>
              </a:lnSpc>
            </a:pPr>
            <a:endParaRPr lang="hu-HU" sz="1350" b="1" u="sng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hu-HU" sz="135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 Pénzmosással és terrorizmusfinanszírozással kapcsolatos éves adatok</a:t>
            </a:r>
          </a:p>
          <a:p>
            <a:pPr>
              <a:lnSpc>
                <a:spcPct val="120000"/>
              </a:lnSpc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Jogszabályi előírások (</a:t>
            </a:r>
            <a:r>
              <a:rPr lang="hu-HU" sz="135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Pmt</a:t>
            </a: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a 14/2025. (VI. 16.) MNB rendelet) miatti módosítások</a:t>
            </a:r>
          </a:p>
          <a:p>
            <a:pPr>
              <a:lnSpc>
                <a:spcPct val="120000"/>
              </a:lnSpc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Új sorok:</a:t>
            </a:r>
          </a:p>
          <a:p>
            <a:pPr marL="603647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9E041108 </a:t>
            </a:r>
            <a:r>
              <a:rPr lang="hu-HU" sz="135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Proliferáció</a:t>
            </a: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-finanszírozási kockázat </a:t>
            </a:r>
            <a:r>
              <a:rPr lang="hu-HU" sz="1350" i="1" dirty="0">
                <a:solidFill>
                  <a:srgbClr val="009EE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3647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9E041109 Ügyfél tényleges tulajdonosa nem együttműködő</a:t>
            </a:r>
            <a:r>
              <a:rPr lang="hu-HU" sz="1350" i="1" dirty="0">
                <a:solidFill>
                  <a:srgbClr val="009EE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3647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9E057 Levelezőbanki vagy hatósági megkeresésben érintett ügyfelek</a:t>
            </a:r>
            <a:r>
              <a:rPr lang="hu-HU" sz="1350" i="1" dirty="0">
                <a:solidFill>
                  <a:srgbClr val="009EE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3647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9E058 Székhelyszolgáltatóhoz bejegyzett ügyfelek</a:t>
            </a:r>
            <a:r>
              <a:rPr lang="hu-HU" sz="1350" i="1" dirty="0">
                <a:solidFill>
                  <a:srgbClr val="009EE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hu-HU" sz="1350" dirty="0"/>
              <a:t>A pénzváltás miatt átvilágított eseti ügyfelekhez tartozó értékhatár jogszabályi változása:</a:t>
            </a:r>
            <a:endParaRPr lang="hu-HU" sz="1350" dirty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marL="603647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9E055 </a:t>
            </a:r>
            <a:r>
              <a:rPr lang="hu-HU" sz="1350" strike="sngStrike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Tízmillió</a:t>
            </a: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1350" dirty="0">
                <a:solidFill>
                  <a:srgbClr val="009EE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Húszmillió</a:t>
            </a:r>
            <a:r>
              <a:rPr lang="hu-HU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forintot elérő vagy meghaladó pénzváltás miatt átvilágított eseti ügyfelek</a:t>
            </a: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122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4732B-0411-4D32-391C-FB4FE924D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38EED326-16E1-672B-37AA-8934108AA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089C858-6A7D-FF1F-DF2A-915064B894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82AB3FC4-6C54-C1A4-8C03-D342733B6BC7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B47A9E02-664C-63B8-75A5-40A8BE83DE6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80F06BE7-3012-EFEB-A4CF-2A8E790372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FB9F847D-A8CB-3800-C459-D743FFE82B41}"/>
              </a:ext>
            </a:extLst>
          </p:cNvPr>
          <p:cNvSpPr txBox="1">
            <a:spLocks/>
          </p:cNvSpPr>
          <p:nvPr/>
        </p:nvSpPr>
        <p:spPr>
          <a:xfrm>
            <a:off x="322730" y="1586066"/>
            <a:ext cx="8420290" cy="3770587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ím 1">
            <a:extLst>
              <a:ext uri="{FF2B5EF4-FFF2-40B4-BE49-F238E27FC236}">
                <a16:creationId xmlns:a16="http://schemas.microsoft.com/office/drawing/2014/main" id="{A22AD994-B21D-0A12-85B5-372AD09837B7}"/>
              </a:ext>
            </a:extLst>
          </p:cNvPr>
          <p:cNvSpPr txBox="1">
            <a:spLocks/>
          </p:cNvSpPr>
          <p:nvPr/>
        </p:nvSpPr>
        <p:spPr>
          <a:xfrm>
            <a:off x="478174" y="1549087"/>
            <a:ext cx="8187653" cy="4149104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35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További új sorok </a:t>
            </a:r>
            <a:r>
              <a:rPr lang="hu-HU" sz="1125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(külső véleményezésre kiküldött tervezet nem tartalmazta!)</a:t>
            </a: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u-HU" sz="1050" b="1" dirty="0"/>
              <a:t>Fogalmak</a:t>
            </a:r>
            <a:endParaRPr lang="hu-HU" sz="1050" dirty="0"/>
          </a:p>
          <a:p>
            <a:pPr marL="214313" indent="-214313">
              <a:buFontTx/>
              <a:buChar char="-"/>
            </a:pPr>
            <a:r>
              <a:rPr lang="hu-HU" sz="1050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foglalkoztatott</a:t>
            </a:r>
            <a:r>
              <a:rPr lang="hu-HU" sz="10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az adatszolgáltató pénzmosás és a terrorizmusfinanszírozás megelőzésével és megakadályozásával, valamint az Európai Unió és az ENSZ BT által elrendelt pénzügyi és vagyoni korlátozó intézkedésekkel összefüggő tevékenysége ellátásában részt vevő megfelelési vezetője és munkavállalója</a:t>
            </a:r>
          </a:p>
          <a:p>
            <a:pPr>
              <a:spcBef>
                <a:spcPts val="450"/>
              </a:spcBef>
            </a:pPr>
            <a:r>
              <a:rPr lang="hu-HU" sz="105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9E231 Újonnan belépő foglalkoztatottak száma </a:t>
            </a:r>
          </a:p>
          <a:p>
            <a:r>
              <a:rPr lang="hu-HU" sz="10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adatszolgáltató azon foglalkoztatottjainak száma, akik a tárgyévben léptek be. </a:t>
            </a:r>
          </a:p>
          <a:p>
            <a:pPr>
              <a:spcBef>
                <a:spcPts val="450"/>
              </a:spcBef>
            </a:pPr>
            <a:r>
              <a:rPr lang="hu-HU" sz="105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9E232 Foglalkoztatottak száma </a:t>
            </a:r>
          </a:p>
          <a:p>
            <a:r>
              <a:rPr lang="hu-HU" sz="10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tárgyév végi állapot szerint az adatszolgáltató foglalkoztatottjainak száma.</a:t>
            </a:r>
          </a:p>
          <a:p>
            <a:pPr>
              <a:spcBef>
                <a:spcPts val="450"/>
              </a:spcBef>
            </a:pPr>
            <a:r>
              <a:rPr lang="hu-HU" sz="105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9E241 Megelőzési képzésben részesült új foglalkoztatottak </a:t>
            </a:r>
          </a:p>
          <a:p>
            <a:pPr algn="just"/>
            <a:r>
              <a:rPr lang="hu-HU" sz="10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adatszolgáltató azon foglalkoztatottjainak száma, akik a tárgyévben léptek be és a munkakörben történő alkalmazását megelőzően vagy a belépést követő harminc napon belül a pénzmosás és a terrorizmusfinanszírozás megelőzésével és megakadályozásával, valamint az Európai Unió és az ENSZ BT által elrendelt pénzügyi és vagyoni korlátozó intézkedésekkel kapcsolatos képzésben részesültek.  </a:t>
            </a:r>
          </a:p>
          <a:p>
            <a:pPr>
              <a:spcBef>
                <a:spcPts val="450"/>
              </a:spcBef>
            </a:pPr>
            <a:r>
              <a:rPr lang="hu-HU" sz="105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9E242 Továbbképzésben részesült foglalkoztatottak</a:t>
            </a:r>
          </a:p>
          <a:p>
            <a:pPr algn="just"/>
            <a:r>
              <a:rPr lang="hu-HU" sz="10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adatszolgáltató azon foglalkoztatottjainak száma, akik a tárgyévben a pénzmosás és a terrorizmusfinanszírozás megelőzésével és megakadályozásával, valamint az Európai Unió és az ENSZ BT által elrendelt pénzügyi és vagyoni korlátozó intézkedésekkel kapcsolatos éves továbbképzésben részesültek. A sorban csak az éves ismétlő képzésben részesült foglalkoztatottak számát kell szerepeltetni, az újonnan belépő, megelőzési képzésben részesült foglalkoztatottak számát a 9E241 soron kell megadni.   </a:t>
            </a:r>
          </a:p>
          <a:p>
            <a:endParaRPr lang="hu-HU" sz="9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u-HU" sz="12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módosított adatszolgáltatást első alkalommal </a:t>
            </a:r>
            <a:r>
              <a:rPr lang="hu-HU" sz="12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2025. évre </a:t>
            </a:r>
            <a:r>
              <a:rPr lang="hu-HU" sz="12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kell teljesíteni.</a:t>
            </a:r>
          </a:p>
          <a:p>
            <a:pPr lvl="0"/>
            <a:endParaRPr lang="hu-HU" sz="1350" dirty="0"/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73ECFC49-74D6-A05B-6EF4-485D4E208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3379" y="2008086"/>
            <a:ext cx="4909185" cy="52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97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D1195-85D9-58FE-790D-AB887DA2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5D8387EC-BD15-64EF-119E-25C7EB98A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AE45EDB-77DA-3C12-F392-9C15373119C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008894E5-0F20-B550-26D5-902445D1EB61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8B5567BE-F723-FF74-4791-10DC9A15043C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702B1A4C-11D4-BC5B-1512-9296C12AEA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3ECB0293-D8CD-9F77-CAA4-9CB90CC9CCB1}"/>
              </a:ext>
            </a:extLst>
          </p:cNvPr>
          <p:cNvSpPr txBox="1">
            <a:spLocks/>
          </p:cNvSpPr>
          <p:nvPr/>
        </p:nvSpPr>
        <p:spPr>
          <a:xfrm>
            <a:off x="427875" y="1750257"/>
            <a:ext cx="8420290" cy="3659392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5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9FA Fogyasztói panaszügyekre vonatkozó adatok I.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b="1" dirty="0"/>
              <a:t>2 új sor</a:t>
            </a:r>
            <a:r>
              <a:rPr lang="hu-HU" sz="1500" dirty="0"/>
              <a:t>: a SZÉP kártya szerződésekkel (9FA21), valamint a hitelgondozásba vett lakossági hitelmegállapodásokkal kapcsolatos panaszok (9FA3)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b="1" dirty="0"/>
              <a:t>1 új oszlop</a:t>
            </a:r>
            <a:r>
              <a:rPr lang="hu-HU" sz="1500" dirty="0"/>
              <a:t>: a hitelgondozásba vett lakossági hitelmegállapodások tárgyidőszak végi száma (db) </a:t>
            </a:r>
            <a:endParaRPr lang="hu-HU" sz="1500" b="1" u="sng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dirty="0"/>
              <a:t>a panasztípus/termékbontás egyszerűsítése a </a:t>
            </a:r>
            <a:r>
              <a:rPr lang="hu-HU" sz="1500" b="1" dirty="0"/>
              <a:t>kevésbé használt adatpontok törlésével </a:t>
            </a:r>
            <a:r>
              <a:rPr lang="hu-HU" sz="1500" dirty="0"/>
              <a:t>(10 sor és 3 oszlop törlése)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hu-HU" sz="1500" dirty="0"/>
          </a:p>
          <a:p>
            <a:pPr>
              <a:lnSpc>
                <a:spcPct val="120000"/>
              </a:lnSpc>
            </a:pPr>
            <a:r>
              <a:rPr lang="hu-HU" sz="15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9FB Fogyasztói panaszügyekre vonatkozó adatok II.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b="1" dirty="0"/>
              <a:t>1 új sor</a:t>
            </a:r>
            <a:r>
              <a:rPr lang="hu-HU" sz="1500" dirty="0"/>
              <a:t>: 9FB6 Fogyasztók száma a tárgyidőszak végén</a:t>
            </a:r>
          </a:p>
          <a:p>
            <a:pPr lvl="1">
              <a:lnSpc>
                <a:spcPct val="120000"/>
              </a:lnSpc>
            </a:pPr>
            <a:r>
              <a:rPr lang="hu-HU" sz="1650" dirty="0"/>
              <a:t>a tárgyhónap végén az adatszolgáltató által a rendszereiben nyilvántartott, fogyasztónak minősülő ügyfelek száma (függetlenül attól, hogy a fogyasztó tett-e panaszt vagy sem) </a:t>
            </a: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405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1AEBC-90CB-3F80-889F-4CEA51258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CC8BC2DC-0FD0-2D02-1258-961DEAA9A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F0D62FA-6DA1-0DD9-654F-088333D43D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563B4B71-2C5C-6E1C-71FD-D85C0CC1E6A5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21C14D8E-3EA7-05DB-CF68-9E5554DB2CD2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D9E5CE79-F44C-B91A-9709-787E0E61641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122D550A-1586-BB6B-7ED1-A707C98B55C8}"/>
              </a:ext>
            </a:extLst>
          </p:cNvPr>
          <p:cNvSpPr txBox="1">
            <a:spLocks/>
          </p:cNvSpPr>
          <p:nvPr/>
        </p:nvSpPr>
        <p:spPr>
          <a:xfrm>
            <a:off x="427875" y="1750257"/>
            <a:ext cx="8420290" cy="3659392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hu-HU" sz="15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5A Hpt. előírások vizsgálata</a:t>
            </a:r>
          </a:p>
          <a:p>
            <a:pPr>
              <a:lnSpc>
                <a:spcPct val="120000"/>
              </a:lnSpc>
            </a:pP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Hpt. kapcsolt személyekkel szembeni kockázatvállalásra vonatkozó előírásaival összhangban 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5A1-5A12 sorok megnevezése pontosításra kerül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egy sor (5A13) törlésre kerül</a:t>
            </a:r>
          </a:p>
          <a:p>
            <a:pPr>
              <a:lnSpc>
                <a:spcPct val="120000"/>
              </a:lnSpc>
            </a:pP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táblaváltozás </a:t>
            </a:r>
            <a:r>
              <a:rPr lang="hu-HU" sz="1500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2025. IV. negyedévtől </a:t>
            </a: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lép életbe.</a:t>
            </a: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hu-HU" sz="1500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9R4 Valós érték pozíciók </a:t>
            </a: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g) Termék/Instrumentum </a:t>
            </a: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oszlop </a:t>
            </a:r>
            <a:r>
              <a:rPr lang="hu-HU" sz="15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kódlistája bővül </a:t>
            </a: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 új elem)</a:t>
            </a: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t) Kamatbázis</a:t>
            </a: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oszlopra bevezetésre kerül a </a:t>
            </a:r>
            <a:r>
              <a:rPr lang="hu-HU" sz="15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HITREG-ben alkalmazott kódlista </a:t>
            </a: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egységes jelentés, könnyebb értelmezhetőség, feldolgozás érdekében</a:t>
            </a: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u-HU" sz="1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kitöltési előírások pontosítása</a:t>
            </a:r>
          </a:p>
          <a:p>
            <a:pPr>
              <a:lnSpc>
                <a:spcPct val="120000"/>
              </a:lnSpc>
            </a:pPr>
            <a:endParaRPr lang="hu-HU" sz="1500" b="1" u="sng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Objektum 4">
            <a:extLst>
              <a:ext uri="{FF2B5EF4-FFF2-40B4-BE49-F238E27FC236}">
                <a16:creationId xmlns:a16="http://schemas.microsoft.com/office/drawing/2014/main" id="{85453CD4-210D-662F-0FDE-B3131EC740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948" y="3222765"/>
          <a:ext cx="3359944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480560" imgH="1257347" progId="Excel.Sheet.12">
                  <p:embed/>
                </p:oleObj>
              </mc:Choice>
              <mc:Fallback>
                <p:oleObj name="Worksheet" r:id="rId3" imgW="4480560" imgH="1257347" progId="Excel.Sheet.12">
                  <p:embed/>
                  <p:pic>
                    <p:nvPicPr>
                      <p:cNvPr id="5" name="Objektum 4">
                        <a:extLst>
                          <a:ext uri="{FF2B5EF4-FFF2-40B4-BE49-F238E27FC236}">
                            <a16:creationId xmlns:a16="http://schemas.microsoft.com/office/drawing/2014/main" id="{85453CD4-210D-662F-0FDE-B3131EC740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07948" y="3222765"/>
                        <a:ext cx="3359944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560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BC8EC-A994-FE04-1F49-E43F20BAB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Többdevizás számlák (P1103)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F3ADE-5BC9-FEA7-84EB-9936D26196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56B8F2-8128-60C5-D752-437816EA9689}"/>
              </a:ext>
            </a:extLst>
          </p:cNvPr>
          <p:cNvGraphicFramePr>
            <a:graphicFrameLocks noGrp="1"/>
          </p:cNvGraphicFramePr>
          <p:nvPr/>
        </p:nvGraphicFramePr>
        <p:xfrm>
          <a:off x="773461" y="1659686"/>
          <a:ext cx="2977185" cy="4103324"/>
        </p:xfrm>
        <a:graphic>
          <a:graphicData uri="http://schemas.openxmlformats.org/drawingml/2006/table">
            <a:tbl>
              <a:tblPr/>
              <a:tblGrid>
                <a:gridCol w="1456579">
                  <a:extLst>
                    <a:ext uri="{9D8B030D-6E8A-4147-A177-3AD203B41FA5}">
                      <a16:colId xmlns:a16="http://schemas.microsoft.com/office/drawing/2014/main" val="2811115951"/>
                    </a:ext>
                  </a:extLst>
                </a:gridCol>
                <a:gridCol w="1520606">
                  <a:extLst>
                    <a:ext uri="{9D8B030D-6E8A-4147-A177-3AD203B41FA5}">
                      <a16:colId xmlns:a16="http://schemas.microsoft.com/office/drawing/2014/main" val="1508501219"/>
                    </a:ext>
                  </a:extLst>
                </a:gridCol>
              </a:tblGrid>
              <a:tr h="8025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 dirty="0">
                          <a:effectLst/>
                          <a:latin typeface="Arial" panose="020B0604020202020204" pitchFamily="34" charset="0"/>
                        </a:rPr>
                        <a:t>Típus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456707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23317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977377"/>
                  </a:ext>
                </a:extLst>
              </a:tr>
              <a:tr h="24858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effectLst/>
                          <a:latin typeface="Arial" panose="020B0604020202020204" pitchFamily="34" charset="0"/>
                        </a:rPr>
                        <a:t>Megnevezés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effectLst/>
                          <a:latin typeface="Arial" panose="020B0604020202020204" pitchFamily="34" charset="0"/>
                        </a:rPr>
                        <a:t>Kódkészlet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692679"/>
                  </a:ext>
                </a:extLst>
              </a:tr>
              <a:tr h="39063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Ft pénzforgalmi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HUFP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121016"/>
                  </a:ext>
                </a:extLst>
              </a:tr>
              <a:tr h="39773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Ft nem pénzforgalmi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HUFN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556403"/>
                  </a:ext>
                </a:extLst>
              </a:tr>
              <a:tr h="54546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Deviza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DEV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68803"/>
                  </a:ext>
                </a:extLst>
              </a:tr>
              <a:tr h="37643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Többdevizás pénzforgalmi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TDEVP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1284"/>
                  </a:ext>
                </a:extLst>
              </a:tr>
              <a:tr h="48806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Többdevizás nem pénzforgalmi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TDEVN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56180"/>
                  </a:ext>
                </a:extLst>
              </a:tr>
              <a:tr h="48806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Többdevizás számla devizanemei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TDEVNM</a:t>
                      </a:r>
                      <a:endParaRPr lang="hu-HU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33893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11F421B-1EA7-11F9-B5F3-366F3E5ED940}"/>
              </a:ext>
            </a:extLst>
          </p:cNvPr>
          <p:cNvSpPr txBox="1"/>
          <p:nvPr/>
        </p:nvSpPr>
        <p:spPr>
          <a:xfrm>
            <a:off x="3817189" y="1607748"/>
            <a:ext cx="4380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Többdevizás számlák esetén: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dirty="0"/>
              <a:t>Minden számla (főszámla) jelentendő </a:t>
            </a:r>
            <a:r>
              <a:rPr lang="hu-HU" dirty="0" err="1"/>
              <a:t>TDEVP</a:t>
            </a:r>
            <a:r>
              <a:rPr lang="hu-HU" dirty="0"/>
              <a:t> vagy </a:t>
            </a:r>
            <a:r>
              <a:rPr lang="hu-HU" dirty="0" err="1"/>
              <a:t>TDEVN</a:t>
            </a:r>
            <a:r>
              <a:rPr lang="hu-HU" dirty="0"/>
              <a:t> kódon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hu-HU" dirty="0"/>
              <a:t>Minden deviza melynek tartását az ügyfél igényelte, </a:t>
            </a:r>
            <a:r>
              <a:rPr lang="hu-HU" dirty="0" err="1"/>
              <a:t>számlánként</a:t>
            </a:r>
            <a:r>
              <a:rPr lang="hu-HU" dirty="0"/>
              <a:t> egyszer jelentendő </a:t>
            </a:r>
            <a:r>
              <a:rPr lang="hu-HU" dirty="0" err="1"/>
              <a:t>TDEVNM</a:t>
            </a:r>
            <a:r>
              <a:rPr lang="hu-HU" dirty="0"/>
              <a:t> kódon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ED0E33-CCCA-5109-3923-FF9F7EA2340D}"/>
              </a:ext>
            </a:extLst>
          </p:cNvPr>
          <p:cNvSpPr txBox="1"/>
          <p:nvPr/>
        </p:nvSpPr>
        <p:spPr>
          <a:xfrm>
            <a:off x="3876812" y="3594890"/>
            <a:ext cx="43204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500" dirty="0"/>
              <a:t>Példa:</a:t>
            </a:r>
          </a:p>
          <a:p>
            <a:r>
              <a:rPr lang="hu-HU" sz="1500" dirty="0"/>
              <a:t>1 többdevizás pénzforgalmi számla HUF főszámla, EUR, USD pénznemek</a:t>
            </a:r>
          </a:p>
          <a:p>
            <a:r>
              <a:rPr lang="hu-HU" sz="1500" dirty="0"/>
              <a:t>1 többdevizás nem pénzforgalmi számla HUF főszámla és EUR pénznem</a:t>
            </a:r>
          </a:p>
          <a:p>
            <a:r>
              <a:rPr lang="hu-HU" sz="1500" dirty="0"/>
              <a:t>1 többdevizás nem pénzforgalmi számla HUF főszámla és EUR, USD, </a:t>
            </a:r>
            <a:r>
              <a:rPr lang="hu-HU" sz="1500" dirty="0" err="1"/>
              <a:t>JPY</a:t>
            </a:r>
            <a:r>
              <a:rPr lang="hu-HU" sz="1500" dirty="0"/>
              <a:t>, </a:t>
            </a:r>
            <a:r>
              <a:rPr lang="hu-HU" sz="1500" dirty="0" err="1"/>
              <a:t>GBP</a:t>
            </a:r>
            <a:r>
              <a:rPr lang="hu-HU" sz="1500" dirty="0"/>
              <a:t> pénznemek</a:t>
            </a:r>
          </a:p>
          <a:p>
            <a:r>
              <a:rPr lang="hu-HU" sz="1500" dirty="0"/>
              <a:t>Jelentendő: 1db </a:t>
            </a:r>
            <a:r>
              <a:rPr lang="hu-HU" sz="1500" dirty="0" err="1"/>
              <a:t>TDEVP</a:t>
            </a:r>
            <a:r>
              <a:rPr lang="hu-HU" sz="1500" dirty="0"/>
              <a:t>; 2db </a:t>
            </a:r>
            <a:r>
              <a:rPr lang="hu-HU" sz="1500" dirty="0" err="1"/>
              <a:t>TDEVN</a:t>
            </a:r>
            <a:r>
              <a:rPr lang="hu-HU" sz="1500" dirty="0"/>
              <a:t>; 10 </a:t>
            </a:r>
            <a:r>
              <a:rPr lang="hu-HU" sz="1500" dirty="0" err="1"/>
              <a:t>TDEVNM</a:t>
            </a:r>
            <a:endParaRPr lang="hu-HU" sz="1500" dirty="0"/>
          </a:p>
        </p:txBody>
      </p:sp>
    </p:spTree>
    <p:extLst>
      <p:ext uri="{BB962C8B-B14F-4D97-AF65-F5344CB8AC3E}">
        <p14:creationId xmlns:p14="http://schemas.microsoft.com/office/powerpoint/2010/main" val="27459451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097EA-EB11-5C23-81FD-47264E567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CCB4D256-1675-1121-79C1-284DA186F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Pénzpiaci rendelet további módosításai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3E73228-AFD5-F76C-4E3E-D843427E289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76CBC03F-1BB5-61B2-D63F-48C269EE14ED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AD1FA1C1-B212-FA89-D34A-329171758436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E2445B25-A392-7290-EC6A-A36458BB31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A8F781A2-F9A2-250D-7377-26102A902A15}"/>
              </a:ext>
            </a:extLst>
          </p:cNvPr>
          <p:cNvSpPr txBox="1">
            <a:spLocks/>
          </p:cNvSpPr>
          <p:nvPr/>
        </p:nvSpPr>
        <p:spPr>
          <a:xfrm>
            <a:off x="427875" y="1750257"/>
            <a:ext cx="8420290" cy="3659392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563"/>
              </a:spcAft>
            </a:pPr>
            <a:r>
              <a:rPr lang="hu-HU" sz="1350" b="1" u="sng" dirty="0">
                <a:latin typeface="Calibri" panose="020F0502020204030204" pitchFamily="34" charset="0"/>
                <a:cs typeface="Calibri" panose="020F0502020204030204" pitchFamily="34" charset="0"/>
              </a:rPr>
              <a:t>20AA, 20AB, F20A negyedéves szöveges jelentések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sz="1350" dirty="0"/>
              <a:t>Kiegészül az </a:t>
            </a:r>
            <a:r>
              <a:rPr lang="hu-HU" sz="1350" dirty="0" err="1"/>
              <a:t>Nhf</a:t>
            </a:r>
            <a:r>
              <a:rPr lang="hu-HU" sz="1350" dirty="0"/>
              <a:t>. szerinti hitelfelvásárló részére történő nemteljesítő hitelmegállapodás értékesítésére, valamint a hitelgondozási tevékenységre vonatkozó kérdéssel</a:t>
            </a:r>
          </a:p>
          <a:p>
            <a:pPr marL="269081"/>
            <a:r>
              <a:rPr lang="hu-HU" sz="1350" dirty="0"/>
              <a:t>Ha történt hitelfelvásárló részére értékesítés, az MNB az </a:t>
            </a:r>
            <a:r>
              <a:rPr lang="hu-HU" sz="1350" dirty="0" err="1"/>
              <a:t>Nhf</a:t>
            </a:r>
            <a:r>
              <a:rPr lang="hu-HU" sz="1350" dirty="0"/>
              <a:t>. 22. § (2) bekezdés szerinti adatokat külön adatbekérés keretében fogja begyűjteni.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sz="1350" dirty="0"/>
              <a:t>A </a:t>
            </a:r>
            <a:r>
              <a:rPr lang="hu-HU" sz="1350" i="1" dirty="0"/>
              <a:t>„X. Banki könyvi kamatlábkockázati kérdések” </a:t>
            </a:r>
            <a:r>
              <a:rPr lang="hu-HU" sz="1350" dirty="0"/>
              <a:t>fejezet kérdései aktualizálásra, kiegészítésre kerülnek (a 9R táblák helyett az </a:t>
            </a:r>
            <a:r>
              <a:rPr lang="hu-HU" sz="1350" dirty="0" err="1"/>
              <a:t>IRRBB</a:t>
            </a:r>
            <a:r>
              <a:rPr lang="hu-HU" sz="1350" dirty="0"/>
              <a:t> jelentésre hivatkozással)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hu-HU" sz="1350" dirty="0"/>
              <a:t>A felügyeleti likviditási stresszteszt (</a:t>
            </a:r>
            <a:r>
              <a:rPr lang="hu-HU" sz="1350" dirty="0" err="1"/>
              <a:t>FLST</a:t>
            </a:r>
            <a:r>
              <a:rPr lang="hu-HU" sz="1350" dirty="0"/>
              <a:t>) eredményének bemutatására vonatkozó előírás törlésre kerül, az </a:t>
            </a:r>
            <a:r>
              <a:rPr lang="hu-HU" sz="1350" dirty="0" err="1"/>
              <a:t>FLST</a:t>
            </a:r>
            <a:r>
              <a:rPr lang="hu-HU" sz="1350" dirty="0"/>
              <a:t> eredményét 2026-tól külön táblában kell bemutatni (lásd </a:t>
            </a:r>
            <a:r>
              <a:rPr lang="hu-HU" sz="1350" dirty="0" err="1"/>
              <a:t>FLST</a:t>
            </a:r>
            <a:r>
              <a:rPr lang="hu-HU" sz="1350" dirty="0"/>
              <a:t> kódú táblát)</a:t>
            </a:r>
          </a:p>
          <a:p>
            <a:endParaRPr lang="hu-HU" sz="135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563"/>
              </a:spcAft>
            </a:pPr>
            <a:r>
              <a:rPr lang="hu-HU" sz="1350" b="1" u="sng" dirty="0">
                <a:latin typeface="Calibri" panose="020F0502020204030204" pitchFamily="34" charset="0"/>
                <a:cs typeface="Calibri" panose="020F0502020204030204" pitchFamily="34" charset="0"/>
              </a:rPr>
              <a:t>Javadalmazási adatszolgáltatás</a:t>
            </a:r>
          </a:p>
          <a:p>
            <a:pPr algn="just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tabLst>
                <a:tab pos="4118134" algn="l"/>
              </a:tabLst>
            </a:pPr>
            <a:r>
              <a:rPr lang="hu-HU" sz="1350" dirty="0">
                <a:latin typeface="Calibri" panose="020F0502020204030204" pitchFamily="34" charset="0"/>
              </a:rPr>
              <a:t>Az adatszolgáltatás alapjául szolgáló </a:t>
            </a:r>
            <a:r>
              <a:rPr lang="hu-HU" sz="1350" dirty="0" err="1">
                <a:latin typeface="Calibri" panose="020F0502020204030204" pitchFamily="34" charset="0"/>
              </a:rPr>
              <a:t>EBA</a:t>
            </a:r>
            <a:r>
              <a:rPr lang="hu-HU" sz="1350" dirty="0">
                <a:latin typeface="Calibri" panose="020F0502020204030204" pitchFamily="34" charset="0"/>
              </a:rPr>
              <a:t> iránymutatással összhangban:</a:t>
            </a:r>
          </a:p>
          <a:p>
            <a:pPr marL="214313" indent="-214313" algn="just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tabLst>
                <a:tab pos="4118134" algn="l"/>
              </a:tabLst>
            </a:pPr>
            <a:r>
              <a:rPr lang="hu-HU" sz="1350" dirty="0">
                <a:latin typeface="Calibri" panose="020F0502020204030204" pitchFamily="34" charset="0"/>
              </a:rPr>
              <a:t>a nemek közötti bérkülönbségre vonatkozó adatokat (</a:t>
            </a:r>
            <a:r>
              <a:rPr lang="hu-HU" sz="1350" b="1" dirty="0">
                <a:latin typeface="Calibri" panose="020F0502020204030204" pitchFamily="34" charset="0"/>
              </a:rPr>
              <a:t>R_06.01.a,</a:t>
            </a:r>
            <a:r>
              <a:rPr lang="hu-HU" sz="1350" dirty="0">
                <a:latin typeface="Calibri" panose="020F0502020204030204" pitchFamily="34" charset="0"/>
              </a:rPr>
              <a:t> </a:t>
            </a:r>
            <a:r>
              <a:rPr lang="hu-HU" sz="1350" b="1" dirty="0">
                <a:latin typeface="Calibri" panose="020F0502020204030204" pitchFamily="34" charset="0"/>
              </a:rPr>
              <a:t>R_06.01.b) háromévente</a:t>
            </a:r>
            <a:endParaRPr lang="hu-HU" sz="1350" dirty="0">
              <a:latin typeface="Calibri" panose="020F0502020204030204" pitchFamily="34" charset="0"/>
            </a:endParaRPr>
          </a:p>
          <a:p>
            <a:pPr marL="214313" indent="-214313" algn="just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tabLst>
                <a:tab pos="4118134" algn="l"/>
              </a:tabLst>
            </a:pPr>
            <a:r>
              <a:rPr lang="hu-HU" sz="1350" dirty="0">
                <a:latin typeface="Calibri" panose="020F0502020204030204" pitchFamily="34" charset="0"/>
              </a:rPr>
              <a:t>a teljesítmény- és alapjavadalmazás közötti, jóváhagyott magasabb arányokra vonatkozó adatokat </a:t>
            </a:r>
            <a:r>
              <a:rPr lang="hu-HU" sz="1350" b="1" dirty="0">
                <a:latin typeface="Calibri" panose="020F0502020204030204" pitchFamily="34" charset="0"/>
              </a:rPr>
              <a:t>(R_07.00) kétévente</a:t>
            </a:r>
            <a:r>
              <a:rPr lang="hu-HU" sz="1350" dirty="0">
                <a:latin typeface="Calibri" panose="020F0502020204030204" pitchFamily="34" charset="0"/>
              </a:rPr>
              <a:t> kell jelenteni</a:t>
            </a:r>
          </a:p>
          <a:p>
            <a:pPr marL="214313" indent="-214313" algn="just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tabLst>
                <a:tab pos="4118134" algn="l"/>
              </a:tabLst>
            </a:pPr>
            <a:endParaRPr lang="hu-HU" sz="1350" dirty="0">
              <a:latin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225"/>
              </a:spcBef>
              <a:spcAft>
                <a:spcPts val="450"/>
              </a:spcAft>
              <a:tabLst>
                <a:tab pos="4118134" algn="l"/>
              </a:tabLst>
            </a:pPr>
            <a:r>
              <a:rPr lang="hu-HU" sz="1350" dirty="0">
                <a:latin typeface="Calibri" panose="020F0502020204030204" pitchFamily="34" charset="0"/>
              </a:rPr>
              <a:t>2026. évre vonatkozóan újra elrendelésre kerülnek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563"/>
              </a:spcAft>
            </a:pPr>
            <a:endParaRPr lang="hu-HU" sz="15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b="1" dirty="0">
              <a:solidFill>
                <a:schemeClr val="tx2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b="1" u="sng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Nyíl: lefelé mutató 6">
            <a:extLst>
              <a:ext uri="{FF2B5EF4-FFF2-40B4-BE49-F238E27FC236}">
                <a16:creationId xmlns:a16="http://schemas.microsoft.com/office/drawing/2014/main" id="{47929D87-FB08-CE29-0C98-DD6CC5A59CE7}"/>
              </a:ext>
            </a:extLst>
          </p:cNvPr>
          <p:cNvSpPr/>
          <p:nvPr/>
        </p:nvSpPr>
        <p:spPr>
          <a:xfrm>
            <a:off x="4111151" y="4813691"/>
            <a:ext cx="581228" cy="459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</p:spTree>
    <p:extLst>
      <p:ext uri="{BB962C8B-B14F-4D97-AF65-F5344CB8AC3E}">
        <p14:creationId xmlns:p14="http://schemas.microsoft.com/office/powerpoint/2010/main" val="25977167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E2FB9-30E1-669C-FDB4-EB1B1BE73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9922070B-8771-3213-36D8-93FFFBDCD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latin typeface="Calibri" panose="020F0502020204030204" pitchFamily="34" charset="0"/>
                <a:cs typeface="Calibri" panose="020F0502020204030204" pitchFamily="34" charset="0"/>
              </a:rPr>
              <a:t>EBA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 adatszolgáltatások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9306EEE-7D85-4862-13C6-D8FCB6706B3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AE52DEB6-4A45-CCEC-82CE-DCC2FA177C2A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0D196491-DC50-C3DA-989A-25EEA8536B23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49A3C3A6-CBDA-DA47-D531-79465F08FC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47" name="Cím 1">
            <a:extLst>
              <a:ext uri="{FF2B5EF4-FFF2-40B4-BE49-F238E27FC236}">
                <a16:creationId xmlns:a16="http://schemas.microsoft.com/office/drawing/2014/main" id="{9217FF0C-D3FB-0448-EDF2-C65923D05CF4}"/>
              </a:ext>
            </a:extLst>
          </p:cNvPr>
          <p:cNvSpPr txBox="1">
            <a:spLocks/>
          </p:cNvSpPr>
          <p:nvPr/>
        </p:nvSpPr>
        <p:spPr>
          <a:xfrm>
            <a:off x="427875" y="1750257"/>
            <a:ext cx="8420290" cy="3659392"/>
          </a:xfrm>
          <a:prstGeom prst="rect">
            <a:avLst/>
          </a:prstGeom>
        </p:spPr>
        <p:txBody>
          <a:bodyPr/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563"/>
              </a:spcAft>
            </a:pPr>
            <a:endParaRPr lang="hu-HU" sz="15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b="1" dirty="0">
              <a:solidFill>
                <a:schemeClr val="tx2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b="1" u="sng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hu-HU" sz="1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ACF3A2D6-DEEF-6C07-0634-743B2F4D09D0}"/>
              </a:ext>
            </a:extLst>
          </p:cNvPr>
          <p:cNvSpPr/>
          <p:nvPr/>
        </p:nvSpPr>
        <p:spPr>
          <a:xfrm>
            <a:off x="692332" y="2227913"/>
            <a:ext cx="6283234" cy="107003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C6EC10F2-7584-047B-FDBD-ABFD83EEC992}"/>
              </a:ext>
            </a:extLst>
          </p:cNvPr>
          <p:cNvCxnSpPr>
            <a:cxnSpLocks/>
          </p:cNvCxnSpPr>
          <p:nvPr/>
        </p:nvCxnSpPr>
        <p:spPr>
          <a:xfrm>
            <a:off x="889538" y="2334916"/>
            <a:ext cx="8097" cy="1628605"/>
          </a:xfrm>
          <a:prstGeom prst="line">
            <a:avLst/>
          </a:prstGeom>
          <a:ln w="15875">
            <a:solidFill>
              <a:srgbClr val="0C21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0D4CEF3-FA9B-298C-5AF7-0FB4E306EEEA}"/>
              </a:ext>
            </a:extLst>
          </p:cNvPr>
          <p:cNvCxnSpPr>
            <a:cxnSpLocks/>
          </p:cNvCxnSpPr>
          <p:nvPr/>
        </p:nvCxnSpPr>
        <p:spPr>
          <a:xfrm>
            <a:off x="2140042" y="2281414"/>
            <a:ext cx="0" cy="1682107"/>
          </a:xfrm>
          <a:prstGeom prst="line">
            <a:avLst/>
          </a:prstGeom>
          <a:ln w="15875">
            <a:solidFill>
              <a:srgbClr val="0C21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AD698564-8012-E2E6-41C0-7D5BDAE58A1D}"/>
              </a:ext>
            </a:extLst>
          </p:cNvPr>
          <p:cNvCxnSpPr>
            <a:cxnSpLocks/>
          </p:cNvCxnSpPr>
          <p:nvPr/>
        </p:nvCxnSpPr>
        <p:spPr>
          <a:xfrm>
            <a:off x="2601606" y="2281414"/>
            <a:ext cx="0" cy="1682107"/>
          </a:xfrm>
          <a:prstGeom prst="line">
            <a:avLst/>
          </a:prstGeom>
          <a:ln w="15875">
            <a:solidFill>
              <a:srgbClr val="0C21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>
            <a:extLst>
              <a:ext uri="{FF2B5EF4-FFF2-40B4-BE49-F238E27FC236}">
                <a16:creationId xmlns:a16="http://schemas.microsoft.com/office/drawing/2014/main" id="{6CBEAC12-6DA1-A533-CB75-3FB51EDF3B3C}"/>
              </a:ext>
            </a:extLst>
          </p:cNvPr>
          <p:cNvSpPr txBox="1"/>
          <p:nvPr/>
        </p:nvSpPr>
        <p:spPr>
          <a:xfrm>
            <a:off x="1756392" y="1917943"/>
            <a:ext cx="873354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</a:t>
            </a:r>
            <a:r>
              <a:rPr lang="hu-HU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026/03</a:t>
            </a:r>
            <a:endParaRPr lang="hu-HU" sz="1350" dirty="0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753B9FD7-6898-C338-A796-A9CBF537B8D2}"/>
              </a:ext>
            </a:extLst>
          </p:cNvPr>
          <p:cNvSpPr txBox="1"/>
          <p:nvPr/>
        </p:nvSpPr>
        <p:spPr>
          <a:xfrm>
            <a:off x="528582" y="1917943"/>
            <a:ext cx="873354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</a:t>
            </a:r>
            <a:r>
              <a:rPr lang="hu-HU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025/12</a:t>
            </a:r>
            <a:endParaRPr lang="hu-HU" sz="1350" dirty="0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CBEA33C6-5E57-8E99-0E4E-9FD7F0E3473F}"/>
              </a:ext>
            </a:extLst>
          </p:cNvPr>
          <p:cNvSpPr txBox="1"/>
          <p:nvPr/>
        </p:nvSpPr>
        <p:spPr>
          <a:xfrm>
            <a:off x="2509095" y="1912263"/>
            <a:ext cx="873261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</a:t>
            </a:r>
            <a:r>
              <a:rPr lang="hu-HU" sz="1350" dirty="0">
                <a:solidFill>
                  <a:srgbClr val="000000">
                    <a:lumMod val="65000"/>
                    <a:lumOff val="35000"/>
                  </a:srgbClr>
                </a:solidFill>
              </a:rPr>
              <a:t>026/04</a:t>
            </a:r>
            <a:endParaRPr lang="hu-HU" sz="1350" dirty="0"/>
          </a:p>
        </p:txBody>
      </p:sp>
      <p:sp>
        <p:nvSpPr>
          <p:cNvPr id="12" name="Pentagon 33">
            <a:extLst>
              <a:ext uri="{FF2B5EF4-FFF2-40B4-BE49-F238E27FC236}">
                <a16:creationId xmlns:a16="http://schemas.microsoft.com/office/drawing/2014/main" id="{6DF12CD5-1022-D4A1-3A0A-4D763EA55ECB}"/>
              </a:ext>
            </a:extLst>
          </p:cNvPr>
          <p:cNvSpPr/>
          <p:nvPr/>
        </p:nvSpPr>
        <p:spPr>
          <a:xfrm>
            <a:off x="889538" y="2371860"/>
            <a:ext cx="2492819" cy="2687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54000" tIns="13500" rIns="27000" bIns="13500" rtlCol="0" anchor="ctr"/>
          <a:lstStyle/>
          <a:p>
            <a:pPr defTabSz="257156">
              <a:defRPr/>
            </a:pPr>
            <a:r>
              <a:rPr lang="hu-HU" sz="1050" b="1" dirty="0">
                <a:solidFill>
                  <a:schemeClr val="tx1"/>
                </a:solidFill>
                <a:latin typeface="Calibri"/>
              </a:rPr>
              <a:t>Szanálási tervezés (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RESP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) módosítás</a:t>
            </a:r>
            <a:endParaRPr lang="en-GB" sz="105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13" name="Pentagon 33">
            <a:extLst>
              <a:ext uri="{FF2B5EF4-FFF2-40B4-BE49-F238E27FC236}">
                <a16:creationId xmlns:a16="http://schemas.microsoft.com/office/drawing/2014/main" id="{645B78A8-8CC2-27EB-975E-54429FC3FCB6}"/>
              </a:ext>
            </a:extLst>
          </p:cNvPr>
          <p:cNvSpPr/>
          <p:nvPr/>
        </p:nvSpPr>
        <p:spPr>
          <a:xfrm>
            <a:off x="2145200" y="2718482"/>
            <a:ext cx="2492819" cy="299151"/>
          </a:xfrm>
          <a:prstGeom prst="homePlate">
            <a:avLst/>
          </a:prstGeom>
          <a:solidFill>
            <a:srgbClr val="DAED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54000" tIns="13500" rIns="27000" bIns="13500" rtlCol="0" anchor="ctr"/>
          <a:lstStyle/>
          <a:p>
            <a:pPr defTabSz="257156">
              <a:defRPr/>
            </a:pP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COREP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 módosítás (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oprisk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)</a:t>
            </a:r>
            <a:endParaRPr lang="en-GB" sz="105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14" name="Pentagon 33">
            <a:extLst>
              <a:ext uri="{FF2B5EF4-FFF2-40B4-BE49-F238E27FC236}">
                <a16:creationId xmlns:a16="http://schemas.microsoft.com/office/drawing/2014/main" id="{BDD2CB94-B5DC-16CE-095D-9A9866F8B6FE}"/>
              </a:ext>
            </a:extLst>
          </p:cNvPr>
          <p:cNvSpPr/>
          <p:nvPr/>
        </p:nvSpPr>
        <p:spPr>
          <a:xfrm>
            <a:off x="2154639" y="3109556"/>
            <a:ext cx="2492819" cy="28265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54000" tIns="13500" rIns="27000" bIns="13500" rtlCol="0" anchor="ctr"/>
          <a:lstStyle/>
          <a:p>
            <a:pPr defTabSz="257156">
              <a:defRPr/>
            </a:pPr>
            <a:r>
              <a:rPr lang="hu-HU" sz="1050" b="1" dirty="0">
                <a:solidFill>
                  <a:schemeClr val="tx1"/>
                </a:solidFill>
                <a:latin typeface="Calibri"/>
              </a:rPr>
              <a:t>Minden egyéb modul 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újramodellezése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DPM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 2.0 </a:t>
            </a:r>
            <a:endParaRPr lang="en-GB" sz="105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15" name="Pentagon 33">
            <a:extLst>
              <a:ext uri="{FF2B5EF4-FFF2-40B4-BE49-F238E27FC236}">
                <a16:creationId xmlns:a16="http://schemas.microsoft.com/office/drawing/2014/main" id="{0AE41209-3B4D-B6C7-E9E8-7EC9895C6C77}"/>
              </a:ext>
            </a:extLst>
          </p:cNvPr>
          <p:cNvSpPr/>
          <p:nvPr/>
        </p:nvSpPr>
        <p:spPr>
          <a:xfrm>
            <a:off x="2601606" y="3503632"/>
            <a:ext cx="2492819" cy="282656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54000" tIns="13500" rIns="27000" bIns="13500" rtlCol="0" anchor="ctr"/>
          <a:lstStyle/>
          <a:p>
            <a:pPr defTabSz="257156">
              <a:defRPr/>
            </a:pPr>
            <a:r>
              <a:rPr lang="hu-HU" sz="1050" b="1" dirty="0">
                <a:solidFill>
                  <a:schemeClr val="tx1"/>
                </a:solidFill>
                <a:latin typeface="Calibri"/>
              </a:rPr>
              <a:t>Instant 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Payment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Reporting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 (</a:t>
            </a:r>
            <a:r>
              <a:rPr lang="hu-HU" sz="1050" b="1" dirty="0" err="1">
                <a:solidFill>
                  <a:schemeClr val="tx1"/>
                </a:solidFill>
                <a:latin typeface="Calibri"/>
              </a:rPr>
              <a:t>IPR</a:t>
            </a:r>
            <a:r>
              <a:rPr lang="hu-HU" sz="1050" b="1" dirty="0">
                <a:solidFill>
                  <a:schemeClr val="tx1"/>
                </a:solidFill>
                <a:latin typeface="Calibri"/>
              </a:rPr>
              <a:t>) (új)</a:t>
            </a:r>
            <a:endParaRPr lang="en-GB" sz="105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1CF80E1B-1852-C954-7B8B-8996B7028C34}"/>
              </a:ext>
            </a:extLst>
          </p:cNvPr>
          <p:cNvSpPr txBox="1"/>
          <p:nvPr/>
        </p:nvSpPr>
        <p:spPr>
          <a:xfrm>
            <a:off x="195514" y="1567366"/>
            <a:ext cx="8456528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1200" b="1" dirty="0" err="1">
                <a:ea typeface="Cambria" panose="02040503050406030204" pitchFamily="18" charset="0"/>
              </a:rPr>
              <a:t>EBA</a:t>
            </a:r>
            <a:r>
              <a:rPr lang="hu-HU" sz="1200" b="1" dirty="0">
                <a:ea typeface="Cambria" panose="02040503050406030204" pitchFamily="18" charset="0"/>
              </a:rPr>
              <a:t> </a:t>
            </a:r>
            <a:r>
              <a:rPr lang="hu-HU" sz="1200" b="1" dirty="0" err="1">
                <a:ea typeface="Cambria" panose="02040503050406030204" pitchFamily="18" charset="0"/>
              </a:rPr>
              <a:t>reporting</a:t>
            </a:r>
            <a:r>
              <a:rPr lang="hu-HU" sz="1200" b="1" dirty="0">
                <a:ea typeface="Cambria" panose="02040503050406030204" pitchFamily="18" charset="0"/>
              </a:rPr>
              <a:t> </a:t>
            </a:r>
            <a:r>
              <a:rPr lang="hu-HU" sz="1200" b="1" dirty="0" err="1">
                <a:ea typeface="Cambria" panose="02040503050406030204" pitchFamily="18" charset="0"/>
              </a:rPr>
              <a:t>framework</a:t>
            </a:r>
            <a:r>
              <a:rPr lang="hu-HU" sz="1200" b="1" dirty="0">
                <a:ea typeface="Cambria" panose="02040503050406030204" pitchFamily="18" charset="0"/>
              </a:rPr>
              <a:t> v4.2</a:t>
            </a:r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890A09DA-26CD-BFBB-2A96-948D9785CD36}"/>
              </a:ext>
            </a:extLst>
          </p:cNvPr>
          <p:cNvSpPr/>
          <p:nvPr/>
        </p:nvSpPr>
        <p:spPr>
          <a:xfrm>
            <a:off x="245961" y="3908096"/>
            <a:ext cx="2355646" cy="124919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defTabSz="685800">
              <a:spcAft>
                <a:spcPts val="900"/>
              </a:spcAft>
              <a:defRPr/>
            </a:pP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Szanálási tervezés (</a:t>
            </a:r>
            <a:r>
              <a:rPr lang="en-US" sz="900" b="1" kern="0" dirty="0">
                <a:solidFill>
                  <a:srgbClr val="2F5773"/>
                </a:solidFill>
                <a:latin typeface="Calibri"/>
                <a:cs typeface="Calibri"/>
              </a:rPr>
              <a:t>Resolution Planning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)</a:t>
            </a:r>
            <a:endParaRPr lang="en-US" sz="900" b="1" kern="0" dirty="0">
              <a:solidFill>
                <a:srgbClr val="2F5773"/>
              </a:solidFill>
              <a:latin typeface="Calibri"/>
              <a:cs typeface="Calibri"/>
            </a:endParaRP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hu-HU" sz="900" dirty="0"/>
              <a:t>az adattartalom felülvizsgálata a szanálási hatóságok adatigénye alapján, a kevésbé használt/duplikált adatpontok kiszűrésével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hu-HU" sz="900" dirty="0"/>
              <a:t>beküldési határidő változik: egyes táblák 03.31-ig, a többi tábla 04.30-ig küldendő</a:t>
            </a: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id="{DA90584C-87C0-5D6D-424F-678808BBB764}"/>
              </a:ext>
            </a:extLst>
          </p:cNvPr>
          <p:cNvSpPr/>
          <p:nvPr/>
        </p:nvSpPr>
        <p:spPr>
          <a:xfrm>
            <a:off x="2700840" y="3923185"/>
            <a:ext cx="2059420" cy="124919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noFill/>
            <a:prstDash val="solid"/>
          </a:ln>
          <a:effectLst/>
        </p:spPr>
        <p:txBody>
          <a:bodyPr numCol="1" rtlCol="0" anchor="t"/>
          <a:lstStyle/>
          <a:p>
            <a:pPr defTabSz="685800">
              <a:spcAft>
                <a:spcPts val="900"/>
              </a:spcAft>
              <a:defRPr/>
            </a:pPr>
            <a:r>
              <a:rPr lang="en-US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COREP</a:t>
            </a:r>
            <a:r>
              <a:rPr lang="en-US" sz="900" b="1" kern="0" dirty="0">
                <a:solidFill>
                  <a:srgbClr val="2F5773"/>
                </a:solidFill>
                <a:latin typeface="Calibri"/>
                <a:cs typeface="Calibri"/>
              </a:rPr>
              <a:t> 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módosítás (</a:t>
            </a:r>
            <a:r>
              <a:rPr lang="en-US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Oprisk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)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hu-HU" sz="900" dirty="0"/>
              <a:t>CRR3-mal kapcsolatos működési kockázati tőkekövetelményekre vonatkozó jelentéstételi követelmények kiegészítése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hu-HU" sz="900" dirty="0"/>
              <a:t>3 új részletező tábla (C 16.02, C 16.03, C 16.04)</a:t>
            </a:r>
          </a:p>
          <a:p>
            <a:pPr defTabSz="685800">
              <a:spcAft>
                <a:spcPts val="900"/>
              </a:spcAft>
              <a:defRPr/>
            </a:pPr>
            <a:endParaRPr lang="en-US" sz="900" b="1" kern="0" dirty="0">
              <a:solidFill>
                <a:srgbClr val="2F5773"/>
              </a:solidFill>
              <a:latin typeface="Calibri"/>
              <a:cs typeface="Calibri"/>
            </a:endParaRPr>
          </a:p>
        </p:txBody>
      </p:sp>
      <p:sp>
        <p:nvSpPr>
          <p:cNvPr id="18" name="Rectangle 30">
            <a:extLst>
              <a:ext uri="{FF2B5EF4-FFF2-40B4-BE49-F238E27FC236}">
                <a16:creationId xmlns:a16="http://schemas.microsoft.com/office/drawing/2014/main" id="{CAB8B043-898A-2570-FE72-5DA4699DC5A5}"/>
              </a:ext>
            </a:extLst>
          </p:cNvPr>
          <p:cNvSpPr/>
          <p:nvPr/>
        </p:nvSpPr>
        <p:spPr>
          <a:xfrm>
            <a:off x="5542334" y="1767344"/>
            <a:ext cx="2923249" cy="166165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noFill/>
            <a:prstDash val="solid"/>
          </a:ln>
          <a:effectLst/>
        </p:spPr>
        <p:txBody>
          <a:bodyPr numCol="1" rtlCol="0" anchor="t"/>
          <a:lstStyle/>
          <a:p>
            <a:pPr defTabSz="685800">
              <a:spcAft>
                <a:spcPts val="900"/>
              </a:spcAft>
              <a:defRPr/>
            </a:pP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Instant </a:t>
            </a:r>
            <a:r>
              <a:rPr lang="hu-HU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Payment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 </a:t>
            </a:r>
            <a:r>
              <a:rPr lang="hu-HU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Reporting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 (</a:t>
            </a:r>
            <a:r>
              <a:rPr lang="hu-HU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IPR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)</a:t>
            </a:r>
            <a:endParaRPr lang="en-US" sz="900" b="1" kern="0" dirty="0">
              <a:solidFill>
                <a:srgbClr val="2F5773"/>
              </a:solidFill>
              <a:latin typeface="Calibri"/>
              <a:cs typeface="Calibri"/>
            </a:endParaRPr>
          </a:p>
          <a:p>
            <a:pPr defTabSz="685800">
              <a:defRPr/>
            </a:pPr>
            <a:r>
              <a:rPr lang="hu-HU" sz="825" kern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SEPA</a:t>
            </a: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/</a:t>
            </a:r>
            <a:r>
              <a:rPr lang="hu-HU" sz="825" kern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IPR</a:t>
            </a: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 rendelet alatti adatszolgáltatás</a:t>
            </a:r>
          </a:p>
          <a:p>
            <a:pPr marL="134541" lvl="1" indent="-128588">
              <a:buFont typeface="Arial" panose="020B0604020202020204" pitchFamily="34" charset="0"/>
              <a:buChar char="•"/>
            </a:pP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az átutalásokért, az azonnali átutalásokért és a fizetési számlák vezetéséért fizetendő díjak mértékéről,</a:t>
            </a:r>
          </a:p>
          <a:p>
            <a:pPr marL="134541" lvl="1" indent="-128588">
              <a:buFont typeface="Arial" panose="020B0604020202020204" pitchFamily="34" charset="0"/>
              <a:buChar char="•"/>
            </a:pP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az EU célzott pénzügyi korlátozó intézkedéseire tekintettel történő tranzakció-elutasítások megoszlásáról</a:t>
            </a:r>
          </a:p>
          <a:p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Gyakoriság: éves</a:t>
            </a:r>
          </a:p>
          <a:p>
            <a:pPr defTabSz="685800">
              <a:defRPr/>
            </a:pP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Adatszolgáltatói kör: pénzforgalmi szolgáltatók</a:t>
            </a:r>
            <a:r>
              <a:rPr lang="hu-HU" sz="825" u="sng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, </a:t>
            </a:r>
            <a:r>
              <a:rPr lang="hu-HU" sz="825" b="1" u="sng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fióktelepeknek</a:t>
            </a:r>
            <a:r>
              <a:rPr lang="hu-HU" sz="825" u="sng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 </a:t>
            </a: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is jelenteniük kell!</a:t>
            </a:r>
          </a:p>
          <a:p>
            <a:pPr defTabSz="685800">
              <a:defRPr/>
            </a:pPr>
            <a:r>
              <a:rPr lang="hu-HU" sz="825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</a:rPr>
              <a:t>Első alkalommal 2026.04.09-ig teljesítendő a következő vonatkozási időszakokról: 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2022.10.26-2025.12.31.</a:t>
            </a:r>
            <a:endParaRPr lang="hu-HU" sz="788" b="1" kern="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defTabSz="685800">
              <a:defRPr/>
            </a:pPr>
            <a:endParaRPr lang="en-US" sz="788" kern="0" dirty="0">
              <a:solidFill>
                <a:srgbClr val="000000">
                  <a:lumMod val="65000"/>
                  <a:lumOff val="35000"/>
                </a:srgbClr>
              </a:solidFill>
              <a:latin typeface="Calibri"/>
            </a:endParaRPr>
          </a:p>
        </p:txBody>
      </p:sp>
      <p:sp>
        <p:nvSpPr>
          <p:cNvPr id="22" name="Rectangle 30">
            <a:extLst>
              <a:ext uri="{FF2B5EF4-FFF2-40B4-BE49-F238E27FC236}">
                <a16:creationId xmlns:a16="http://schemas.microsoft.com/office/drawing/2014/main" id="{39F51DE0-1FE1-F9E5-0EEF-C71EBE4B720C}"/>
              </a:ext>
            </a:extLst>
          </p:cNvPr>
          <p:cNvSpPr/>
          <p:nvPr/>
        </p:nvSpPr>
        <p:spPr>
          <a:xfrm>
            <a:off x="5542334" y="3467650"/>
            <a:ext cx="2942601" cy="43810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9525" cap="flat" cmpd="sng" algn="ctr">
            <a:noFill/>
            <a:prstDash val="solid"/>
          </a:ln>
          <a:effectLst/>
        </p:spPr>
        <p:txBody>
          <a:bodyPr numCol="1" rtlCol="0" anchor="t"/>
          <a:lstStyle/>
          <a:p>
            <a:pPr defTabSz="685800">
              <a:defRPr/>
            </a:pP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Minden egyéb modul </a:t>
            </a:r>
            <a:r>
              <a:rPr lang="hu-HU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újramodellezése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 (</a:t>
            </a:r>
            <a:r>
              <a:rPr lang="hu-HU" sz="900" b="1" kern="0" dirty="0" err="1">
                <a:solidFill>
                  <a:srgbClr val="2F5773"/>
                </a:solidFill>
                <a:latin typeface="Calibri"/>
                <a:cs typeface="Calibri"/>
              </a:rPr>
              <a:t>DPM</a:t>
            </a:r>
            <a:r>
              <a:rPr lang="hu-HU" sz="900" b="1" kern="0" dirty="0">
                <a:solidFill>
                  <a:srgbClr val="2F5773"/>
                </a:solidFill>
                <a:latin typeface="Calibri"/>
                <a:cs typeface="Calibri"/>
              </a:rPr>
              <a:t> 2.0)</a:t>
            </a:r>
          </a:p>
          <a:p>
            <a:pPr defTabSz="685800">
              <a:spcAft>
                <a:spcPts val="900"/>
              </a:spcAft>
              <a:defRPr/>
            </a:pP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(pl.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FINREP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AE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LR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LE,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FRTB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IRRBB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ALM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LCR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NSFR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FP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REM,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MREL_TLAC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ESG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, </a:t>
            </a:r>
            <a:r>
              <a:rPr lang="hu-HU" sz="788" kern="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IF</a:t>
            </a:r>
            <a:r>
              <a:rPr lang="hu-HU" sz="788" kern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)</a:t>
            </a:r>
          </a:p>
          <a:p>
            <a:pPr defTabSz="685800">
              <a:spcAft>
                <a:spcPts val="900"/>
              </a:spcAft>
              <a:defRPr/>
            </a:pPr>
            <a:endParaRPr lang="en-US" sz="900" b="1" kern="0" dirty="0">
              <a:solidFill>
                <a:srgbClr val="2F5773"/>
              </a:solidFill>
              <a:latin typeface="Calibri"/>
              <a:cs typeface="Calibri"/>
            </a:endParaRPr>
          </a:p>
        </p:txBody>
      </p:sp>
      <p:sp>
        <p:nvSpPr>
          <p:cNvPr id="23" name="Rectangle 30">
            <a:extLst>
              <a:ext uri="{FF2B5EF4-FFF2-40B4-BE49-F238E27FC236}">
                <a16:creationId xmlns:a16="http://schemas.microsoft.com/office/drawing/2014/main" id="{3CB5CF5D-0CD4-0E73-7BFD-F4F711395A34}"/>
              </a:ext>
            </a:extLst>
          </p:cNvPr>
          <p:cNvSpPr/>
          <p:nvPr/>
        </p:nvSpPr>
        <p:spPr>
          <a:xfrm>
            <a:off x="4807324" y="3923185"/>
            <a:ext cx="3727127" cy="1249190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</a:ln>
          <a:effectLst/>
        </p:spPr>
        <p:txBody>
          <a:bodyPr numCol="1" rtlCol="0" anchor="t"/>
          <a:lstStyle/>
          <a:p>
            <a:pPr algn="just">
              <a:lnSpc>
                <a:spcPct val="115000"/>
              </a:lnSpc>
              <a:spcBef>
                <a:spcPts val="450"/>
              </a:spcBef>
            </a:pPr>
            <a:r>
              <a:rPr lang="hu-HU" sz="900" b="1" dirty="0">
                <a:latin typeface="Calibri" panose="020F0502020204030204" pitchFamily="34" charset="0"/>
                <a:ea typeface="Trebuchet MS" panose="020B0603020202020204" pitchFamily="34" charset="0"/>
                <a:cs typeface="Calibri" panose="020F0502020204030204" pitchFamily="34" charset="0"/>
              </a:rPr>
              <a:t>Technikai formátum változás!</a:t>
            </a:r>
          </a:p>
          <a:p>
            <a:pPr marL="214313" lvl="1" indent="-214313" algn="just">
              <a:spcBef>
                <a:spcPts val="225"/>
              </a:spcBef>
              <a:buFont typeface="Arial" panose="020B0604020202020204" pitchFamily="34" charset="0"/>
              <a:buChar char="•"/>
            </a:pPr>
            <a:r>
              <a:rPr lang="hu-HU" sz="9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2026. 03. 31. vonatkozási időponttól </a:t>
            </a:r>
            <a:r>
              <a:rPr lang="hu-HU" sz="900" dirty="0" err="1">
                <a:latin typeface="Calibri" panose="020F0502020204030204" pitchFamily="34" charset="0"/>
              </a:rPr>
              <a:t>XBRL_XML</a:t>
            </a:r>
            <a:r>
              <a:rPr lang="hu-HU" sz="900" dirty="0">
                <a:latin typeface="Calibri" panose="020F0502020204030204" pitchFamily="34" charset="0"/>
              </a:rPr>
              <a:t> helyett </a:t>
            </a:r>
            <a:r>
              <a:rPr lang="hu-HU" sz="900" b="1" u="sng" dirty="0" err="1">
                <a:solidFill>
                  <a:srgbClr val="FF0000"/>
                </a:solidFill>
                <a:latin typeface="Calibri" panose="020F0502020204030204" pitchFamily="34" charset="0"/>
              </a:rPr>
              <a:t>XBRL_CSV</a:t>
            </a:r>
            <a:r>
              <a:rPr lang="hu-HU" sz="9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hu-HU" sz="900" dirty="0">
                <a:latin typeface="Calibri" panose="020F0502020204030204" pitchFamily="34" charset="0"/>
              </a:rPr>
              <a:t>a</a:t>
            </a:r>
            <a:r>
              <a:rPr lang="hu-HU" sz="900" b="1" u="sng" dirty="0">
                <a:latin typeface="Calibri" panose="020F0502020204030204" pitchFamily="34" charset="0"/>
              </a:rPr>
              <a:t> </a:t>
            </a:r>
            <a:r>
              <a:rPr lang="hu-HU" sz="900" dirty="0">
                <a:latin typeface="Calibri" panose="020F0502020204030204" pitchFamily="34" charset="0"/>
              </a:rPr>
              <a:t>kizárólagos adatformátum</a:t>
            </a:r>
          </a:p>
          <a:p>
            <a:pPr marL="214313" lvl="1" indent="-214313" algn="just">
              <a:spcBef>
                <a:spcPts val="225"/>
              </a:spcBef>
              <a:buFont typeface="Arial" panose="020B0604020202020204" pitchFamily="34" charset="0"/>
              <a:buChar char="•"/>
            </a:pPr>
            <a:r>
              <a:rPr lang="hu-HU" sz="900" dirty="0">
                <a:latin typeface="Calibri" panose="020F0502020204030204" pitchFamily="34" charset="0"/>
              </a:rPr>
              <a:t>Korábbi vonatkozási időpontokra érkező módosítás esetén </a:t>
            </a:r>
            <a:r>
              <a:rPr lang="hu-HU" sz="900" dirty="0" err="1">
                <a:latin typeface="Calibri" panose="020F0502020204030204" pitchFamily="34" charset="0"/>
              </a:rPr>
              <a:t>XBRL_XML</a:t>
            </a:r>
            <a:r>
              <a:rPr lang="hu-HU" sz="900" dirty="0">
                <a:latin typeface="Calibri" panose="020F0502020204030204" pitchFamily="34" charset="0"/>
              </a:rPr>
              <a:t> az elvárt (külön egyeztetés esetén lehetőséget biztosítunk </a:t>
            </a:r>
            <a:r>
              <a:rPr lang="hu-HU" sz="900" dirty="0" err="1">
                <a:latin typeface="Calibri" panose="020F0502020204030204" pitchFamily="34" charset="0"/>
              </a:rPr>
              <a:t>XBRL_CSV</a:t>
            </a:r>
            <a:r>
              <a:rPr lang="hu-HU" sz="900" dirty="0">
                <a:latin typeface="Calibri" panose="020F0502020204030204" pitchFamily="34" charset="0"/>
              </a:rPr>
              <a:t>-re)</a:t>
            </a:r>
          </a:p>
          <a:p>
            <a:pPr marL="214313" lvl="1" indent="-214313" algn="just">
              <a:spcBef>
                <a:spcPts val="225"/>
              </a:spcBef>
              <a:buFont typeface="Arial" panose="020B0604020202020204" pitchFamily="34" charset="0"/>
              <a:buChar char="•"/>
            </a:pPr>
            <a:r>
              <a:rPr lang="hu-HU" sz="900" dirty="0">
                <a:latin typeface="Calibri" panose="020F0502020204030204" pitchFamily="34" charset="0"/>
              </a:rPr>
              <a:t>Kivétel:</a:t>
            </a:r>
            <a:r>
              <a:rPr lang="hu-HU" sz="900" i="1" dirty="0">
                <a:latin typeface="Calibri" panose="020F0502020204030204" pitchFamily="34" charset="0"/>
              </a:rPr>
              <a:t> </a:t>
            </a:r>
            <a:r>
              <a:rPr lang="hu-HU" sz="900" dirty="0">
                <a:latin typeface="Calibri" panose="020F0502020204030204" pitchFamily="34" charset="0"/>
              </a:rPr>
              <a:t>az</a:t>
            </a:r>
            <a:r>
              <a:rPr lang="hu-HU" sz="900" i="1" dirty="0">
                <a:latin typeface="Calibri" panose="020F0502020204030204" pitchFamily="34" charset="0"/>
              </a:rPr>
              <a:t> </a:t>
            </a:r>
            <a:r>
              <a:rPr lang="hu-HU" sz="900" dirty="0" err="1">
                <a:latin typeface="Calibri" panose="020F0502020204030204" pitchFamily="34" charset="0"/>
              </a:rPr>
              <a:t>IPR</a:t>
            </a:r>
            <a:r>
              <a:rPr lang="hu-HU" sz="900" dirty="0">
                <a:latin typeface="Calibri" panose="020F0502020204030204" pitchFamily="34" charset="0"/>
              </a:rPr>
              <a:t> jelentést vonatkozási időponttól függetlenül </a:t>
            </a:r>
            <a:r>
              <a:rPr lang="hu-HU" sz="900" dirty="0" err="1">
                <a:latin typeface="Calibri" panose="020F0502020204030204" pitchFamily="34" charset="0"/>
              </a:rPr>
              <a:t>XBRL_CSV</a:t>
            </a:r>
            <a:r>
              <a:rPr lang="hu-HU" sz="900" dirty="0">
                <a:latin typeface="Calibri" panose="020F0502020204030204" pitchFamily="34" charset="0"/>
              </a:rPr>
              <a:t>-ben kell küldeni! </a:t>
            </a:r>
          </a:p>
          <a:p>
            <a:pPr defTabSz="685800">
              <a:spcAft>
                <a:spcPts val="900"/>
              </a:spcAft>
              <a:defRPr/>
            </a:pPr>
            <a:endParaRPr lang="hu-HU" sz="900" b="1" kern="0" dirty="0">
              <a:solidFill>
                <a:srgbClr val="2F5773"/>
              </a:solidFill>
              <a:latin typeface="Calibri"/>
              <a:cs typeface="Calibri"/>
            </a:endParaRPr>
          </a:p>
          <a:p>
            <a:pPr defTabSz="685800">
              <a:spcAft>
                <a:spcPts val="900"/>
              </a:spcAft>
              <a:defRPr/>
            </a:pPr>
            <a:endParaRPr lang="en-US" sz="900" b="1" kern="0" dirty="0">
              <a:solidFill>
                <a:srgbClr val="2F5773"/>
              </a:solidFill>
              <a:latin typeface="Calibri"/>
              <a:cs typeface="Calibri"/>
            </a:endParaRP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A04E3DDF-EECE-148B-D9ED-DDA3ED9C8E91}"/>
              </a:ext>
            </a:extLst>
          </p:cNvPr>
          <p:cNvSpPr txBox="1"/>
          <p:nvPr/>
        </p:nvSpPr>
        <p:spPr>
          <a:xfrm>
            <a:off x="245961" y="5109080"/>
            <a:ext cx="8189258" cy="89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sz="1200" b="1" u="sng" kern="0" dirty="0" err="1">
                <a:solidFill>
                  <a:srgbClr val="2F5773"/>
                </a:solidFill>
                <a:cs typeface="Calibri"/>
              </a:rPr>
              <a:t>Draft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 v4.2 technikai csomag (</a:t>
            </a:r>
            <a:r>
              <a:rPr lang="hu-HU" sz="1200" b="1" kern="0" dirty="0" err="1">
                <a:solidFill>
                  <a:srgbClr val="2F5773"/>
                </a:solidFill>
                <a:cs typeface="Calibri"/>
              </a:rPr>
              <a:t>DPM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, </a:t>
            </a:r>
            <a:r>
              <a:rPr lang="hu-HU" sz="1200" b="1" kern="0" dirty="0" err="1">
                <a:solidFill>
                  <a:srgbClr val="2F5773"/>
                </a:solidFill>
                <a:cs typeface="Calibri"/>
              </a:rPr>
              <a:t>XBRL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 taxonómia) elérhető az </a:t>
            </a:r>
            <a:r>
              <a:rPr lang="hu-HU" sz="1200" b="1" kern="0" dirty="0" err="1">
                <a:solidFill>
                  <a:srgbClr val="2F5773"/>
                </a:solidFill>
                <a:cs typeface="Calibri"/>
              </a:rPr>
              <a:t>EBA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 honlapján, </a:t>
            </a:r>
            <a:r>
              <a:rPr lang="hu-HU" sz="1200" b="1" u="sng" kern="0" dirty="0">
                <a:solidFill>
                  <a:srgbClr val="2F5773"/>
                </a:solidFill>
                <a:cs typeface="Calibri"/>
              </a:rPr>
              <a:t>végleges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 csomag </a:t>
            </a:r>
            <a:r>
              <a:rPr lang="hu-HU" sz="1200" b="1" kern="0" dirty="0">
                <a:solidFill>
                  <a:srgbClr val="FF0000"/>
                </a:solidFill>
                <a:cs typeface="Calibri"/>
              </a:rPr>
              <a:t>2025. novemberben </a:t>
            </a:r>
            <a:r>
              <a:rPr lang="hu-HU" sz="1200" b="1" kern="0" dirty="0">
                <a:solidFill>
                  <a:srgbClr val="2F5773"/>
                </a:solidFill>
                <a:cs typeface="Calibri"/>
              </a:rPr>
              <a:t>várható!</a:t>
            </a:r>
            <a:endParaRPr lang="hu-HU" sz="1200" b="1" dirty="0"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hu-HU" sz="1200" b="1" dirty="0">
                <a:ea typeface="Cambria" panose="02040503050406030204" pitchFamily="18" charset="0"/>
              </a:rPr>
              <a:t>MNB közlemény: </a:t>
            </a:r>
            <a:r>
              <a:rPr lang="hu-HU" sz="1200" dirty="0">
                <a:hlinkClick r:id="rId3"/>
              </a:rPr>
              <a:t>Megjelent az </a:t>
            </a:r>
            <a:r>
              <a:rPr lang="hu-HU" sz="1200" dirty="0" err="1">
                <a:hlinkClick r:id="rId3"/>
              </a:rPr>
              <a:t>EBA</a:t>
            </a:r>
            <a:r>
              <a:rPr lang="hu-HU" sz="1200" dirty="0">
                <a:hlinkClick r:id="rId3"/>
              </a:rPr>
              <a:t> </a:t>
            </a:r>
            <a:r>
              <a:rPr lang="hu-HU" sz="1200" dirty="0" err="1">
                <a:hlinkClick r:id="rId3"/>
              </a:rPr>
              <a:t>reporting</a:t>
            </a:r>
            <a:r>
              <a:rPr lang="hu-HU" sz="1200" dirty="0">
                <a:hlinkClick r:id="rId3"/>
              </a:rPr>
              <a:t> </a:t>
            </a:r>
            <a:r>
              <a:rPr lang="hu-HU" sz="1200" dirty="0" err="1">
                <a:hlinkClick r:id="rId3"/>
              </a:rPr>
              <a:t>framework</a:t>
            </a:r>
            <a:r>
              <a:rPr lang="hu-HU" sz="1200" dirty="0">
                <a:hlinkClick r:id="rId3"/>
              </a:rPr>
              <a:t> 4.2 </a:t>
            </a:r>
            <a:r>
              <a:rPr lang="hu-HU" sz="1200" dirty="0" err="1">
                <a:hlinkClick r:id="rId3"/>
              </a:rPr>
              <a:t>draft</a:t>
            </a:r>
            <a:r>
              <a:rPr lang="hu-HU" sz="1200" dirty="0">
                <a:hlinkClick r:id="rId3"/>
              </a:rPr>
              <a:t> nyilvános verziója 2025.09.05-én az </a:t>
            </a:r>
            <a:r>
              <a:rPr lang="hu-HU" sz="1200" dirty="0" err="1">
                <a:hlinkClick r:id="rId3"/>
              </a:rPr>
              <a:t>EBA</a:t>
            </a:r>
            <a:r>
              <a:rPr lang="hu-HU" sz="1200" dirty="0">
                <a:hlinkClick r:id="rId3"/>
              </a:rPr>
              <a:t> honlapján | MNB.hu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65955574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36EDA-E9C3-9AB8-9B59-6986C77C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7E301F3C-3A1E-4EDD-DCC4-194C0A12B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latin typeface="Calibri" panose="020F0502020204030204" pitchFamily="34" charset="0"/>
                <a:cs typeface="Calibri" panose="020F0502020204030204" pitchFamily="34" charset="0"/>
              </a:rPr>
              <a:t>EBA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 adatszolgáltatások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3EA0DBB-6639-7DBE-C988-52CE3C9F65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Forrás | MNB</a:t>
            </a: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EE10C3EA-031D-F2D0-E35F-7F3D51FB7493}"/>
              </a:ext>
            </a:extLst>
          </p:cNvPr>
          <p:cNvGrpSpPr>
            <a:grpSpLocks noChangeAspect="1"/>
          </p:cNvGrpSpPr>
          <p:nvPr/>
        </p:nvGrpSpPr>
        <p:grpSpPr>
          <a:xfrm>
            <a:off x="9231814" y="918120"/>
            <a:ext cx="832137" cy="832137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8840C69B-C64B-4E55-FF55-2EE267E8CBD5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35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20A4BA3D-2A15-EC44-FF23-680A83F4DA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A7CCED97-8C25-4533-2E05-6E052E0B3DF4}"/>
              </a:ext>
            </a:extLst>
          </p:cNvPr>
          <p:cNvSpPr txBox="1"/>
          <p:nvPr/>
        </p:nvSpPr>
        <p:spPr>
          <a:xfrm>
            <a:off x="317893" y="1760811"/>
            <a:ext cx="8189258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450"/>
              </a:spcBef>
              <a:spcAft>
                <a:spcPts val="450"/>
              </a:spcAft>
            </a:pPr>
            <a:r>
              <a:rPr lang="hu-HU" sz="1200" dirty="0">
                <a:hlinkClick r:id="rId3"/>
              </a:rPr>
              <a:t>Hitelintézetek | MNB.hu</a:t>
            </a:r>
            <a:r>
              <a:rPr lang="hu-HU" sz="1200" dirty="0"/>
              <a:t> honlap „</a:t>
            </a:r>
            <a:r>
              <a:rPr lang="hu-HU" sz="1200" i="1" dirty="0"/>
              <a:t>2. Várható új, vagy módosuló adatszolgáltatások</a:t>
            </a:r>
            <a:r>
              <a:rPr lang="hu-HU" sz="1200" dirty="0"/>
              <a:t>” menüpont</a:t>
            </a:r>
          </a:p>
          <a:p>
            <a:pPr fontAlgn="base">
              <a:spcBef>
                <a:spcPts val="900"/>
              </a:spcBef>
            </a:pPr>
            <a:r>
              <a:rPr lang="hu-HU" sz="1200" b="1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IPR</a:t>
            </a:r>
            <a:r>
              <a:rPr lang="hu-HU" sz="12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fontAlgn="base"/>
            <a:r>
              <a:rPr lang="hu-HU" sz="1200" u="sng" dirty="0" err="1">
                <a:hlinkClick r:id="rId4"/>
              </a:rPr>
              <a:t>SEPA</a:t>
            </a:r>
            <a:r>
              <a:rPr lang="hu-HU" sz="1200" u="sng" dirty="0">
                <a:hlinkClick r:id="rId4"/>
              </a:rPr>
              <a:t>/</a:t>
            </a:r>
            <a:r>
              <a:rPr lang="hu-HU" sz="1200" u="sng" dirty="0" err="1">
                <a:hlinkClick r:id="rId4"/>
              </a:rPr>
              <a:t>IPR</a:t>
            </a:r>
            <a:r>
              <a:rPr lang="hu-HU" sz="1200" u="sng" dirty="0">
                <a:hlinkClick r:id="rId4"/>
              </a:rPr>
              <a:t> Rendelet alatti adatszolgáltatást előíró </a:t>
            </a:r>
            <a:r>
              <a:rPr lang="hu-HU" sz="1200" u="sng" dirty="0" err="1">
                <a:hlinkClick r:id="rId4"/>
              </a:rPr>
              <a:t>ITS</a:t>
            </a:r>
            <a:r>
              <a:rPr lang="hu-HU" sz="1200" u="sng" dirty="0">
                <a:hlinkClick r:id="rId4"/>
              </a:rPr>
              <a:t> végleges tervezete (első vonatkozási időszak: 2022.10.26-2025.12.31.)</a:t>
            </a:r>
            <a:endParaRPr lang="hu-HU" sz="1200" u="sng" dirty="0"/>
          </a:p>
          <a:p>
            <a:pPr fontAlgn="base">
              <a:spcBef>
                <a:spcPts val="450"/>
              </a:spcBef>
            </a:pPr>
            <a:r>
              <a:rPr lang="hu-HU" sz="1200" b="1" dirty="0" err="1"/>
              <a:t>Resolution</a:t>
            </a:r>
            <a:r>
              <a:rPr lang="hu-HU" sz="1200" b="1" dirty="0"/>
              <a:t> </a:t>
            </a:r>
            <a:r>
              <a:rPr lang="hu-HU" sz="1200" b="1" dirty="0" err="1"/>
              <a:t>Planning</a:t>
            </a:r>
            <a:endParaRPr lang="hu-HU" sz="1200" b="1" dirty="0"/>
          </a:p>
          <a:p>
            <a:pPr fontAlgn="base"/>
            <a:r>
              <a:rPr lang="hu-HU" sz="1200" u="sng" dirty="0">
                <a:hlinkClick r:id="rId5"/>
              </a:rPr>
              <a:t>A szanálási tervezéshez kapcsolódó adatszolgáltatás módosításáról szóló </a:t>
            </a:r>
            <a:r>
              <a:rPr lang="hu-HU" sz="1200" u="sng" dirty="0" err="1">
                <a:hlinkClick r:id="rId5"/>
              </a:rPr>
              <a:t>ITS</a:t>
            </a:r>
            <a:r>
              <a:rPr lang="hu-HU" sz="1200" u="sng" dirty="0">
                <a:hlinkClick r:id="rId5"/>
              </a:rPr>
              <a:t> végleges tervezete (</a:t>
            </a:r>
            <a:r>
              <a:rPr lang="hu-HU" sz="1200" u="sng" dirty="0" err="1">
                <a:hlinkClick r:id="rId5"/>
              </a:rPr>
              <a:t>Resolution</a:t>
            </a:r>
            <a:r>
              <a:rPr lang="hu-HU" sz="1200" u="sng" dirty="0">
                <a:hlinkClick r:id="rId5"/>
              </a:rPr>
              <a:t> </a:t>
            </a:r>
            <a:r>
              <a:rPr lang="hu-HU" sz="1200" u="sng" dirty="0" err="1">
                <a:hlinkClick r:id="rId5"/>
              </a:rPr>
              <a:t>planning</a:t>
            </a:r>
            <a:r>
              <a:rPr lang="hu-HU" sz="1200" u="sng" dirty="0">
                <a:hlinkClick r:id="rId5"/>
              </a:rPr>
              <a:t>, első vonatkozási időpont: 2025.12.31.)</a:t>
            </a:r>
            <a:endParaRPr lang="hu-HU" sz="1200" u="sng" dirty="0"/>
          </a:p>
          <a:p>
            <a:pPr fontAlgn="base">
              <a:spcBef>
                <a:spcPts val="450"/>
              </a:spcBef>
            </a:pPr>
            <a:r>
              <a:rPr lang="hu-HU" sz="1200" b="1" dirty="0" err="1"/>
              <a:t>COREP</a:t>
            </a:r>
            <a:r>
              <a:rPr lang="hu-HU" sz="1200" b="1" dirty="0"/>
              <a:t> </a:t>
            </a:r>
            <a:r>
              <a:rPr lang="hu-HU" sz="1200" b="1" dirty="0" err="1"/>
              <a:t>oprisk</a:t>
            </a:r>
            <a:endParaRPr lang="hu-HU" sz="1200" b="1" dirty="0"/>
          </a:p>
          <a:p>
            <a:pPr fontAlgn="base"/>
            <a:r>
              <a:rPr lang="hu-HU" sz="1200" u="sng" dirty="0">
                <a:hlinkClick r:id="rId6"/>
              </a:rPr>
              <a:t>A működési kockázati szavatolótőke-számításra vonatkozó adatszolgáltatás módosításáról szóló </a:t>
            </a:r>
            <a:r>
              <a:rPr lang="hu-HU" sz="1200" u="sng" dirty="0" err="1">
                <a:hlinkClick r:id="rId6"/>
              </a:rPr>
              <a:t>ITS</a:t>
            </a:r>
            <a:r>
              <a:rPr lang="hu-HU" sz="1200" u="sng" dirty="0">
                <a:hlinkClick r:id="rId6"/>
              </a:rPr>
              <a:t> végleges tervezete (</a:t>
            </a:r>
            <a:r>
              <a:rPr lang="hu-HU" sz="1200" u="sng" dirty="0" err="1">
                <a:hlinkClick r:id="rId6"/>
              </a:rPr>
              <a:t>COREP</a:t>
            </a:r>
            <a:r>
              <a:rPr lang="hu-HU" sz="1200" u="sng" dirty="0">
                <a:hlinkClick r:id="rId6"/>
              </a:rPr>
              <a:t> </a:t>
            </a:r>
            <a:r>
              <a:rPr lang="hu-HU" sz="1200" u="sng" dirty="0" err="1">
                <a:hlinkClick r:id="rId6"/>
              </a:rPr>
              <a:t>oprisk</a:t>
            </a:r>
            <a:r>
              <a:rPr lang="hu-HU" sz="1200" u="sng" dirty="0">
                <a:hlinkClick r:id="rId6"/>
              </a:rPr>
              <a:t>, első vonatkozási időpont: 2026.03.31.)</a:t>
            </a:r>
            <a:endParaRPr lang="hu-HU" sz="1200" u="sng" dirty="0"/>
          </a:p>
          <a:p>
            <a:pPr fontAlgn="base"/>
            <a:endParaRPr lang="hu-HU" sz="1200" b="1" dirty="0">
              <a:ea typeface="Cambria" panose="02040503050406030204" pitchFamily="18" charset="0"/>
            </a:endParaRPr>
          </a:p>
          <a:p>
            <a:pPr fontAlgn="base"/>
            <a:r>
              <a:rPr lang="hu-HU" sz="1200" b="1" dirty="0" err="1">
                <a:ea typeface="Cambria" panose="02040503050406030204" pitchFamily="18" charset="0"/>
              </a:rPr>
              <a:t>EBA</a:t>
            </a:r>
            <a:r>
              <a:rPr lang="hu-HU" sz="1200" b="1" dirty="0">
                <a:ea typeface="Cambria" panose="02040503050406030204" pitchFamily="18" charset="0"/>
              </a:rPr>
              <a:t> </a:t>
            </a:r>
            <a:r>
              <a:rPr lang="hu-HU" sz="1200" b="1" dirty="0" err="1">
                <a:ea typeface="Cambria" panose="02040503050406030204" pitchFamily="18" charset="0"/>
              </a:rPr>
              <a:t>reporting</a:t>
            </a:r>
            <a:r>
              <a:rPr lang="hu-HU" sz="1200" b="1" dirty="0">
                <a:ea typeface="Cambria" panose="02040503050406030204" pitchFamily="18" charset="0"/>
              </a:rPr>
              <a:t> </a:t>
            </a:r>
            <a:r>
              <a:rPr lang="hu-HU" sz="1200" b="1" dirty="0" err="1">
                <a:ea typeface="Cambria" panose="02040503050406030204" pitchFamily="18" charset="0"/>
              </a:rPr>
              <a:t>framework</a:t>
            </a:r>
            <a:r>
              <a:rPr lang="hu-HU" sz="1200" b="1" dirty="0">
                <a:ea typeface="Cambria" panose="02040503050406030204" pitchFamily="18" charset="0"/>
              </a:rPr>
              <a:t> v4.2 az </a:t>
            </a:r>
            <a:r>
              <a:rPr lang="hu-HU" sz="1200" b="1" dirty="0" err="1">
                <a:ea typeface="Cambria" panose="02040503050406030204" pitchFamily="18" charset="0"/>
              </a:rPr>
              <a:t>EBA</a:t>
            </a:r>
            <a:r>
              <a:rPr lang="hu-HU" sz="1200" b="1" dirty="0">
                <a:ea typeface="Cambria" panose="02040503050406030204" pitchFamily="18" charset="0"/>
              </a:rPr>
              <a:t> honlapján: </a:t>
            </a:r>
            <a:r>
              <a:rPr lang="hu-HU" sz="1200" b="1" dirty="0">
                <a:ea typeface="Cambria" panose="02040503050406030204" pitchFamily="18" charset="0"/>
                <a:hlinkClick r:id="rId7"/>
              </a:rPr>
              <a:t>https://www.eba.europa.eu/risk-and-data-analysis/reporting-frameworks/reporting-framework-42</a:t>
            </a:r>
            <a:r>
              <a:rPr lang="hu-HU" sz="1200" b="1" dirty="0">
                <a:ea typeface="Cambria" panose="02040503050406030204" pitchFamily="18" charset="0"/>
              </a:rPr>
              <a:t> </a:t>
            </a:r>
          </a:p>
          <a:p>
            <a:pPr fontAlgn="base"/>
            <a:endParaRPr lang="hu-HU" sz="1200" b="1" dirty="0">
              <a:ea typeface="Cambria" panose="02040503050406030204" pitchFamily="18" charset="0"/>
            </a:endParaRPr>
          </a:p>
          <a:p>
            <a:pPr fontAlgn="base"/>
            <a:endParaRPr lang="hu-HU" sz="1200" b="1" dirty="0">
              <a:ea typeface="Cambria" panose="02040503050406030204" pitchFamily="18" charset="0"/>
            </a:endParaRPr>
          </a:p>
          <a:p>
            <a:pPr fontAlgn="base"/>
            <a:r>
              <a:rPr lang="hu-HU" sz="1200" b="1" dirty="0"/>
              <a:t>A felügyeleti és szanálási célú adatszolgáltatások visszamenőleges módosításáról szóló MNB ajánlás tervezet</a:t>
            </a:r>
          </a:p>
          <a:p>
            <a:pPr marL="214313" indent="-214313" fontAlgn="base">
              <a:buFont typeface="Arial" panose="020B0604020202020204" pitchFamily="34" charset="0"/>
              <a:buChar char="•"/>
            </a:pPr>
            <a:r>
              <a:rPr lang="hu-HU" sz="1200" dirty="0"/>
              <a:t>Célja a múltbeli adatoknak az EBH adatszolgáltatási keretrendszere szerinti újbóli benyújtásáról szóló iránymutatás (</a:t>
            </a:r>
            <a:r>
              <a:rPr lang="hu-HU" sz="1200" dirty="0" err="1">
                <a:hlinkClick r:id="rId8"/>
              </a:rPr>
              <a:t>EBA</a:t>
            </a:r>
            <a:r>
              <a:rPr lang="hu-HU" sz="1200" dirty="0">
                <a:hlinkClick r:id="rId8"/>
              </a:rPr>
              <a:t>/</a:t>
            </a:r>
            <a:r>
              <a:rPr lang="hu-HU" sz="1200" dirty="0" err="1">
                <a:hlinkClick r:id="rId8"/>
              </a:rPr>
              <a:t>GL</a:t>
            </a:r>
            <a:r>
              <a:rPr lang="hu-HU" sz="1200" dirty="0">
                <a:hlinkClick r:id="rId8"/>
              </a:rPr>
              <a:t>/2024/04</a:t>
            </a:r>
            <a:r>
              <a:rPr lang="hu-HU" sz="1200" dirty="0"/>
              <a:t>) implementálása </a:t>
            </a:r>
          </a:p>
          <a:p>
            <a:pPr marL="214313" indent="-214313" fontAlgn="base">
              <a:buFont typeface="Arial" panose="020B0604020202020204" pitchFamily="34" charset="0"/>
              <a:buChar char="•"/>
            </a:pPr>
            <a:r>
              <a:rPr lang="hu-HU" sz="1200" dirty="0"/>
              <a:t>Külső véleményezés október 2-án véget ért, az észrevételek feldolgozása folyamatban van</a:t>
            </a:r>
          </a:p>
        </p:txBody>
      </p:sp>
    </p:spTree>
    <p:extLst>
      <p:ext uri="{BB962C8B-B14F-4D97-AF65-F5344CB8AC3E}">
        <p14:creationId xmlns:p14="http://schemas.microsoft.com/office/powerpoint/2010/main" val="6265172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6ABA5-0302-864B-0047-D020D030B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AB6EEE9B-B862-7CA3-E06B-06B94A4D4C7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KÉRDÉSEK? </a:t>
            </a:r>
          </a:p>
          <a:p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 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50984FB5-EADE-DF54-170D-C08E0AE1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2CCEB9B-E553-11E9-E215-7B14232B4F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48701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E2AC9EC-AE5F-48E7-BCAA-42B978CBDD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algn="l"/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Tisztelt Kollégák!</a:t>
            </a:r>
          </a:p>
          <a:p>
            <a:pPr algn="l"/>
            <a:endParaRPr lang="hu-H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adatszolgáltatásokkal kapcsolatos további kérdéseiket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sta_velemenyezes@mnb.hu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e-mail címre, illetve a tőkepiaci felügyeleti rendelettel kapcsolatos kérdéseiket az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adatszolgbefvall@mnb.hu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címre kérjük megküldeni.</a:t>
            </a:r>
          </a:p>
          <a:p>
            <a:pPr algn="l"/>
            <a:endParaRPr lang="hu-H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Részvételüket köszönjük!</a:t>
            </a:r>
          </a:p>
          <a:p>
            <a:endParaRPr lang="hu-HU" sz="4000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6F97A0DF-D0C1-4C11-935E-DD8BE616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57892C1-FDC4-4910-947E-74C40CD6A5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29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1EDF-3647-7232-8225-693678D42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Kártyatársasági </a:t>
            </a:r>
            <a:r>
              <a:rPr lang="hu-HU" dirty="0" err="1"/>
              <a:t>tokenizációs</a:t>
            </a:r>
            <a:r>
              <a:rPr lang="hu-HU" dirty="0"/>
              <a:t> szolgáltatás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EB0FE-37E6-3834-9EFF-39815A4332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891C6FF-C9D8-F75E-0CA1-F01CDB95DE84}"/>
              </a:ext>
            </a:extLst>
          </p:cNvPr>
          <p:cNvGraphicFramePr>
            <a:graphicFrameLocks noGrp="1"/>
          </p:cNvGraphicFramePr>
          <p:nvPr/>
        </p:nvGraphicFramePr>
        <p:xfrm>
          <a:off x="274248" y="1887421"/>
          <a:ext cx="1938428" cy="3556925"/>
        </p:xfrm>
        <a:graphic>
          <a:graphicData uri="http://schemas.openxmlformats.org/drawingml/2006/table">
            <a:tbl>
              <a:tblPr/>
              <a:tblGrid>
                <a:gridCol w="956627">
                  <a:extLst>
                    <a:ext uri="{9D8B030D-6E8A-4147-A177-3AD203B41FA5}">
                      <a16:colId xmlns:a16="http://schemas.microsoft.com/office/drawing/2014/main" val="1406713819"/>
                    </a:ext>
                  </a:extLst>
                </a:gridCol>
                <a:gridCol w="981801">
                  <a:extLst>
                    <a:ext uri="{9D8B030D-6E8A-4147-A177-3AD203B41FA5}">
                      <a16:colId xmlns:a16="http://schemas.microsoft.com/office/drawing/2014/main" val="3288698002"/>
                    </a:ext>
                  </a:extLst>
                </a:gridCol>
              </a:tblGrid>
              <a:tr h="120573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Kártyatársasági </a:t>
                      </a:r>
                      <a:r>
                        <a:rPr lang="hu-HU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tokenizációs</a:t>
                      </a:r>
                      <a:r>
                        <a:rPr lang="hu-H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szolgáltatásba regisztrált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733649"/>
                  </a:ext>
                </a:extLst>
              </a:tr>
              <a:tr h="2773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400511"/>
                  </a:ext>
                </a:extLst>
              </a:tr>
              <a:tr h="2773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560288"/>
                  </a:ext>
                </a:extLst>
              </a:tr>
              <a:tr h="27731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Megnevezés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Kódkészlet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154250"/>
                  </a:ext>
                </a:extLst>
              </a:tr>
              <a:tr h="68727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Igen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99753"/>
                  </a:ext>
                </a:extLst>
              </a:tr>
              <a:tr h="83195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73842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AA445AA-C8E3-54C0-C485-9C872BB2FFB1}"/>
              </a:ext>
            </a:extLst>
          </p:cNvPr>
          <p:cNvGraphicFramePr>
            <a:graphicFrameLocks noGrp="1"/>
          </p:cNvGraphicFramePr>
          <p:nvPr/>
        </p:nvGraphicFramePr>
        <p:xfrm>
          <a:off x="2406948" y="1888892"/>
          <a:ext cx="1938427" cy="3556925"/>
        </p:xfrm>
        <a:graphic>
          <a:graphicData uri="http://schemas.openxmlformats.org/drawingml/2006/table">
            <a:tbl>
              <a:tblPr/>
              <a:tblGrid>
                <a:gridCol w="1072091">
                  <a:extLst>
                    <a:ext uri="{9D8B030D-6E8A-4147-A177-3AD203B41FA5}">
                      <a16:colId xmlns:a16="http://schemas.microsoft.com/office/drawing/2014/main" val="981326477"/>
                    </a:ext>
                  </a:extLst>
                </a:gridCol>
                <a:gridCol w="866336">
                  <a:extLst>
                    <a:ext uri="{9D8B030D-6E8A-4147-A177-3AD203B41FA5}">
                      <a16:colId xmlns:a16="http://schemas.microsoft.com/office/drawing/2014/main" val="3460072284"/>
                    </a:ext>
                  </a:extLst>
                </a:gridCol>
              </a:tblGrid>
              <a:tr h="12100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Kártyatársasági tokenizációs szolgáltatás tranzakció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828745"/>
                  </a:ext>
                </a:extLst>
              </a:tr>
              <a:tr h="26031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614367"/>
                  </a:ext>
                </a:extLst>
              </a:tr>
              <a:tr h="52062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Megnevezés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Kódkészlet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734044"/>
                  </a:ext>
                </a:extLst>
              </a:tr>
              <a:tr h="69145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Igen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534784"/>
                  </a:ext>
                </a:extLst>
              </a:tr>
              <a:tr h="8744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2400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25445B2-D6B8-73E1-B469-2D93B367DD74}"/>
              </a:ext>
            </a:extLst>
          </p:cNvPr>
          <p:cNvSpPr txBox="1"/>
          <p:nvPr/>
        </p:nvSpPr>
        <p:spPr>
          <a:xfrm>
            <a:off x="627529" y="1545129"/>
            <a:ext cx="978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P1101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A4A168-05B6-53D8-6B1B-CFE740621D91}"/>
              </a:ext>
            </a:extLst>
          </p:cNvPr>
          <p:cNvSpPr txBox="1"/>
          <p:nvPr/>
        </p:nvSpPr>
        <p:spPr>
          <a:xfrm>
            <a:off x="2212676" y="1545129"/>
            <a:ext cx="2208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P1301/P1302/P1401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9BECBAE-A78D-2070-E195-30BCE5E16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4" t="35357" r="12964" b="35356"/>
          <a:stretch/>
        </p:blipFill>
        <p:spPr>
          <a:xfrm>
            <a:off x="4664774" y="1742198"/>
            <a:ext cx="4137785" cy="7854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0EEAF58-010F-BA56-5FA3-D38276E11023}"/>
              </a:ext>
            </a:extLst>
          </p:cNvPr>
          <p:cNvSpPr txBox="1"/>
          <p:nvPr/>
        </p:nvSpPr>
        <p:spPr>
          <a:xfrm>
            <a:off x="4664774" y="2527648"/>
            <a:ext cx="41208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Kártyatársaságok által bevezetett, jellemzően online egy </a:t>
            </a:r>
            <a:r>
              <a:rPr lang="hu-HU" dirty="0" err="1"/>
              <a:t>kattintásos</a:t>
            </a:r>
            <a:r>
              <a:rPr lang="hu-HU" dirty="0"/>
              <a:t> fizetést lehetővé tévő, megoldások jelentendők itt.</a:t>
            </a:r>
          </a:p>
          <a:p>
            <a:endParaRPr lang="hu-HU" dirty="0"/>
          </a:p>
          <a:p>
            <a:r>
              <a:rPr lang="hu-HU" dirty="0"/>
              <a:t>Hagyományos mobiltárcával ellentétben a szolgáltatás más szereplő közbeiktatása nélkül a kártyatársaság nyújtja</a:t>
            </a:r>
          </a:p>
          <a:p>
            <a:endParaRPr lang="hu-HU" dirty="0"/>
          </a:p>
          <a:p>
            <a:r>
              <a:rPr lang="hu-HU" dirty="0"/>
              <a:t>Jelenleg a „</a:t>
            </a:r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pay</a:t>
            </a:r>
            <a:r>
              <a:rPr lang="hu-HU" dirty="0"/>
              <a:t>” a piacon gyakran használt márkanév</a:t>
            </a:r>
          </a:p>
        </p:txBody>
      </p:sp>
    </p:spTree>
    <p:extLst>
      <p:ext uri="{BB962C8B-B14F-4D97-AF65-F5344CB8AC3E}">
        <p14:creationId xmlns:p14="http://schemas.microsoft.com/office/powerpoint/2010/main" val="55553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AEF3-6589-D3C8-F360-044B9921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Kereskedők által indított tranzakciók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5A618-20F9-C389-9445-026512F0BBC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A378C7A-A226-554C-09C1-867A4C9B9699}"/>
              </a:ext>
            </a:extLst>
          </p:cNvPr>
          <p:cNvGraphicFramePr>
            <a:graphicFrameLocks noGrp="1"/>
          </p:cNvGraphicFramePr>
          <p:nvPr/>
        </p:nvGraphicFramePr>
        <p:xfrm>
          <a:off x="765538" y="1999095"/>
          <a:ext cx="2145069" cy="3734138"/>
        </p:xfrm>
        <a:graphic>
          <a:graphicData uri="http://schemas.openxmlformats.org/drawingml/2006/table">
            <a:tbl>
              <a:tblPr/>
              <a:tblGrid>
                <a:gridCol w="1183486">
                  <a:extLst>
                    <a:ext uri="{9D8B030D-6E8A-4147-A177-3AD203B41FA5}">
                      <a16:colId xmlns:a16="http://schemas.microsoft.com/office/drawing/2014/main" val="2837390038"/>
                    </a:ext>
                  </a:extLst>
                </a:gridCol>
                <a:gridCol w="961583">
                  <a:extLst>
                    <a:ext uri="{9D8B030D-6E8A-4147-A177-3AD203B41FA5}">
                      <a16:colId xmlns:a16="http://schemas.microsoft.com/office/drawing/2014/main" val="199654592"/>
                    </a:ext>
                  </a:extLst>
                </a:gridCol>
              </a:tblGrid>
              <a:tr h="4943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effectLst/>
                          <a:latin typeface="Arial" panose="020B0604020202020204" pitchFamily="34" charset="0"/>
                        </a:rPr>
                        <a:t>Elfogadás csatornája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880261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9939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effectLst/>
                          <a:latin typeface="Arial" panose="020B0604020202020204" pitchFamily="34" charset="0"/>
                        </a:rPr>
                        <a:t>Megnevezés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effectLst/>
                          <a:latin typeface="Arial" panose="020B0604020202020204" pitchFamily="34" charset="0"/>
                        </a:rPr>
                        <a:t>Kódkészlet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550404"/>
                  </a:ext>
                </a:extLst>
              </a:tr>
              <a:tr h="21585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491481"/>
                  </a:ext>
                </a:extLst>
              </a:tr>
              <a:tr h="22008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ATM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ATM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784240"/>
                  </a:ext>
                </a:extLst>
              </a:tr>
              <a:tr h="22008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Imprinter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IMP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20243"/>
                  </a:ext>
                </a:extLst>
              </a:tr>
              <a:tr h="22008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Mo/TO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MOTO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2746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Mobilalkalmazáson belüli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INAPP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07469"/>
                  </a:ext>
                </a:extLst>
              </a:tr>
              <a:tr h="28780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Internetes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NETES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179020"/>
                  </a:ext>
                </a:extLst>
              </a:tr>
              <a:tr h="21585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Soft POS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SPOS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122841"/>
                  </a:ext>
                </a:extLst>
              </a:tr>
              <a:tr h="36399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Mobil POS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561605"/>
                  </a:ext>
                </a:extLst>
              </a:tr>
              <a:tr h="21585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Tap-on-Phone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effectLst/>
                          <a:latin typeface="Arial" panose="020B0604020202020204" pitchFamily="34" charset="0"/>
                        </a:rPr>
                        <a:t>TOP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76547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Kereskedő által indított tranzakció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53378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8E3705B-0088-3BFC-2907-591D5CBEF17D}"/>
              </a:ext>
            </a:extLst>
          </p:cNvPr>
          <p:cNvSpPr txBox="1"/>
          <p:nvPr/>
        </p:nvSpPr>
        <p:spPr>
          <a:xfrm>
            <a:off x="770968" y="1600966"/>
            <a:ext cx="223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P1301/P1302/P1401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66EF1E-F05F-EE01-DF36-AEEA08651C92}"/>
              </a:ext>
            </a:extLst>
          </p:cNvPr>
          <p:cNvSpPr txBox="1"/>
          <p:nvPr/>
        </p:nvSpPr>
        <p:spPr>
          <a:xfrm>
            <a:off x="3608167" y="2296707"/>
            <a:ext cx="467120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100" dirty="0"/>
              <a:t>Kereskedő által indított tranzakciók (Merchant-</a:t>
            </a:r>
            <a:r>
              <a:rPr lang="hu-HU" sz="2100" dirty="0" err="1"/>
              <a:t>initiated</a:t>
            </a:r>
            <a:r>
              <a:rPr lang="hu-HU" sz="2100" dirty="0"/>
              <a:t>-</a:t>
            </a:r>
            <a:r>
              <a:rPr lang="hu-HU" sz="2100" dirty="0" err="1"/>
              <a:t>transaction</a:t>
            </a:r>
            <a:r>
              <a:rPr lang="hu-HU" sz="2100" dirty="0"/>
              <a:t>) jelentése</a:t>
            </a:r>
          </a:p>
          <a:p>
            <a:endParaRPr lang="hu-HU" sz="2100" dirty="0"/>
          </a:p>
          <a:p>
            <a:r>
              <a:rPr lang="hu-HU" sz="2100" dirty="0"/>
              <a:t>Nem tartozik ide minden mobiltárcás fizetés</a:t>
            </a:r>
          </a:p>
          <a:p>
            <a:endParaRPr lang="hu-HU" sz="2100" dirty="0"/>
          </a:p>
          <a:p>
            <a:r>
              <a:rPr lang="hu-HU" sz="2100" dirty="0"/>
              <a:t>Nem tartozik ide a mentett kártyás de ügyfél által indított tranzakció.</a:t>
            </a:r>
          </a:p>
        </p:txBody>
      </p:sp>
    </p:spTree>
    <p:extLst>
      <p:ext uri="{BB962C8B-B14F-4D97-AF65-F5344CB8AC3E}">
        <p14:creationId xmlns:p14="http://schemas.microsoft.com/office/powerpoint/2010/main" val="342797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1B896-2B87-9E9C-7F13-84105217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Kereskedőnél mentett kártyaadat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05955-1457-7939-7BE8-8C72D47F4F5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E92D74-43EA-6E5E-4958-52C10DA236DC}"/>
              </a:ext>
            </a:extLst>
          </p:cNvPr>
          <p:cNvGraphicFramePr>
            <a:graphicFrameLocks noGrp="1"/>
          </p:cNvGraphicFramePr>
          <p:nvPr/>
        </p:nvGraphicFramePr>
        <p:xfrm>
          <a:off x="316706" y="1924495"/>
          <a:ext cx="1933575" cy="3674408"/>
        </p:xfrm>
        <a:graphic>
          <a:graphicData uri="http://schemas.openxmlformats.org/drawingml/2006/table">
            <a:tbl>
              <a:tblPr/>
              <a:tblGrid>
                <a:gridCol w="1061285">
                  <a:extLst>
                    <a:ext uri="{9D8B030D-6E8A-4147-A177-3AD203B41FA5}">
                      <a16:colId xmlns:a16="http://schemas.microsoft.com/office/drawing/2014/main" val="1245188800"/>
                    </a:ext>
                  </a:extLst>
                </a:gridCol>
                <a:gridCol w="872290">
                  <a:extLst>
                    <a:ext uri="{9D8B030D-6E8A-4147-A177-3AD203B41FA5}">
                      <a16:colId xmlns:a16="http://schemas.microsoft.com/office/drawing/2014/main" val="288872231"/>
                    </a:ext>
                  </a:extLst>
                </a:gridCol>
              </a:tblGrid>
              <a:tr h="106865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Kereskedőnél mentett kártyaadattal indított tranzakció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851801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2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770785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Megnevezés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Kódkészlet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28904"/>
                  </a:ext>
                </a:extLst>
              </a:tr>
              <a:tr h="61065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Tokennel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TOKEN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38840"/>
                  </a:ext>
                </a:extLst>
              </a:tr>
              <a:tr h="77230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Mentett kártyaadattal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ADAT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89550"/>
                  </a:ext>
                </a:extLst>
              </a:tr>
              <a:tr h="67352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1816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F29E1AA-9159-14F6-97F1-F7F336C1ADDA}"/>
              </a:ext>
            </a:extLst>
          </p:cNvPr>
          <p:cNvSpPr txBox="1"/>
          <p:nvPr/>
        </p:nvSpPr>
        <p:spPr>
          <a:xfrm>
            <a:off x="2621757" y="1769333"/>
            <a:ext cx="629919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Kereskedőnél mentett kártyás tranzakció</a:t>
            </a:r>
          </a:p>
          <a:p>
            <a:endParaRPr lang="hu-HU" dirty="0"/>
          </a:p>
          <a:p>
            <a:r>
              <a:rPr lang="hu-HU" dirty="0"/>
              <a:t>Lehet kereskedő által indított (MIT) de lehet egyszeri vásárlás is.</a:t>
            </a:r>
          </a:p>
          <a:p>
            <a:endParaRPr lang="hu-HU" dirty="0"/>
          </a:p>
          <a:p>
            <a:r>
              <a:rPr lang="hu-HU" dirty="0"/>
              <a:t>Kereskedő (vagy elfogadó szolgáltatója) által tárolt </a:t>
            </a:r>
            <a:r>
              <a:rPr lang="hu-HU" dirty="0" err="1"/>
              <a:t>token</a:t>
            </a:r>
            <a:r>
              <a:rPr lang="hu-HU" dirty="0"/>
              <a:t> vagy mentett kártyaadat külön jelentendő</a:t>
            </a:r>
          </a:p>
          <a:p>
            <a:endParaRPr lang="hu-HU" dirty="0"/>
          </a:p>
          <a:p>
            <a:r>
              <a:rPr lang="hu-HU" dirty="0"/>
              <a:t>Nem jelentendők itt mentettként a kereskedőnél első </a:t>
            </a:r>
            <a:r>
              <a:rPr lang="hu-HU" dirty="0" err="1"/>
              <a:t>tokennek</a:t>
            </a:r>
            <a:r>
              <a:rPr lang="hu-HU" dirty="0"/>
              <a:t> a </a:t>
            </a:r>
            <a:r>
              <a:rPr lang="hu-HU" dirty="0" err="1"/>
              <a:t>click-to-pay</a:t>
            </a:r>
            <a:r>
              <a:rPr lang="hu-HU" dirty="0"/>
              <a:t> illetve mobiltárca tranzakciók ahol nem a kereskedőnél van </a:t>
            </a:r>
            <a:r>
              <a:rPr lang="hu-HU" dirty="0" err="1"/>
              <a:t>token</a:t>
            </a:r>
            <a:endParaRPr lang="hu-HU" dirty="0"/>
          </a:p>
          <a:p>
            <a:endParaRPr lang="hu-HU" dirty="0"/>
          </a:p>
          <a:p>
            <a:r>
              <a:rPr lang="hu-HU" dirty="0"/>
              <a:t>Ha ezek után a kereskedőnél is tárolódik </a:t>
            </a:r>
            <a:r>
              <a:rPr lang="hu-HU" dirty="0" err="1"/>
              <a:t>token</a:t>
            </a:r>
            <a:r>
              <a:rPr lang="hu-HU" dirty="0"/>
              <a:t> későbbi tranzakciókhoz azok már lehetnem mentett kártyás tranzakciók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7EC9DE-0F06-8684-4900-59598C571F8E}"/>
              </a:ext>
            </a:extLst>
          </p:cNvPr>
          <p:cNvSpPr txBox="1"/>
          <p:nvPr/>
        </p:nvSpPr>
        <p:spPr>
          <a:xfrm>
            <a:off x="179296" y="1563666"/>
            <a:ext cx="222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P1301/P1302/P1401</a:t>
            </a:r>
          </a:p>
        </p:txBody>
      </p:sp>
    </p:spTree>
    <p:extLst>
      <p:ext uri="{BB962C8B-B14F-4D97-AF65-F5344CB8AC3E}">
        <p14:creationId xmlns:p14="http://schemas.microsoft.com/office/powerpoint/2010/main" val="984356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CAC9A-3D94-5669-E38A-E44581A2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Egyéb módosítások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5BFC0-029D-4291-9137-E9B1F898F0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FD6446-A107-9D17-FEDD-5D6F11386C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799" y="1700237"/>
            <a:ext cx="7489550" cy="166083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P1401 adatok P13-al megegyező módon értékhatárok szerint megbontandók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P12-ben új séma: European </a:t>
            </a:r>
            <a:r>
              <a:rPr lang="hu-HU" dirty="0" err="1"/>
              <a:t>Payments</a:t>
            </a:r>
            <a:r>
              <a:rPr lang="hu-HU" dirty="0"/>
              <a:t> </a:t>
            </a:r>
            <a:r>
              <a:rPr lang="hu-HU" dirty="0" err="1"/>
              <a:t>Council</a:t>
            </a:r>
            <a:r>
              <a:rPr lang="hu-HU" dirty="0"/>
              <a:t> által </a:t>
            </a:r>
            <a:r>
              <a:rPr lang="hu-HU" dirty="0" err="1"/>
              <a:t>bevezett</a:t>
            </a:r>
            <a:r>
              <a:rPr lang="hu-HU" dirty="0"/>
              <a:t> „</a:t>
            </a:r>
            <a:r>
              <a:rPr lang="hu-HU" dirty="0" err="1"/>
              <a:t>One</a:t>
            </a:r>
            <a:r>
              <a:rPr lang="hu-HU" dirty="0"/>
              <a:t>-Leg Out Instant Credit </a:t>
            </a:r>
            <a:r>
              <a:rPr lang="hu-HU" dirty="0" err="1"/>
              <a:t>Transfer</a:t>
            </a:r>
            <a:r>
              <a:rPr lang="hu-HU" dirty="0"/>
              <a:t> </a:t>
            </a:r>
            <a:r>
              <a:rPr lang="hu-HU" dirty="0" err="1"/>
              <a:t>SEPA</a:t>
            </a:r>
            <a:r>
              <a:rPr lang="hu-HU" dirty="0"/>
              <a:t> </a:t>
            </a:r>
            <a:r>
              <a:rPr lang="hu-HU" dirty="0" err="1"/>
              <a:t>scheme</a:t>
            </a:r>
            <a:r>
              <a:rPr lang="hu-HU" dirty="0"/>
              <a:t>”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E9FE023-921D-96F0-377F-6FB1ECB78238}"/>
              </a:ext>
            </a:extLst>
          </p:cNvPr>
          <p:cNvGraphicFramePr>
            <a:graphicFrameLocks noGrp="1"/>
          </p:cNvGraphicFramePr>
          <p:nvPr/>
        </p:nvGraphicFramePr>
        <p:xfrm>
          <a:off x="1104516" y="3300074"/>
          <a:ext cx="1677502" cy="785217"/>
        </p:xfrm>
        <a:graphic>
          <a:graphicData uri="http://schemas.openxmlformats.org/drawingml/2006/table">
            <a:tbl>
              <a:tblPr/>
              <a:tblGrid>
                <a:gridCol w="844457">
                  <a:extLst>
                    <a:ext uri="{9D8B030D-6E8A-4147-A177-3AD203B41FA5}">
                      <a16:colId xmlns:a16="http://schemas.microsoft.com/office/drawing/2014/main" val="146023382"/>
                    </a:ext>
                  </a:extLst>
                </a:gridCol>
                <a:gridCol w="833045">
                  <a:extLst>
                    <a:ext uri="{9D8B030D-6E8A-4147-A177-3AD203B41FA5}">
                      <a16:colId xmlns:a16="http://schemas.microsoft.com/office/drawing/2014/main" val="1004820104"/>
                    </a:ext>
                  </a:extLst>
                </a:gridCol>
              </a:tblGrid>
              <a:tr h="7852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One-Leg Out Instant Credit Transfer SEPA scheme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OCTI</a:t>
                      </a:r>
                      <a:endParaRPr lang="hu-HU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165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737659"/>
      </p:ext>
    </p:extLst>
  </p:cSld>
  <p:clrMapOvr>
    <a:masterClrMapping/>
  </p:clrMapOvr>
</p:sld>
</file>

<file path=ppt/theme/theme1.xml><?xml version="1.0" encoding="utf-8"?>
<a:theme xmlns:a="http://schemas.openxmlformats.org/drawingml/2006/main" name="MNB téma 4_3 új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B62070E2-8DAD-4C8D-8BC5-F50A9BF3ACF0}"/>
    </a:ext>
  </a:extLst>
</a:theme>
</file>

<file path=ppt/theme/theme2.xml><?xml version="1.0" encoding="utf-8"?>
<a:theme xmlns:a="http://schemas.openxmlformats.org/drawingml/2006/main" name="MNB téma 4_3 nyomtatásra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A9582B90-6524-41EB-9FA6-0BA03A9CB942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4453</TotalTime>
  <Words>4572</Words>
  <Application>Microsoft Office PowerPoint</Application>
  <PresentationFormat>Diavetítés a képernyőre (4:3 oldalarány)</PresentationFormat>
  <Paragraphs>551</Paragraphs>
  <Slides>54</Slides>
  <Notes>19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54</vt:i4>
      </vt:variant>
    </vt:vector>
  </HeadingPairs>
  <TitlesOfParts>
    <vt:vector size="63" baseType="lpstr">
      <vt:lpstr>Arial</vt:lpstr>
      <vt:lpstr>Calibri</vt:lpstr>
      <vt:lpstr>Cambria</vt:lpstr>
      <vt:lpstr>Courier New</vt:lpstr>
      <vt:lpstr>Times New Roman</vt:lpstr>
      <vt:lpstr>Wingdings</vt:lpstr>
      <vt:lpstr>MNB téma 4_3 új</vt:lpstr>
      <vt:lpstr>MNB téma 4_3 nyomtatásra</vt:lpstr>
      <vt:lpstr>Worksheet</vt:lpstr>
      <vt:lpstr>Konzultáció az adatszolgáltatási MNB rendeletek 2026. évre tervezett főbb módosításairól</vt:lpstr>
      <vt:lpstr>Tartalom</vt:lpstr>
      <vt:lpstr>Az alapvető jegybanki feladatokhoz kapcsolódó adatszolgáltatások 2026. évre tervezett változásai</vt:lpstr>
      <vt:lpstr>A P11-P14 adatszolgáltatások módosításai</vt:lpstr>
      <vt:lpstr>Többdevizás számlák (P1103)</vt:lpstr>
      <vt:lpstr>Kártyatársasági tokenizációs szolgáltatás</vt:lpstr>
      <vt:lpstr>Kereskedők által indított tranzakciók</vt:lpstr>
      <vt:lpstr>Kereskedőnél mentett kártyaadat</vt:lpstr>
      <vt:lpstr>Egyéb módosítások</vt:lpstr>
      <vt:lpstr> </vt:lpstr>
      <vt:lpstr>A hitelintézetek saját tulajdonában lévő értékpapírok állományának havi, illetve napi adatai (E22, E24)</vt:lpstr>
      <vt:lpstr>E22 (havi) és E24 (napi) adatszolgáltatás –  A hitelintézetek saját tulajdonában lévő értékpapírok állománya</vt:lpstr>
      <vt:lpstr> </vt:lpstr>
      <vt:lpstr>Új adatszolgáltatás - Negyedéves jelentés a lakó- és kereskedelmi ingatlannal fedezett hitelkockázati kitettségekről (L75) </vt:lpstr>
      <vt:lpstr>Új L75 adatszolgáltatás a szektorális rendszerkockázati tőkepuffer-követelmény alapjául szolgáló kitettségek azonosítására</vt:lpstr>
      <vt:lpstr> </vt:lpstr>
      <vt:lpstr>A Pénz- és hitelpiaci MNB rendelet 2026. évre tervezett változásai </vt:lpstr>
      <vt:lpstr> IT biztonsági és informatikai tárgyú adatszolgáltatások</vt:lpstr>
      <vt:lpstr>PowerPoint-bemutató</vt:lpstr>
      <vt:lpstr>Új adatszolgáltatások</vt:lpstr>
      <vt:lpstr>Kritikus vagy fontos funkciót támogató IKT-szolgáltatói szerződések (IKT_KR)</vt:lpstr>
      <vt:lpstr>DORA szerinti incidensbejelentési kötelezettségek kiszervezése TPP-nek (INC_BE)</vt:lpstr>
      <vt:lpstr>Információmegosztási együttműködéssel kapcsolatos bejelentés (INF_EGY)</vt:lpstr>
      <vt:lpstr>IKT-kockázatkezelési keretrendszer felülvizsgálata (IKT_KOCK)</vt:lpstr>
      <vt:lpstr>IKT szolgáltatói nyilvántartás (IKT_ROI)</vt:lpstr>
      <vt:lpstr>Az új IKT szolgáltatások igénybevételéről szóló megállapodásokról (IKT_UJ)</vt:lpstr>
      <vt:lpstr>Jelentős IKT-vonatkozású események által okozott költségek és veszteségek összesített éves becslése (IKT_KTG)</vt:lpstr>
      <vt:lpstr> </vt:lpstr>
      <vt:lpstr>Intézményszintű SFDR adatok  (Új tábla: 18SFDR) </vt:lpstr>
      <vt:lpstr>Cél: a rendeletek alapján előállítandó információk egységes gyűjtése a felügyeleti ellenőrzés támogatása érdekében</vt:lpstr>
      <vt:lpstr>Általános tudnivalók</vt:lpstr>
      <vt:lpstr>Elérhető termékekre, közzététel(ek)re vonatkozó kérdések</vt:lpstr>
      <vt:lpstr>Befektetést befogadó vállalkozásokba eszközölt befektetésekre vonatkozó mutatók</vt:lpstr>
      <vt:lpstr>Egyéb mutatók + 2 szabadon választható</vt:lpstr>
      <vt:lpstr> </vt:lpstr>
      <vt:lpstr>A Pénzpiaci közvetítők tevékenységével összefüggő új és módosuló adatszolgáltatások</vt:lpstr>
      <vt:lpstr>9kozv módosítása - Hitelintézetek</vt:lpstr>
      <vt:lpstr>Új közvetítői táblák: hitelintézetek és pénzügyi vállalkozások</vt:lpstr>
      <vt:lpstr> </vt:lpstr>
      <vt:lpstr>A Felügyeleti likviditási stresszteszt (FLST), valamint a jelzálog-hitelintézetek adatai (6DA, 6DB, F6D) és a Cashflow adatszolgáltatások változásai</vt:lpstr>
      <vt:lpstr>FLST – Felügyeleti Likviditási Stresszteszt</vt:lpstr>
      <vt:lpstr>6DA / CASHFLOW</vt:lpstr>
      <vt:lpstr> </vt:lpstr>
      <vt:lpstr>A pénzpiaci rendelet további módosításai és az EBA adatszolgáltatások változásai</vt:lpstr>
      <vt:lpstr>Pénzpiaci rendelet további módosításai</vt:lpstr>
      <vt:lpstr>Pénzpiaci rendelet további módosításai</vt:lpstr>
      <vt:lpstr>Pénzpiaci rendelet további módosításai</vt:lpstr>
      <vt:lpstr>Pénzpiaci rendelet további módosításai</vt:lpstr>
      <vt:lpstr>Pénzpiaci rendelet további módosításai</vt:lpstr>
      <vt:lpstr>Pénzpiaci rendelet további módosításai</vt:lpstr>
      <vt:lpstr>EBA adatszolgáltatások</vt:lpstr>
      <vt:lpstr>EBA adatszolgáltatások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Szenthelyi Dávid</dc:creator>
  <cp:lastModifiedBy>MNB</cp:lastModifiedBy>
  <cp:revision>239</cp:revision>
  <cp:lastPrinted>2018-09-11T08:05:05Z</cp:lastPrinted>
  <dcterms:created xsi:type="dcterms:W3CDTF">2018-08-31T14:21:03Z</dcterms:created>
  <dcterms:modified xsi:type="dcterms:W3CDTF">2025-10-15T05:34:18Z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11092-50c9-4e74-84b5-b1af078dc3d0_Enabled">
    <vt:lpwstr>True</vt:lpwstr>
  </property>
  <property fmtid="{D5CDD505-2E9C-101B-9397-08002B2CF9AE}" pid="3" name="MSIP_Label_b0d11092-50c9-4e74-84b5-b1af078dc3d0_SiteId">
    <vt:lpwstr>97c01ef8-0264-4eef-9c08-fb4a9ba1c0db</vt:lpwstr>
  </property>
  <property fmtid="{D5CDD505-2E9C-101B-9397-08002B2CF9AE}" pid="4" name="MSIP_Label_b0d11092-50c9-4e74-84b5-b1af078dc3d0_Ref">
    <vt:lpwstr>https://api.informationprotection.azure.com/api/97c01ef8-0264-4eef-9c08-fb4a9ba1c0db</vt:lpwstr>
  </property>
  <property fmtid="{D5CDD505-2E9C-101B-9397-08002B2CF9AE}" pid="5" name="MSIP_Label_b0d11092-50c9-4e74-84b5-b1af078dc3d0_Owner">
    <vt:lpwstr>szenthelyid@mnb.hu</vt:lpwstr>
  </property>
  <property fmtid="{D5CDD505-2E9C-101B-9397-08002B2CF9AE}" pid="6" name="MSIP_Label_b0d11092-50c9-4e74-84b5-b1af078dc3d0_SetDate">
    <vt:lpwstr>2018-08-31T16:41:31.3896528+02:00</vt:lpwstr>
  </property>
  <property fmtid="{D5CDD505-2E9C-101B-9397-08002B2CF9AE}" pid="7" name="MSIP_Label_b0d11092-50c9-4e74-84b5-b1af078dc3d0_Name">
    <vt:lpwstr>Protected</vt:lpwstr>
  </property>
  <property fmtid="{D5CDD505-2E9C-101B-9397-08002B2CF9AE}" pid="8" name="MSIP_Label_b0d11092-50c9-4e74-84b5-b1af078dc3d0_Application">
    <vt:lpwstr>Microsoft Azure Information Protection</vt:lpwstr>
  </property>
  <property fmtid="{D5CDD505-2E9C-101B-9397-08002B2CF9AE}" pid="9" name="MSIP_Label_b0d11092-50c9-4e74-84b5-b1af078dc3d0_Extended_MSFT_Method">
    <vt:lpwstr>Automatic</vt:lpwstr>
  </property>
  <property fmtid="{D5CDD505-2E9C-101B-9397-08002B2CF9AE}" pid="10" name="Sensitivity">
    <vt:lpwstr>Protected</vt:lpwstr>
  </property>
</Properties>
</file>