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2" r:id="rId2"/>
  </p:sldMasterIdLst>
  <p:notesMasterIdLst>
    <p:notesMasterId r:id="rId51"/>
  </p:notesMasterIdLst>
  <p:sldIdLst>
    <p:sldId id="340" r:id="rId3"/>
    <p:sldId id="341" r:id="rId4"/>
    <p:sldId id="1320" r:id="rId5"/>
    <p:sldId id="1348" r:id="rId6"/>
    <p:sldId id="1349" r:id="rId7"/>
    <p:sldId id="1350" r:id="rId8"/>
    <p:sldId id="1351" r:id="rId9"/>
    <p:sldId id="1352" r:id="rId10"/>
    <p:sldId id="1353" r:id="rId11"/>
    <p:sldId id="1354" r:id="rId12"/>
    <p:sldId id="1362" r:id="rId13"/>
    <p:sldId id="1356" r:id="rId14"/>
    <p:sldId id="1357" r:id="rId15"/>
    <p:sldId id="1358" r:id="rId16"/>
    <p:sldId id="1359" r:id="rId17"/>
    <p:sldId id="1360" r:id="rId18"/>
    <p:sldId id="1363" r:id="rId19"/>
    <p:sldId id="1337" r:id="rId20"/>
    <p:sldId id="1340" r:id="rId21"/>
    <p:sldId id="1364" r:id="rId22"/>
    <p:sldId id="1365" r:id="rId23"/>
    <p:sldId id="473" r:id="rId24"/>
    <p:sldId id="1366" r:id="rId25"/>
    <p:sldId id="1367" r:id="rId26"/>
    <p:sldId id="1377" r:id="rId27"/>
    <p:sldId id="1378" r:id="rId28"/>
    <p:sldId id="1379" r:id="rId29"/>
    <p:sldId id="1380" r:id="rId30"/>
    <p:sldId id="1381" r:id="rId31"/>
    <p:sldId id="1382" r:id="rId32"/>
    <p:sldId id="1383" r:id="rId33"/>
    <p:sldId id="1384" r:id="rId34"/>
    <p:sldId id="1385" r:id="rId35"/>
    <p:sldId id="1386" r:id="rId36"/>
    <p:sldId id="1387" r:id="rId37"/>
    <p:sldId id="1368" r:id="rId38"/>
    <p:sldId id="1388" r:id="rId39"/>
    <p:sldId id="1389" r:id="rId40"/>
    <p:sldId id="1390" r:id="rId41"/>
    <p:sldId id="1391" r:id="rId42"/>
    <p:sldId id="1376" r:id="rId43"/>
    <p:sldId id="1370" r:id="rId44"/>
    <p:sldId id="1371" r:id="rId45"/>
    <p:sldId id="1372" r:id="rId46"/>
    <p:sldId id="1373" r:id="rId47"/>
    <p:sldId id="1374" r:id="rId48"/>
    <p:sldId id="1375" r:id="rId49"/>
    <p:sldId id="1288" r:id="rId5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7EE12843-11F0-4E49-9A97-117AEF3F7CF0}">
          <p14:sldIdLst>
            <p14:sldId id="340"/>
            <p14:sldId id="341"/>
            <p14:sldId id="1320"/>
            <p14:sldId id="1348"/>
            <p14:sldId id="1349"/>
            <p14:sldId id="1350"/>
            <p14:sldId id="1351"/>
            <p14:sldId id="1352"/>
            <p14:sldId id="1353"/>
            <p14:sldId id="1354"/>
            <p14:sldId id="1362"/>
            <p14:sldId id="1356"/>
            <p14:sldId id="1357"/>
            <p14:sldId id="1358"/>
            <p14:sldId id="1359"/>
            <p14:sldId id="1360"/>
            <p14:sldId id="1363"/>
            <p14:sldId id="1337"/>
            <p14:sldId id="1340"/>
            <p14:sldId id="1364"/>
            <p14:sldId id="1365"/>
            <p14:sldId id="473"/>
            <p14:sldId id="1366"/>
            <p14:sldId id="1367"/>
            <p14:sldId id="1377"/>
            <p14:sldId id="1378"/>
            <p14:sldId id="1379"/>
            <p14:sldId id="1380"/>
            <p14:sldId id="1381"/>
            <p14:sldId id="1382"/>
            <p14:sldId id="1383"/>
            <p14:sldId id="1384"/>
            <p14:sldId id="1385"/>
            <p14:sldId id="1386"/>
            <p14:sldId id="1387"/>
            <p14:sldId id="1368"/>
            <p14:sldId id="1388"/>
            <p14:sldId id="1389"/>
            <p14:sldId id="1390"/>
            <p14:sldId id="1391"/>
            <p14:sldId id="1376"/>
            <p14:sldId id="1370"/>
            <p14:sldId id="1371"/>
            <p14:sldId id="1372"/>
            <p14:sldId id="1373"/>
            <p14:sldId id="1374"/>
            <p14:sldId id="1375"/>
            <p14:sldId id="1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88BF99-070C-F6CD-BEC0-C9B074D367D0}" name="MNB" initials="GK" userId="MNB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3788" autoAdjust="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8/10/relationships/authors" Target="author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DC92-3163-4084-95D2-EDC220C6C4E8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3A2CC-B2B5-427A-ACF5-8A7BCB0BB44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608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8846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6149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8943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CCCE9-EA15-DAC0-EFDF-23836D882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24D7169-35B8-CE33-91E7-812FDD0A4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3502B1-350A-B10A-99A1-C74F8127B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BAEF7D4-A849-C9F7-C910-636171CCD9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536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C2382-2133-423F-D244-0F643A127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2DD50C7-7926-42ED-2B00-17185B866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99C96F1-8922-C5CC-BE32-3A5C3671A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BD5CE0C-DF91-6881-754F-BB1B7408F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9671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6149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78C14-9201-6899-816E-2B6648778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B73C826-793E-5643-44F1-0C5BDA38A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068265A-C00D-D851-BEED-DCE720495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FD9FECA-CB61-01EA-CC50-BBD76BA0B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040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BD40E-A93C-C72D-3529-C38B4597F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3A9273-B464-1236-BCAA-35BF62279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24D90F1-8056-714D-AB00-4B1C959F8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A7F73B2-736D-D31D-35E8-0C01AEFBAD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0842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691D9-C77F-2401-FFDF-39922036C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0278EC89-B325-E9F7-69EA-9E6E8FDA0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F5259916-D914-8ABD-D476-14635F818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6A9C50B-64E5-E373-2AEE-80F893D52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2379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1D5B5-D5B0-0AA4-2017-48A462524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AF14694-C295-768D-D1E5-FA4469658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F7A7547-0D3B-8863-EC11-A60FC1294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605DAAF-198C-27C5-9F24-E91926570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4319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7A2DE-5CA5-4626-1EF4-EF10DC07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3AF12AD-6561-6D34-80BE-1FE5F2305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433D789-375E-D50C-D8B1-2C70AED71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4D26877-0D86-3493-2CB9-20A39FBEE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742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3FF2-8730-CAA0-42DD-AB0367A83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D4190D7-B4EE-2BC6-77FF-6EB66D7C0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E4468B7-0B2B-D34A-E86E-F7666BCE4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8DBAAB5-A285-0200-612F-7763638F0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1717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7A2DE-5CA5-4626-1EF4-EF10DC07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3AF12AD-6561-6D34-80BE-1FE5F2305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433D789-375E-D50C-D8B1-2C70AED71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4D26877-0D86-3493-2CB9-20A39FBEE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40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7427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63E92-E834-532C-7F4A-C3B33AD73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37BE5F7-10ED-3105-E348-E3D14DD03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4DBD58FA-6B61-1519-1801-12B9D0006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BF7E47A-A709-B180-43DA-67FB783C2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9912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72590-790F-4EBA-8E4E-2CA72AD83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FCEC46D-D976-F04C-6E30-FDC8967D3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0F264759-2A7F-86C5-B299-2E08711C7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9168DF7-4EE7-7220-1066-53C00F680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47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2389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A2CC-B2B5-427A-ACF5-8A7BCB0BB443}" type="slidenum">
              <a:rPr lang="hu-HU" smtClean="0"/>
              <a:t>48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361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zöveg helye 13">
            <a:extLst>
              <a:ext uri="{FF2B5EF4-FFF2-40B4-BE49-F238E27FC236}">
                <a16:creationId xmlns:a16="http://schemas.microsoft.com/office/drawing/2014/main" id="{E1E54AF7-9CFA-45CB-9750-29AB45291C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6029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 algn="r"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Konferencia | 2018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1EFD92E4-2321-49E5-AEED-0D4F061F923D}"/>
              </a:ext>
            </a:extLst>
          </p:cNvPr>
          <p:cNvSpPr/>
          <p:nvPr/>
        </p:nvSpPr>
        <p:spPr>
          <a:xfrm>
            <a:off x="0" y="1079505"/>
            <a:ext cx="9144000" cy="5778499"/>
          </a:xfrm>
          <a:prstGeom prst="rect">
            <a:avLst/>
          </a:prstGeom>
          <a:gradFill flip="none" rotWithShape="1">
            <a:gsLst>
              <a:gs pos="6000">
                <a:schemeClr val="tx2"/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98923B4-BAF4-482B-8B9E-42943A59C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37" y="2211574"/>
            <a:ext cx="8312727" cy="2098808"/>
          </a:xfrm>
          <a:noFill/>
        </p:spPr>
        <p:txBody>
          <a:bodyPr wrap="square" bIns="108000" rtlCol="0" anchor="b">
            <a:noAutofit/>
          </a:bodyPr>
          <a:lstStyle>
            <a:lvl1pPr algn="ctr">
              <a:lnSpc>
                <a:spcPct val="100000"/>
              </a:lnSpc>
              <a:defRPr lang="hu-HU" sz="3600" cap="all" spc="225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342900"/>
            <a:r>
              <a:rPr lang="hu-HU" dirty="0" err="1"/>
              <a:t>MintacíM</a:t>
            </a:r>
            <a:r>
              <a:rPr lang="hu-HU" dirty="0"/>
              <a:t> szerkesztése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A4D6964-545F-4255-BA13-25E11882AE9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6"/>
          <a:stretch/>
        </p:blipFill>
        <p:spPr>
          <a:xfrm rot="5400000">
            <a:off x="3748962" y="2612183"/>
            <a:ext cx="1594800" cy="5052565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8F540EF5-DEC4-4616-91D5-F7ED154C603B}"/>
              </a:ext>
            </a:extLst>
          </p:cNvPr>
          <p:cNvCxnSpPr>
            <a:cxnSpLocks/>
          </p:cNvCxnSpPr>
          <p:nvPr/>
        </p:nvCxnSpPr>
        <p:spPr>
          <a:xfrm>
            <a:off x="1110346" y="4325373"/>
            <a:ext cx="6770915" cy="0"/>
          </a:xfrm>
          <a:prstGeom prst="line">
            <a:avLst/>
          </a:prstGeom>
          <a:ln>
            <a:gradFill>
              <a:gsLst>
                <a:gs pos="27000">
                  <a:schemeClr val="bg1"/>
                </a:gs>
                <a:gs pos="0">
                  <a:schemeClr val="bg1">
                    <a:alpha val="0"/>
                  </a:schemeClr>
                </a:gs>
                <a:gs pos="7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 helye 13">
            <a:extLst>
              <a:ext uri="{FF2B5EF4-FFF2-40B4-BE49-F238E27FC236}">
                <a16:creationId xmlns:a16="http://schemas.microsoft.com/office/drawing/2014/main" id="{F6EF56F0-9022-4FBA-AE45-DAF024E457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5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Előadó Neve | titulusa</a:t>
            </a:r>
          </a:p>
        </p:txBody>
      </p: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9B285920-0F2F-4913-A146-A627FA1F22EF}"/>
              </a:ext>
            </a:extLst>
          </p:cNvPr>
          <p:cNvGrpSpPr>
            <a:grpSpLocks noChangeAspect="1"/>
          </p:cNvGrpSpPr>
          <p:nvPr/>
        </p:nvGrpSpPr>
        <p:grpSpPr>
          <a:xfrm>
            <a:off x="3900743" y="407902"/>
            <a:ext cx="1342514" cy="1342514"/>
            <a:chOff x="5357620" y="340777"/>
            <a:chExt cx="1476765" cy="1476765"/>
          </a:xfrm>
        </p:grpSpPr>
        <p:sp>
          <p:nvSpPr>
            <p:cNvPr id="12" name="Ellipszis 11">
              <a:extLst>
                <a:ext uri="{FF2B5EF4-FFF2-40B4-BE49-F238E27FC236}">
                  <a16:creationId xmlns:a16="http://schemas.microsoft.com/office/drawing/2014/main" id="{720D2D16-3C73-4B29-BF0A-5C0CD4A35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57620" y="340777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64B7CD62-C5AE-49B3-A3F1-CCDBFFCCD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5463779" y="445740"/>
              <a:ext cx="1264444" cy="1266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57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jeze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B9832036-2788-4622-A64B-17EA6B541E33}"/>
              </a:ext>
            </a:extLst>
          </p:cNvPr>
          <p:cNvSpPr/>
          <p:nvPr/>
        </p:nvSpPr>
        <p:spPr>
          <a:xfrm>
            <a:off x="2" y="1"/>
            <a:ext cx="1400175" cy="6858000"/>
          </a:xfrm>
          <a:prstGeom prst="rect">
            <a:avLst/>
          </a:prstGeom>
          <a:gradFill>
            <a:gsLst>
              <a:gs pos="0">
                <a:srgbClr val="143777"/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5746DDF3-1237-4ABC-BE9B-40E07F652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13954" r="50075" b="15166"/>
          <a:stretch/>
        </p:blipFill>
        <p:spPr>
          <a:xfrm>
            <a:off x="5637689" y="0"/>
            <a:ext cx="3497733" cy="6858000"/>
          </a:xfrm>
          <a:prstGeom prst="rect">
            <a:avLst/>
          </a:prstGeom>
        </p:spPr>
      </p:pic>
      <p:sp>
        <p:nvSpPr>
          <p:cNvPr id="16" name="Téglalap 15">
            <a:extLst>
              <a:ext uri="{FF2B5EF4-FFF2-40B4-BE49-F238E27FC236}">
                <a16:creationId xmlns:a16="http://schemas.microsoft.com/office/drawing/2014/main" id="{C5E54EA3-5DA1-484C-86ED-D48C079F35EE}"/>
              </a:ext>
            </a:extLst>
          </p:cNvPr>
          <p:cNvSpPr>
            <a:spLocks noChangeAspect="1"/>
          </p:cNvSpPr>
          <p:nvPr/>
        </p:nvSpPr>
        <p:spPr>
          <a:xfrm>
            <a:off x="5637689" y="-1"/>
            <a:ext cx="3506313" cy="685800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F8A1C6F4-B994-46B7-B604-2637090259BF}"/>
              </a:ext>
            </a:extLst>
          </p:cNvPr>
          <p:cNvGrpSpPr/>
          <p:nvPr/>
        </p:nvGrpSpPr>
        <p:grpSpPr>
          <a:xfrm>
            <a:off x="790749" y="2757743"/>
            <a:ext cx="1342514" cy="1342514"/>
            <a:chOff x="2398603" y="3656545"/>
            <a:chExt cx="1476765" cy="1476765"/>
          </a:xfrm>
        </p:grpSpPr>
        <p:sp>
          <p:nvSpPr>
            <p:cNvPr id="10" name="Ellipszis 9">
              <a:extLst>
                <a:ext uri="{FF2B5EF4-FFF2-40B4-BE49-F238E27FC236}">
                  <a16:creationId xmlns:a16="http://schemas.microsoft.com/office/drawing/2014/main" id="{A6271CBC-C030-43FF-85C3-A12DBA354E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8603" y="3656545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506F0F34-288C-4900-8715-CDD0E3BBBA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2504762" y="3761508"/>
              <a:ext cx="1264444" cy="1266826"/>
            </a:xfrm>
            <a:prstGeom prst="rect">
              <a:avLst/>
            </a:prstGeom>
          </p:spPr>
        </p:pic>
      </p:grpSp>
      <p:pic>
        <p:nvPicPr>
          <p:cNvPr id="17" name="Kép 16">
            <a:extLst>
              <a:ext uri="{FF2B5EF4-FFF2-40B4-BE49-F238E27FC236}">
                <a16:creationId xmlns:a16="http://schemas.microsoft.com/office/drawing/2014/main" id="{66325AB9-9CA1-4E78-B77C-07464C8D65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6"/>
          <a:stretch/>
        </p:blipFill>
        <p:spPr>
          <a:xfrm>
            <a:off x="8583" y="1129644"/>
            <a:ext cx="1762121" cy="4786769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35A37BE2-9DE4-465D-8D3E-B086EDC1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771" y="2824213"/>
            <a:ext cx="4983366" cy="1209562"/>
          </a:xfrm>
          <a:noFill/>
        </p:spPr>
        <p:txBody>
          <a:bodyPr wrap="square" rtlCol="0" anchor="ctr">
            <a:spAutoFit/>
          </a:bodyPr>
          <a:lstStyle>
            <a:lvl1pPr>
              <a:lnSpc>
                <a:spcPct val="110000"/>
              </a:lnSpc>
              <a:defRPr lang="hu-HU" sz="33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42900"/>
            <a:r>
              <a:rPr lang="hu-HU"/>
              <a:t>Mintacím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095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9BA93E46-E304-457C-B4E5-97307FE0451E}"/>
              </a:ext>
            </a:extLst>
          </p:cNvPr>
          <p:cNvSpPr/>
          <p:nvPr/>
        </p:nvSpPr>
        <p:spPr>
          <a:xfrm flipV="1">
            <a:off x="5256000" y="-7372"/>
            <a:ext cx="3888000" cy="604823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243A6DB6-4204-4902-B048-54DA76673F9E}"/>
              </a:ext>
            </a:extLst>
          </p:cNvPr>
          <p:cNvSpPr/>
          <p:nvPr/>
        </p:nvSpPr>
        <p:spPr>
          <a:xfrm>
            <a:off x="5256000" y="6119730"/>
            <a:ext cx="3888432" cy="738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7714EFCE-D761-4920-A4FD-C7BB8DCD8C78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5600914"/>
            <a:ext cx="916955" cy="916955"/>
            <a:chOff x="7979931" y="5555066"/>
            <a:chExt cx="1008650" cy="1008650"/>
          </a:xfrm>
        </p:grpSpPr>
        <p:sp>
          <p:nvSpPr>
            <p:cNvPr id="16" name="Ellipszis 15">
              <a:extLst>
                <a:ext uri="{FF2B5EF4-FFF2-40B4-BE49-F238E27FC236}">
                  <a16:creationId xmlns:a16="http://schemas.microsoft.com/office/drawing/2014/main" id="{350EBC85-C44A-49C8-B9C4-B37A733500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id="{B1717237-3717-49F6-B135-8CF62385E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pic>
        <p:nvPicPr>
          <p:cNvPr id="27" name="Kép 26">
            <a:extLst>
              <a:ext uri="{FF2B5EF4-FFF2-40B4-BE49-F238E27FC236}">
                <a16:creationId xmlns:a16="http://schemas.microsoft.com/office/drawing/2014/main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516" y="5815205"/>
            <a:ext cx="781401" cy="1306829"/>
          </a:xfrm>
          <a:prstGeom prst="rect">
            <a:avLst/>
          </a:prstGeom>
        </p:spPr>
      </p:pic>
      <p:sp>
        <p:nvSpPr>
          <p:cNvPr id="37" name="Szöveg helye 7">
            <a:extLst>
              <a:ext uri="{FF2B5EF4-FFF2-40B4-BE49-F238E27FC236}">
                <a16:creationId xmlns:a16="http://schemas.microsoft.com/office/drawing/2014/main" id="{02C34324-1D62-4033-965F-F0EE61C280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0" y="1880323"/>
            <a:ext cx="3600000" cy="37176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38" name="Cím 8">
            <a:extLst>
              <a:ext uri="{FF2B5EF4-FFF2-40B4-BE49-F238E27FC236}">
                <a16:creationId xmlns:a16="http://schemas.microsoft.com/office/drawing/2014/main" id="{5DC3556C-9858-4CD8-AC57-BA798C8A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bg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9" name="Szöveg helye 2">
            <a:extLst>
              <a:ext uri="{FF2B5EF4-FFF2-40B4-BE49-F238E27FC236}">
                <a16:creationId xmlns:a16="http://schemas.microsoft.com/office/drawing/2014/main" id="{39C7282D-11A0-4434-A196-D66513CD39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999" y="6316643"/>
            <a:ext cx="3600001" cy="369333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19" name="Tartalom helye 3">
            <a:extLst>
              <a:ext uri="{FF2B5EF4-FFF2-40B4-BE49-F238E27FC236}">
                <a16:creationId xmlns:a16="http://schemas.microsoft.com/office/drawing/2014/main" id="{F44D6510-BF2B-4B8D-B8CB-9EBEB238AFE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0" name="Szöveg helye 5">
            <a:extLst>
              <a:ext uri="{FF2B5EF4-FFF2-40B4-BE49-F238E27FC236}">
                <a16:creationId xmlns:a16="http://schemas.microsoft.com/office/drawing/2014/main" id="{1B73FA26-82AB-4322-839E-DCCBF5E35E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1" name="Szöveg helye 5">
            <a:extLst>
              <a:ext uri="{FF2B5EF4-FFF2-40B4-BE49-F238E27FC236}">
                <a16:creationId xmlns:a16="http://schemas.microsoft.com/office/drawing/2014/main" id="{10434836-BF4A-430A-BDC7-2F0A9F649B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299908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9BA93E46-E304-457C-B4E5-97307FE0451E}"/>
              </a:ext>
            </a:extLst>
          </p:cNvPr>
          <p:cNvSpPr/>
          <p:nvPr/>
        </p:nvSpPr>
        <p:spPr>
          <a:xfrm flipV="1">
            <a:off x="0" y="-7370"/>
            <a:ext cx="3888000" cy="604823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243A6DB6-4204-4902-B048-54DA76673F9E}"/>
              </a:ext>
            </a:extLst>
          </p:cNvPr>
          <p:cNvSpPr/>
          <p:nvPr/>
        </p:nvSpPr>
        <p:spPr>
          <a:xfrm>
            <a:off x="2" y="6119730"/>
            <a:ext cx="3888000" cy="738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1553302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id="{B1C46F0A-1AB8-4BCC-BAFC-1016B87CF0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2066" y="6316865"/>
            <a:ext cx="2827684" cy="361835"/>
          </a:xfrm>
        </p:spPr>
        <p:txBody>
          <a:bodyPr anchor="ctr">
            <a:noAutofit/>
          </a:bodyPr>
          <a:lstStyle>
            <a:lvl1pPr algn="r"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8" name="Szöveg helye 7">
            <a:extLst>
              <a:ext uri="{FF2B5EF4-FFF2-40B4-BE49-F238E27FC236}">
                <a16:creationId xmlns:a16="http://schemas.microsoft.com/office/drawing/2014/main" id="{CEC0966E-815A-4B33-9F0C-B8A5DD6DD6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749" y="1887824"/>
            <a:ext cx="3600000" cy="3710173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9" name="Cím 8">
            <a:extLst>
              <a:ext uri="{FF2B5EF4-FFF2-40B4-BE49-F238E27FC236}">
                <a16:creationId xmlns:a16="http://schemas.microsoft.com/office/drawing/2014/main" id="{C75D0434-E8E8-440E-8707-77DCFF370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49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rm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bg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CCB2BA63-84A4-4546-87A0-D9DA49F8D53E}"/>
              </a:ext>
            </a:extLst>
          </p:cNvPr>
          <p:cNvGrpSpPr>
            <a:grpSpLocks noChangeAspect="1"/>
          </p:cNvGrpSpPr>
          <p:nvPr/>
        </p:nvGrpSpPr>
        <p:grpSpPr>
          <a:xfrm>
            <a:off x="209232" y="5600914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id="{3603E696-F6AE-4DB9-AB6F-CC6499591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71F5F168-646F-4B5E-804F-43C250451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3" name="Szöveg helye 5">
            <a:extLst>
              <a:ext uri="{FF2B5EF4-FFF2-40B4-BE49-F238E27FC236}">
                <a16:creationId xmlns:a16="http://schemas.microsoft.com/office/drawing/2014/main" id="{F0C73910-03DB-4031-A496-E4DE431BA8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5525" y="5841351"/>
            <a:ext cx="4536000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4" name="Szöveg helye 5">
            <a:extLst>
              <a:ext uri="{FF2B5EF4-FFF2-40B4-BE49-F238E27FC236}">
                <a16:creationId xmlns:a16="http://schemas.microsoft.com/office/drawing/2014/main" id="{C303D8CD-B4C5-4351-A36C-57B8B61283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5525" y="6315176"/>
            <a:ext cx="4536000" cy="370800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sp>
        <p:nvSpPr>
          <p:cNvPr id="25" name="Tartalom helye 3">
            <a:extLst>
              <a:ext uri="{FF2B5EF4-FFF2-40B4-BE49-F238E27FC236}">
                <a16:creationId xmlns:a16="http://schemas.microsoft.com/office/drawing/2014/main" id="{EB5270F9-D439-41A4-9A4D-1A79F355782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225670" y="571670"/>
            <a:ext cx="4536000" cy="5055085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</p:spTree>
    <p:extLst>
      <p:ext uri="{BB962C8B-B14F-4D97-AF65-F5344CB8AC3E}">
        <p14:creationId xmlns:p14="http://schemas.microsoft.com/office/powerpoint/2010/main" val="424375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9BA93E46-E304-457C-B4E5-97307FE0451E}"/>
              </a:ext>
            </a:extLst>
          </p:cNvPr>
          <p:cNvSpPr/>
          <p:nvPr/>
        </p:nvSpPr>
        <p:spPr>
          <a:xfrm flipV="1">
            <a:off x="5255664" y="-4"/>
            <a:ext cx="3888336" cy="3384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BBA96685-E775-4D65-81A4-7D98E230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832" y="365129"/>
            <a:ext cx="3600000" cy="2892066"/>
          </a:xfrm>
          <a:ln>
            <a:noFill/>
          </a:ln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Több soros Mintacím szerkesztése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243A6DB6-4204-4902-B048-54DA76673F9E}"/>
              </a:ext>
            </a:extLst>
          </p:cNvPr>
          <p:cNvSpPr/>
          <p:nvPr/>
        </p:nvSpPr>
        <p:spPr>
          <a:xfrm>
            <a:off x="5255664" y="3449169"/>
            <a:ext cx="3888767" cy="34088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346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id="{E3946156-F48D-415B-A39E-CE3FF05536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832" y="3579212"/>
            <a:ext cx="3600000" cy="2550849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 tartalmak helye.</a:t>
            </a:r>
          </a:p>
        </p:txBody>
      </p:sp>
      <p:sp>
        <p:nvSpPr>
          <p:cNvPr id="22" name="Tartalom helye 3">
            <a:extLst>
              <a:ext uri="{FF2B5EF4-FFF2-40B4-BE49-F238E27FC236}">
                <a16:creationId xmlns:a16="http://schemas.microsoft.com/office/drawing/2014/main" id="{828B175C-BEBE-4758-9D4B-D75CC083C9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5" name="Szöveg helye 2">
            <a:extLst>
              <a:ext uri="{FF2B5EF4-FFF2-40B4-BE49-F238E27FC236}">
                <a16:creationId xmlns:a16="http://schemas.microsoft.com/office/drawing/2014/main" id="{D1B90F64-22FD-46A6-AD66-EACE5DE9A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83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6" name="Szöveg helye 5">
            <a:extLst>
              <a:ext uri="{FF2B5EF4-FFF2-40B4-BE49-F238E27FC236}">
                <a16:creationId xmlns:a16="http://schemas.microsoft.com/office/drawing/2014/main" id="{62CF5B3C-7531-4D70-9104-C67EBB1CF8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31" name="Szöveg helye 5">
            <a:extLst>
              <a:ext uri="{FF2B5EF4-FFF2-40B4-BE49-F238E27FC236}">
                <a16:creationId xmlns:a16="http://schemas.microsoft.com/office/drawing/2014/main" id="{B67782A7-14FB-488C-ADBF-95EC70AB208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id="{713E5D64-A416-4407-A7A9-09466826ED7E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2968169"/>
            <a:ext cx="916955" cy="916955"/>
            <a:chOff x="7979931" y="5555066"/>
            <a:chExt cx="1008650" cy="1008650"/>
          </a:xfrm>
        </p:grpSpPr>
        <p:sp>
          <p:nvSpPr>
            <p:cNvPr id="21" name="Ellipszis 20">
              <a:extLst>
                <a:ext uri="{FF2B5EF4-FFF2-40B4-BE49-F238E27FC236}">
                  <a16:creationId xmlns:a16="http://schemas.microsoft.com/office/drawing/2014/main" id="{D0A6B8B5-ED8C-481E-9B80-314EA5E96C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3" name="Kép 22">
              <a:extLst>
                <a:ext uri="{FF2B5EF4-FFF2-40B4-BE49-F238E27FC236}">
                  <a16:creationId xmlns:a16="http://schemas.microsoft.com/office/drawing/2014/main" id="{7D9D7D4A-71F2-4FD6-A2E4-D41AE88DA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34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id="{9BA93E46-E304-457C-B4E5-97307FE0451E}"/>
              </a:ext>
            </a:extLst>
          </p:cNvPr>
          <p:cNvSpPr/>
          <p:nvPr/>
        </p:nvSpPr>
        <p:spPr>
          <a:xfrm flipV="1">
            <a:off x="5256000" y="-3"/>
            <a:ext cx="3888000" cy="1663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BBA96685-E775-4D65-81A4-7D98E230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24" y="365129"/>
            <a:ext cx="3600000" cy="998976"/>
          </a:xfrm>
          <a:ln>
            <a:noFill/>
          </a:ln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Rövid cím szerkesztése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243A6DB6-4204-4902-B048-54DA76673F9E}"/>
              </a:ext>
            </a:extLst>
          </p:cNvPr>
          <p:cNvSpPr/>
          <p:nvPr/>
        </p:nvSpPr>
        <p:spPr>
          <a:xfrm>
            <a:off x="5256000" y="1729236"/>
            <a:ext cx="3888000" cy="512876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299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id="{E3946156-F48D-415B-A39E-CE3FF05536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6454" y="1835397"/>
            <a:ext cx="3600000" cy="429465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egyéb tartalmak helye.</a:t>
            </a:r>
          </a:p>
        </p:txBody>
      </p:sp>
      <p:sp>
        <p:nvSpPr>
          <p:cNvPr id="23" name="Szöveg helye 2">
            <a:extLst>
              <a:ext uri="{FF2B5EF4-FFF2-40B4-BE49-F238E27FC236}">
                <a16:creationId xmlns:a16="http://schemas.microsoft.com/office/drawing/2014/main" id="{0B2D9C99-1C4E-4298-A997-389B38E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6454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3C8BD7F5-F845-4745-82FD-81504485B0BD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241912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id="{725A775F-8F32-4260-A9DA-60C1222D4E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D614204D-7C12-4091-98F5-6937A3747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0" name="Tartalom helye 3">
            <a:extLst>
              <a:ext uri="{FF2B5EF4-FFF2-40B4-BE49-F238E27FC236}">
                <a16:creationId xmlns:a16="http://schemas.microsoft.com/office/drawing/2014/main" id="{DC6DF135-3B7D-4956-9743-C8E623DF8DD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1" name="Szöveg helye 5">
            <a:extLst>
              <a:ext uri="{FF2B5EF4-FFF2-40B4-BE49-F238E27FC236}">
                <a16:creationId xmlns:a16="http://schemas.microsoft.com/office/drawing/2014/main" id="{42BB3DE8-1251-4064-8D6B-4B1FA45267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2" name="Szöveg helye 5">
            <a:extLst>
              <a:ext uri="{FF2B5EF4-FFF2-40B4-BE49-F238E27FC236}">
                <a16:creationId xmlns:a16="http://schemas.microsoft.com/office/drawing/2014/main" id="{A78D3E86-9993-4BC1-99AD-7D429BC3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60071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894D9129-1CB5-417B-87D6-5893AB314D9E}"/>
              </a:ext>
            </a:extLst>
          </p:cNvPr>
          <p:cNvSpPr/>
          <p:nvPr/>
        </p:nvSpPr>
        <p:spPr>
          <a:xfrm>
            <a:off x="5184000" y="922448"/>
            <a:ext cx="3960000" cy="593555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98C45189-E75A-4873-AC6E-8DB275763272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gradFill>
            <a:gsLst>
              <a:gs pos="9000">
                <a:schemeClr val="tx2">
                  <a:lumMod val="75000"/>
                  <a:lumOff val="25000"/>
                </a:schemeClr>
              </a:gs>
              <a:gs pos="95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Cím 1">
            <a:extLst>
              <a:ext uri="{FF2B5EF4-FFF2-40B4-BE49-F238E27FC236}">
                <a16:creationId xmlns:a16="http://schemas.microsoft.com/office/drawing/2014/main" id="{112F30A4-08F8-460C-90AB-68491CC3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27" name="Szöveg helye 2">
            <a:extLst>
              <a:ext uri="{FF2B5EF4-FFF2-40B4-BE49-F238E27FC236}">
                <a16:creationId xmlns:a16="http://schemas.microsoft.com/office/drawing/2014/main" id="{4291317A-D0C3-4FE3-A84C-AA2CE6A52A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4967" y="1200845"/>
            <a:ext cx="3600000" cy="492921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magyarázat egy vagy több mondatban. Hivatkozások, megjegyzések és egy tartalmak helye.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EBD72CD-FF20-466C-95CC-B40009752B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pic>
        <p:nvPicPr>
          <p:cNvPr id="37" name="Kép 36">
            <a:extLst>
              <a:ext uri="{FF2B5EF4-FFF2-40B4-BE49-F238E27FC236}">
                <a16:creationId xmlns:a16="http://schemas.microsoft.com/office/drawing/2014/main" id="{BB5CD19C-83CD-4D97-A40F-1DDB7075D6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773299" y="5815205"/>
            <a:ext cx="781401" cy="1306829"/>
          </a:xfrm>
          <a:prstGeom prst="rect">
            <a:avLst/>
          </a:prstGeom>
        </p:spPr>
      </p:pic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A709C96B-E554-4008-9A8F-B4F67C413947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id="{8D790186-02D7-4DFF-8358-FCB9B2A8A1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id="{EB79F6CD-A0F3-4DDB-9DE2-475A98B6B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18" name="Tartalom helye 3">
            <a:extLst>
              <a:ext uri="{FF2B5EF4-FFF2-40B4-BE49-F238E27FC236}">
                <a16:creationId xmlns:a16="http://schemas.microsoft.com/office/drawing/2014/main" id="{4C844328-3F5C-4E88-8EAF-CDCA6317F1F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1200845"/>
            <a:ext cx="4534946" cy="435812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9" name="Szöveg helye 5">
            <a:extLst>
              <a:ext uri="{FF2B5EF4-FFF2-40B4-BE49-F238E27FC236}">
                <a16:creationId xmlns:a16="http://schemas.microsoft.com/office/drawing/2014/main" id="{BF34CC12-9A43-4F7C-BD11-631BEB1771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0" name="Szöveg helye 5">
            <a:extLst>
              <a:ext uri="{FF2B5EF4-FFF2-40B4-BE49-F238E27FC236}">
                <a16:creationId xmlns:a16="http://schemas.microsoft.com/office/drawing/2014/main" id="{AEEC4DA1-E1B7-421F-9AFB-BA5458CBDF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31718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artalom helye 3">
            <a:extLst>
              <a:ext uri="{FF2B5EF4-FFF2-40B4-BE49-F238E27FC236}">
                <a16:creationId xmlns:a16="http://schemas.microsoft.com/office/drawing/2014/main" id="{B61A9FF3-877E-4A8A-8082-96C99F684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8176" y="1190675"/>
            <a:ext cx="8059483" cy="504709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9D2ABD4F-9A65-4313-83C2-BC6B67352DD4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gradFill>
            <a:gsLst>
              <a:gs pos="9000">
                <a:schemeClr val="tx2">
                  <a:lumMod val="75000"/>
                  <a:lumOff val="25000"/>
                </a:schemeClr>
              </a:gs>
              <a:gs pos="95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Cím 1">
            <a:extLst>
              <a:ext uri="{FF2B5EF4-FFF2-40B4-BE49-F238E27FC236}">
                <a16:creationId xmlns:a16="http://schemas.microsoft.com/office/drawing/2014/main" id="{3B2918A8-6FD6-4141-916F-31D783AD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12" name="Szöveg helye 2">
            <a:extLst>
              <a:ext uri="{FF2B5EF4-FFF2-40B4-BE49-F238E27FC236}">
                <a16:creationId xmlns:a16="http://schemas.microsoft.com/office/drawing/2014/main" id="{42DF65F1-33FF-4F3C-AC86-2C7F5F898A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DCBADE1C-80E7-482F-A47F-C127E1858476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id="{5B7FBF9F-FEA5-4855-8A19-53DEDE5E45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id="{630B57B0-5140-4B64-9110-EE7C31CEC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524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25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B9F1D99-C601-4291-9D39-04D45263AC3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066"/>
          <a:stretch/>
        </p:blipFill>
        <p:spPr>
          <a:xfrm rot="16200000">
            <a:off x="3817311" y="2640145"/>
            <a:ext cx="1594839" cy="5054400"/>
          </a:xfrm>
          <a:prstGeom prst="rect">
            <a:avLst/>
          </a:prstGeom>
        </p:spPr>
      </p:pic>
      <p:sp>
        <p:nvSpPr>
          <p:cNvPr id="13" name="Téglalap 12">
            <a:extLst>
              <a:ext uri="{FF2B5EF4-FFF2-40B4-BE49-F238E27FC236}">
                <a16:creationId xmlns:a16="http://schemas.microsoft.com/office/drawing/2014/main" id="{2A2EB4D7-427D-41DD-AE99-B6B9194DE3AC}"/>
              </a:ext>
            </a:extLst>
          </p:cNvPr>
          <p:cNvSpPr/>
          <p:nvPr/>
        </p:nvSpPr>
        <p:spPr>
          <a:xfrm>
            <a:off x="-1" y="893235"/>
            <a:ext cx="9144001" cy="360000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Szöveg helye 13">
            <a:extLst>
              <a:ext uri="{FF2B5EF4-FFF2-40B4-BE49-F238E27FC236}">
                <a16:creationId xmlns:a16="http://schemas.microsoft.com/office/drawing/2014/main" id="{E1E54AF7-9CFA-45CB-9750-29AB45291C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6029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 algn="r"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Konferencia | 2018</a:t>
            </a:r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D1EEAEB3-CFC8-4394-B774-6AA1C08E9A04}"/>
              </a:ext>
            </a:extLst>
          </p:cNvPr>
          <p:cNvGrpSpPr>
            <a:grpSpLocks noChangeAspect="1"/>
          </p:cNvGrpSpPr>
          <p:nvPr/>
        </p:nvGrpSpPr>
        <p:grpSpPr>
          <a:xfrm>
            <a:off x="3900743" y="407902"/>
            <a:ext cx="1342514" cy="1342514"/>
            <a:chOff x="5357620" y="340777"/>
            <a:chExt cx="1476765" cy="1476765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id="{8A739B8A-ACBE-49F4-9B88-71B3EE960F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57620" y="340777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8" name="Kép 17">
              <a:extLst>
                <a:ext uri="{FF2B5EF4-FFF2-40B4-BE49-F238E27FC236}">
                  <a16:creationId xmlns:a16="http://schemas.microsoft.com/office/drawing/2014/main" id="{FA027976-C715-4431-8E04-1893195DD5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5463779" y="445740"/>
              <a:ext cx="1264444" cy="1266826"/>
            </a:xfrm>
            <a:prstGeom prst="rect">
              <a:avLst/>
            </a:prstGeom>
          </p:spPr>
        </p:pic>
      </p:grp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8F540EF5-DEC4-4616-91D5-F7ED154C603B}"/>
              </a:ext>
            </a:extLst>
          </p:cNvPr>
          <p:cNvCxnSpPr>
            <a:cxnSpLocks/>
          </p:cNvCxnSpPr>
          <p:nvPr/>
        </p:nvCxnSpPr>
        <p:spPr>
          <a:xfrm>
            <a:off x="1110346" y="4336002"/>
            <a:ext cx="6770915" cy="0"/>
          </a:xfrm>
          <a:prstGeom prst="line">
            <a:avLst/>
          </a:prstGeom>
          <a:ln>
            <a:gradFill>
              <a:gsLst>
                <a:gs pos="27000">
                  <a:schemeClr val="tx2">
                    <a:lumMod val="10000"/>
                    <a:lumOff val="90000"/>
                  </a:schemeClr>
                </a:gs>
                <a:gs pos="0">
                  <a:schemeClr val="bg1">
                    <a:alpha val="0"/>
                  </a:schemeClr>
                </a:gs>
                <a:gs pos="7700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 helye 13">
            <a:extLst>
              <a:ext uri="{FF2B5EF4-FFF2-40B4-BE49-F238E27FC236}">
                <a16:creationId xmlns:a16="http://schemas.microsoft.com/office/drawing/2014/main" id="{F6EF56F0-9022-4FBA-AE45-DAF024E457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5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Előadó Neve | titulusa</a:t>
            </a:r>
          </a:p>
        </p:txBody>
      </p:sp>
      <p:sp>
        <p:nvSpPr>
          <p:cNvPr id="16" name="Cím 1">
            <a:extLst>
              <a:ext uri="{FF2B5EF4-FFF2-40B4-BE49-F238E27FC236}">
                <a16:creationId xmlns:a16="http://schemas.microsoft.com/office/drawing/2014/main" id="{60B16E0B-3720-4EB9-98E5-A7CFC721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37" y="2211574"/>
            <a:ext cx="8312727" cy="2098808"/>
          </a:xfrm>
          <a:noFill/>
        </p:spPr>
        <p:txBody>
          <a:bodyPr wrap="square" bIns="108000" rtlCol="0" anchor="b">
            <a:noAutofit/>
          </a:bodyPr>
          <a:lstStyle>
            <a:lvl1pPr algn="ctr">
              <a:lnSpc>
                <a:spcPct val="100000"/>
              </a:lnSpc>
              <a:defRPr lang="hu-HU" sz="36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342900"/>
            <a:r>
              <a:rPr lang="hu-HU" dirty="0" err="1"/>
              <a:t>MintacíM</a:t>
            </a:r>
            <a:r>
              <a:rPr lang="hu-HU" dirty="0"/>
              <a:t>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8548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ejeze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69E10144-FD81-4BC1-A765-3E1125135280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066"/>
          <a:stretch/>
        </p:blipFill>
        <p:spPr>
          <a:xfrm rot="10800000">
            <a:off x="0" y="1035000"/>
            <a:ext cx="1763100" cy="4788000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35A37BE2-9DE4-465D-8D3E-B086EDC1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774" y="2794239"/>
            <a:ext cx="4983366" cy="1209562"/>
          </a:xfrm>
          <a:noFill/>
        </p:spPr>
        <p:txBody>
          <a:bodyPr wrap="square" rtlCol="0" anchor="ctr">
            <a:spAutoFit/>
          </a:bodyPr>
          <a:lstStyle>
            <a:lvl1pPr>
              <a:lnSpc>
                <a:spcPct val="110000"/>
              </a:lnSpc>
              <a:defRPr lang="hu-HU" sz="33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42900"/>
            <a:r>
              <a:rPr lang="hu-HU" dirty="0"/>
              <a:t>Mintacím szerkesztése</a:t>
            </a:r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CD015DD8-BBBF-4B3F-98C5-3B6027871DC5}"/>
              </a:ext>
            </a:extLst>
          </p:cNvPr>
          <p:cNvGrpSpPr/>
          <p:nvPr/>
        </p:nvGrpSpPr>
        <p:grpSpPr>
          <a:xfrm>
            <a:off x="790749" y="2757743"/>
            <a:ext cx="1342514" cy="1342514"/>
            <a:chOff x="2398603" y="3656545"/>
            <a:chExt cx="1476765" cy="1476765"/>
          </a:xfrm>
        </p:grpSpPr>
        <p:sp>
          <p:nvSpPr>
            <p:cNvPr id="9" name="Ellipszis 8">
              <a:extLst>
                <a:ext uri="{FF2B5EF4-FFF2-40B4-BE49-F238E27FC236}">
                  <a16:creationId xmlns:a16="http://schemas.microsoft.com/office/drawing/2014/main" id="{1D98A545-DE95-4A45-9DEF-A3E72DEBE3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8603" y="3656545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0" name="Kép 9">
              <a:extLst>
                <a:ext uri="{FF2B5EF4-FFF2-40B4-BE49-F238E27FC236}">
                  <a16:creationId xmlns:a16="http://schemas.microsoft.com/office/drawing/2014/main" id="{424597F1-186A-4114-A071-57BDDF43A6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2504762" y="3761508"/>
              <a:ext cx="1264444" cy="1266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6402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95FE9D6D-B265-4369-BA63-B46716865F75}"/>
              </a:ext>
            </a:extLst>
          </p:cNvPr>
          <p:cNvSpPr/>
          <p:nvPr/>
        </p:nvSpPr>
        <p:spPr>
          <a:xfrm flipV="1">
            <a:off x="5256000" y="-7372"/>
            <a:ext cx="3888000" cy="604823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C6169C81-0BA3-45EB-936B-A3663F68EABC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5600914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id="{9EFD7621-71CF-437C-B3D4-E1A48BAFC1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0AF630AB-9F6B-4D24-B8B6-92584799B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1" name="Szöveg helye 7">
            <a:extLst>
              <a:ext uri="{FF2B5EF4-FFF2-40B4-BE49-F238E27FC236}">
                <a16:creationId xmlns:a16="http://schemas.microsoft.com/office/drawing/2014/main" id="{B3343780-31AA-4D24-8F2C-5BB0F16FE6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0" y="1880323"/>
            <a:ext cx="3600000" cy="37176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22" name="Cím 8">
            <a:extLst>
              <a:ext uri="{FF2B5EF4-FFF2-40B4-BE49-F238E27FC236}">
                <a16:creationId xmlns:a16="http://schemas.microsoft.com/office/drawing/2014/main" id="{28121AF0-8220-4AE5-9CE4-C958BB7BE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tx2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3" name="Szöveg helye 2">
            <a:extLst>
              <a:ext uri="{FF2B5EF4-FFF2-40B4-BE49-F238E27FC236}">
                <a16:creationId xmlns:a16="http://schemas.microsoft.com/office/drawing/2014/main" id="{7AD3AEF0-EEC9-497F-8B15-C8297DB6A9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999" y="6316643"/>
            <a:ext cx="3600001" cy="369333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4" name="Tartalom helye 3">
            <a:extLst>
              <a:ext uri="{FF2B5EF4-FFF2-40B4-BE49-F238E27FC236}">
                <a16:creationId xmlns:a16="http://schemas.microsoft.com/office/drawing/2014/main" id="{443B9895-50E0-4F70-9538-A82F0E77226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5" name="Szöveg helye 5">
            <a:extLst>
              <a:ext uri="{FF2B5EF4-FFF2-40B4-BE49-F238E27FC236}">
                <a16:creationId xmlns:a16="http://schemas.microsoft.com/office/drawing/2014/main" id="{62358A1B-165E-4F6B-81B3-3E8B391590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6" name="Szöveg helye 5">
            <a:extLst>
              <a:ext uri="{FF2B5EF4-FFF2-40B4-BE49-F238E27FC236}">
                <a16:creationId xmlns:a16="http://schemas.microsoft.com/office/drawing/2014/main" id="{FD60B878-9459-4CFB-9A06-B09114F8CA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1873624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örz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232416D1-8352-4C9D-AB69-E103306AD2A5}"/>
              </a:ext>
            </a:extLst>
          </p:cNvPr>
          <p:cNvSpPr/>
          <p:nvPr/>
        </p:nvSpPr>
        <p:spPr>
          <a:xfrm flipV="1">
            <a:off x="0" y="-7370"/>
            <a:ext cx="3888000" cy="604823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7" name="Szöveg helye 2">
            <a:extLst>
              <a:ext uri="{FF2B5EF4-FFF2-40B4-BE49-F238E27FC236}">
                <a16:creationId xmlns:a16="http://schemas.microsoft.com/office/drawing/2014/main" id="{A2D54897-97BC-4AB6-A043-75DF451CB4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2066" y="6316865"/>
            <a:ext cx="2827684" cy="361835"/>
          </a:xfrm>
        </p:spPr>
        <p:txBody>
          <a:bodyPr anchor="ctr">
            <a:noAutofit/>
          </a:bodyPr>
          <a:lstStyle>
            <a:lvl1pPr algn="r"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19" name="Szöveg helye 7">
            <a:extLst>
              <a:ext uri="{FF2B5EF4-FFF2-40B4-BE49-F238E27FC236}">
                <a16:creationId xmlns:a16="http://schemas.microsoft.com/office/drawing/2014/main" id="{507977F6-41ED-4021-9514-403C913B5B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749" y="1887824"/>
            <a:ext cx="3600000" cy="3710173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23" name="Cím 8">
            <a:extLst>
              <a:ext uri="{FF2B5EF4-FFF2-40B4-BE49-F238E27FC236}">
                <a16:creationId xmlns:a16="http://schemas.microsoft.com/office/drawing/2014/main" id="{E4FB3E16-AC8D-45AA-B9BF-06A9E74E6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49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rm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tx2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id="{E11484FF-1675-41C3-818B-AB2F6DAAE4F2}"/>
              </a:ext>
            </a:extLst>
          </p:cNvPr>
          <p:cNvGrpSpPr>
            <a:grpSpLocks noChangeAspect="1"/>
          </p:cNvGrpSpPr>
          <p:nvPr/>
        </p:nvGrpSpPr>
        <p:grpSpPr>
          <a:xfrm>
            <a:off x="209232" y="5600914"/>
            <a:ext cx="916955" cy="916955"/>
            <a:chOff x="7979931" y="5555066"/>
            <a:chExt cx="1008650" cy="1008650"/>
          </a:xfrm>
        </p:grpSpPr>
        <p:sp>
          <p:nvSpPr>
            <p:cNvPr id="25" name="Ellipszis 24">
              <a:extLst>
                <a:ext uri="{FF2B5EF4-FFF2-40B4-BE49-F238E27FC236}">
                  <a16:creationId xmlns:a16="http://schemas.microsoft.com/office/drawing/2014/main" id="{80BD8AF3-1867-48AE-B2EB-9BB371E59B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6" name="Kép 25">
              <a:extLst>
                <a:ext uri="{FF2B5EF4-FFF2-40B4-BE49-F238E27FC236}">
                  <a16:creationId xmlns:a16="http://schemas.microsoft.com/office/drawing/2014/main" id="{FAE3769D-ED75-4170-9866-10C93F4A4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7" name="Szöveg helye 5">
            <a:extLst>
              <a:ext uri="{FF2B5EF4-FFF2-40B4-BE49-F238E27FC236}">
                <a16:creationId xmlns:a16="http://schemas.microsoft.com/office/drawing/2014/main" id="{DB20685B-301B-40ED-8D58-1BC4C293D3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5525" y="5841351"/>
            <a:ext cx="4536000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8" name="Szöveg helye 5">
            <a:extLst>
              <a:ext uri="{FF2B5EF4-FFF2-40B4-BE49-F238E27FC236}">
                <a16:creationId xmlns:a16="http://schemas.microsoft.com/office/drawing/2014/main" id="{13D9A0A3-0A6C-4362-87DE-59B7198C71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5525" y="6315176"/>
            <a:ext cx="4536000" cy="370800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sp>
        <p:nvSpPr>
          <p:cNvPr id="29" name="Tartalom helye 3">
            <a:extLst>
              <a:ext uri="{FF2B5EF4-FFF2-40B4-BE49-F238E27FC236}">
                <a16:creationId xmlns:a16="http://schemas.microsoft.com/office/drawing/2014/main" id="{2930C90B-1E3C-41E7-9F75-83F7F22873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225670" y="571670"/>
            <a:ext cx="4536000" cy="5055085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</p:spTree>
    <p:extLst>
      <p:ext uri="{BB962C8B-B14F-4D97-AF65-F5344CB8AC3E}">
        <p14:creationId xmlns:p14="http://schemas.microsoft.com/office/powerpoint/2010/main" val="513760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72A46DC0-580F-4857-8317-082AAE9E86DC}"/>
              </a:ext>
            </a:extLst>
          </p:cNvPr>
          <p:cNvSpPr/>
          <p:nvPr/>
        </p:nvSpPr>
        <p:spPr>
          <a:xfrm flipV="1">
            <a:off x="5255664" y="-4"/>
            <a:ext cx="3888336" cy="3384000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Cím 4">
            <a:extLst>
              <a:ext uri="{FF2B5EF4-FFF2-40B4-BE49-F238E27FC236}">
                <a16:creationId xmlns:a16="http://schemas.microsoft.com/office/drawing/2014/main" id="{5678F594-92B3-40FB-8F4D-BF90B71FEE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832" y="365129"/>
            <a:ext cx="3600000" cy="2892066"/>
          </a:xfrm>
          <a:ln>
            <a:noFill/>
          </a:ln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Több soros Mintacím szerkesztése</a:t>
            </a:r>
          </a:p>
        </p:txBody>
      </p:sp>
      <p:sp>
        <p:nvSpPr>
          <p:cNvPr id="19" name="Szöveg helye 2">
            <a:extLst>
              <a:ext uri="{FF2B5EF4-FFF2-40B4-BE49-F238E27FC236}">
                <a16:creationId xmlns:a16="http://schemas.microsoft.com/office/drawing/2014/main" id="{8233694C-4943-4A7D-BE48-B2660ABF29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832" y="3579212"/>
            <a:ext cx="3600000" cy="2550849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 tartalmak helye.</a:t>
            </a:r>
          </a:p>
        </p:txBody>
      </p:sp>
      <p:sp>
        <p:nvSpPr>
          <p:cNvPr id="20" name="Tartalom helye 3">
            <a:extLst>
              <a:ext uri="{FF2B5EF4-FFF2-40B4-BE49-F238E27FC236}">
                <a16:creationId xmlns:a16="http://schemas.microsoft.com/office/drawing/2014/main" id="{23F20983-B6FB-42DD-91ED-468B9EAAA0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1" name="Szöveg helye 2">
            <a:extLst>
              <a:ext uri="{FF2B5EF4-FFF2-40B4-BE49-F238E27FC236}">
                <a16:creationId xmlns:a16="http://schemas.microsoft.com/office/drawing/2014/main" id="{596EA518-1AF5-4030-BCE6-6AFA7A1D09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83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3" name="Szöveg helye 5">
            <a:extLst>
              <a:ext uri="{FF2B5EF4-FFF2-40B4-BE49-F238E27FC236}">
                <a16:creationId xmlns:a16="http://schemas.microsoft.com/office/drawing/2014/main" id="{3AF593BC-57A1-4BA1-B8B2-3C3906E541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4" name="Szöveg helye 5">
            <a:extLst>
              <a:ext uri="{FF2B5EF4-FFF2-40B4-BE49-F238E27FC236}">
                <a16:creationId xmlns:a16="http://schemas.microsoft.com/office/drawing/2014/main" id="{CD922AE4-7C86-483F-8C1F-C571DB7E6D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F1984F91-C90F-4ADE-AB8F-4BD6428FB7CA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2968169"/>
            <a:ext cx="916955" cy="916955"/>
            <a:chOff x="7979931" y="5555066"/>
            <a:chExt cx="1008650" cy="1008650"/>
          </a:xfrm>
        </p:grpSpPr>
        <p:sp>
          <p:nvSpPr>
            <p:cNvPr id="28" name="Ellipszis 27">
              <a:extLst>
                <a:ext uri="{FF2B5EF4-FFF2-40B4-BE49-F238E27FC236}">
                  <a16:creationId xmlns:a16="http://schemas.microsoft.com/office/drawing/2014/main" id="{4BE942ED-20A0-462C-9AA3-98A3D8EB06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9" name="Kép 28">
              <a:extLst>
                <a:ext uri="{FF2B5EF4-FFF2-40B4-BE49-F238E27FC236}">
                  <a16:creationId xmlns:a16="http://schemas.microsoft.com/office/drawing/2014/main" id="{9C25A85E-BCED-4D19-8B8D-AEDE48715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2979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id="{0AD6B8B2-D23E-4691-9AAC-7EDDD28611E6}"/>
              </a:ext>
            </a:extLst>
          </p:cNvPr>
          <p:cNvSpPr/>
          <p:nvPr/>
        </p:nvSpPr>
        <p:spPr>
          <a:xfrm flipV="1">
            <a:off x="5256000" y="-3"/>
            <a:ext cx="3888000" cy="166337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Cím 4">
            <a:extLst>
              <a:ext uri="{FF2B5EF4-FFF2-40B4-BE49-F238E27FC236}">
                <a16:creationId xmlns:a16="http://schemas.microsoft.com/office/drawing/2014/main" id="{8FFDDC65-6164-4CCB-B333-E1644A4AB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24" y="365129"/>
            <a:ext cx="3600000" cy="998976"/>
          </a:xfrm>
          <a:ln>
            <a:noFill/>
          </a:ln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Rövid cím szerkesztése</a:t>
            </a:r>
          </a:p>
        </p:txBody>
      </p:sp>
      <p:sp>
        <p:nvSpPr>
          <p:cNvPr id="19" name="Szöveg helye 2">
            <a:extLst>
              <a:ext uri="{FF2B5EF4-FFF2-40B4-BE49-F238E27FC236}">
                <a16:creationId xmlns:a16="http://schemas.microsoft.com/office/drawing/2014/main" id="{5F09AFC3-B5CD-4E41-9D45-5F00B3C242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6454" y="1835397"/>
            <a:ext cx="3600000" cy="429465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egyéb tartalmak helye.</a:t>
            </a:r>
          </a:p>
        </p:txBody>
      </p:sp>
      <p:sp>
        <p:nvSpPr>
          <p:cNvPr id="20" name="Szöveg helye 2">
            <a:extLst>
              <a:ext uri="{FF2B5EF4-FFF2-40B4-BE49-F238E27FC236}">
                <a16:creationId xmlns:a16="http://schemas.microsoft.com/office/drawing/2014/main" id="{66DB3B47-E5BD-4D9C-ABC4-FD9EFBDB8E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6454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BD258CC9-59BD-4AFF-9FC5-6FC59D53E1B0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241912"/>
            <a:ext cx="916955" cy="916955"/>
            <a:chOff x="7979931" y="5555066"/>
            <a:chExt cx="1008650" cy="1008650"/>
          </a:xfrm>
        </p:grpSpPr>
        <p:sp>
          <p:nvSpPr>
            <p:cNvPr id="22" name="Ellipszis 21">
              <a:extLst>
                <a:ext uri="{FF2B5EF4-FFF2-40B4-BE49-F238E27FC236}">
                  <a16:creationId xmlns:a16="http://schemas.microsoft.com/office/drawing/2014/main" id="{5CF829C1-E4FA-4C2D-BE75-8FC9B14B8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7" name="Kép 26">
              <a:extLst>
                <a:ext uri="{FF2B5EF4-FFF2-40B4-BE49-F238E27FC236}">
                  <a16:creationId xmlns:a16="http://schemas.microsoft.com/office/drawing/2014/main" id="{CF7E04B7-1E02-4476-A274-2A06E51F7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8" name="Tartalom helye 3">
            <a:extLst>
              <a:ext uri="{FF2B5EF4-FFF2-40B4-BE49-F238E27FC236}">
                <a16:creationId xmlns:a16="http://schemas.microsoft.com/office/drawing/2014/main" id="{02898BE7-775E-458D-B1BC-FD141877356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9" name="Szöveg helye 5">
            <a:extLst>
              <a:ext uri="{FF2B5EF4-FFF2-40B4-BE49-F238E27FC236}">
                <a16:creationId xmlns:a16="http://schemas.microsoft.com/office/drawing/2014/main" id="{ADE4F8FA-4D91-467C-95E1-115577AEB2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30" name="Szöveg helye 5">
            <a:extLst>
              <a:ext uri="{FF2B5EF4-FFF2-40B4-BE49-F238E27FC236}">
                <a16:creationId xmlns:a16="http://schemas.microsoft.com/office/drawing/2014/main" id="{4A364233-E73C-46A3-BB4E-EF99577456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84080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id="{F49FE928-4021-49BA-8B20-CA9BBBC6F1F1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id="{8E3F0C2D-FFFB-4442-865A-AFAC54F1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tx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dirty="0"/>
              <a:t>Mintacím szerkesztése</a:t>
            </a:r>
          </a:p>
        </p:txBody>
      </p:sp>
      <p:sp>
        <p:nvSpPr>
          <p:cNvPr id="17" name="Szöveg helye 2">
            <a:extLst>
              <a:ext uri="{FF2B5EF4-FFF2-40B4-BE49-F238E27FC236}">
                <a16:creationId xmlns:a16="http://schemas.microsoft.com/office/drawing/2014/main" id="{9EAD14A0-CF7F-4FF1-BB24-9FD596609E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4967" y="1200845"/>
            <a:ext cx="3600000" cy="492921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magyarázat egy vagy több mondatban. Hivatkozások, megjegyzések és egy tartalmak helye.</a:t>
            </a:r>
          </a:p>
        </p:txBody>
      </p:sp>
      <p:sp>
        <p:nvSpPr>
          <p:cNvPr id="18" name="Szöveg helye 2">
            <a:extLst>
              <a:ext uri="{FF2B5EF4-FFF2-40B4-BE49-F238E27FC236}">
                <a16:creationId xmlns:a16="http://schemas.microsoft.com/office/drawing/2014/main" id="{BDFF43FA-559E-4CC2-BA64-4A83B6A39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id="{1DDF96CC-2707-498B-9D47-F656111740F7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21" name="Ellipszis 20">
              <a:extLst>
                <a:ext uri="{FF2B5EF4-FFF2-40B4-BE49-F238E27FC236}">
                  <a16:creationId xmlns:a16="http://schemas.microsoft.com/office/drawing/2014/main" id="{C01B383D-BBDA-4686-84F7-4C6CE78115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2" name="Kép 21">
              <a:extLst>
                <a:ext uri="{FF2B5EF4-FFF2-40B4-BE49-F238E27FC236}">
                  <a16:creationId xmlns:a16="http://schemas.microsoft.com/office/drawing/2014/main" id="{F4A63ADB-B578-435E-BDB6-6E72222B8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6" name="Tartalom helye 3">
            <a:extLst>
              <a:ext uri="{FF2B5EF4-FFF2-40B4-BE49-F238E27FC236}">
                <a16:creationId xmlns:a16="http://schemas.microsoft.com/office/drawing/2014/main" id="{A5D8B0BB-C4C6-48D5-A4BA-AB0AB6F1B5C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1200845"/>
            <a:ext cx="4534946" cy="435812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8" name="Szöveg helye 5">
            <a:extLst>
              <a:ext uri="{FF2B5EF4-FFF2-40B4-BE49-F238E27FC236}">
                <a16:creationId xmlns:a16="http://schemas.microsoft.com/office/drawing/2014/main" id="{1CAC9F08-C220-4C2B-80B9-1A6C9C33B6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9" name="Szöveg helye 5">
            <a:extLst>
              <a:ext uri="{FF2B5EF4-FFF2-40B4-BE49-F238E27FC236}">
                <a16:creationId xmlns:a16="http://schemas.microsoft.com/office/drawing/2014/main" id="{0B3EA3D5-59BC-400F-9370-46BF346B11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1280174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rtalom helye 3">
            <a:extLst>
              <a:ext uri="{FF2B5EF4-FFF2-40B4-BE49-F238E27FC236}">
                <a16:creationId xmlns:a16="http://schemas.microsoft.com/office/drawing/2014/main" id="{4DD4CFD9-DEB4-4FAD-A942-9652D70A5E5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8176" y="1190675"/>
            <a:ext cx="8059483" cy="504709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698EDC3C-F61C-4E0A-9B87-65FB0A6394C5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F15B2FEA-02B9-417D-A720-B3FC61919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tx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dirty="0"/>
              <a:t>Mintacím szerkesztése</a:t>
            </a:r>
          </a:p>
        </p:txBody>
      </p:sp>
      <p:sp>
        <p:nvSpPr>
          <p:cNvPr id="15" name="Szöveg helye 2">
            <a:extLst>
              <a:ext uri="{FF2B5EF4-FFF2-40B4-BE49-F238E27FC236}">
                <a16:creationId xmlns:a16="http://schemas.microsoft.com/office/drawing/2014/main" id="{5DC307C6-FB29-457B-BF8E-A49D05DE79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2294AA46-0A5D-445B-8443-08F3C32D1209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8" name="Ellipszis 17">
              <a:extLst>
                <a:ext uri="{FF2B5EF4-FFF2-40B4-BE49-F238E27FC236}">
                  <a16:creationId xmlns:a16="http://schemas.microsoft.com/office/drawing/2014/main" id="{2CB1EFAC-6859-48B0-8A0B-2C13EEC9EF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A961BC90-D2F2-45FB-AF47-AE07F2977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9223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17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12" name="Szöveg helye 16">
            <a:extLst>
              <a:ext uri="{FF2B5EF4-FFF2-40B4-BE49-F238E27FC236}">
                <a16:creationId xmlns:a16="http://schemas.microsoft.com/office/drawing/2014/main" id="{8FBA625A-5531-479D-ABA0-7EC882803FA7}"/>
              </a:ext>
            </a:extLst>
          </p:cNvPr>
          <p:cNvSpPr txBox="1">
            <a:spLocks/>
          </p:cNvSpPr>
          <p:nvPr/>
        </p:nvSpPr>
        <p:spPr>
          <a:xfrm>
            <a:off x="8826" y="6344468"/>
            <a:ext cx="553150" cy="335135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hu-HU" sz="1400" b="0" kern="0" spc="50" baseline="0" dirty="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5897F7-D0F6-48BC-987C-C4C9ABF430D0}" type="slidenum">
              <a:rPr lang="en-US" sz="1350" kern="1200" spc="0" smtClean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pPr algn="r"/>
              <a:t>‹#›</a:t>
            </a:fld>
            <a:r>
              <a:rPr lang="hu-HU" sz="1350" kern="1200" spc="0" dirty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 |</a:t>
            </a:r>
            <a:endParaRPr lang="en-US" sz="1350" dirty="0">
              <a:solidFill>
                <a:schemeClr val="tx2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Élőláb helye 15">
            <a:extLst>
              <a:ext uri="{FF2B5EF4-FFF2-40B4-BE49-F238E27FC236}">
                <a16:creationId xmlns:a16="http://schemas.microsoft.com/office/drawing/2014/main" id="{1BA11169-7FEF-4E22-B20D-BBD07A24C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0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342875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749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28624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371498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12" name="Szöveg helye 16">
            <a:extLst>
              <a:ext uri="{FF2B5EF4-FFF2-40B4-BE49-F238E27FC236}">
                <a16:creationId xmlns:a16="http://schemas.microsoft.com/office/drawing/2014/main" id="{8FBA625A-5531-479D-ABA0-7EC882803FA7}"/>
              </a:ext>
            </a:extLst>
          </p:cNvPr>
          <p:cNvSpPr txBox="1">
            <a:spLocks/>
          </p:cNvSpPr>
          <p:nvPr/>
        </p:nvSpPr>
        <p:spPr>
          <a:xfrm>
            <a:off x="8826" y="6344468"/>
            <a:ext cx="553150" cy="335135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hu-HU" sz="1400" b="0" kern="0" spc="50" baseline="0" dirty="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5897F7-D0F6-48BC-987C-C4C9ABF430D0}" type="slidenum">
              <a:rPr lang="en-US" sz="1350" kern="1200" spc="0" smtClean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pPr algn="r"/>
              <a:t>‹#›</a:t>
            </a:fld>
            <a:r>
              <a:rPr lang="hu-HU" sz="1350" kern="1200" spc="0" dirty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 |</a:t>
            </a:r>
            <a:endParaRPr lang="en-US" sz="1350" dirty="0">
              <a:solidFill>
                <a:schemeClr val="tx2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Élőláb helye 15">
            <a:extLst>
              <a:ext uri="{FF2B5EF4-FFF2-40B4-BE49-F238E27FC236}">
                <a16:creationId xmlns:a16="http://schemas.microsoft.com/office/drawing/2014/main" id="{1BA11169-7FEF-4E22-B20D-BBD07A24C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5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342875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749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28624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371498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ba.europa.eu/publications-and-media/press-releases/eba-issues-opinion-implementation-ifrs-18-supervisory-financial-reporting-support-consistency-ifrs" TargetMode="Externa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szp.mnb.hu/szektorok/hitelintezetek/hitelintezetek---kozlemenyek/a-harmadik-orszagbeli-hitelintezeti-fioktelepek-felugyeleti-adatszolgaltatasat-eloiro-its-vegleges-tervezete" TargetMode="External"/><Relationship Id="rId2" Type="http://schemas.openxmlformats.org/officeDocument/2006/relationships/hyperlink" Target="https://eur-lex.europa.eu/legal-content/HU/TXT/?uri=OJ:L_202601757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eba.europa.eu/risk-and-data-analysis/reporting/reporting-frameworks/reporting-framework-4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a.europa.eu/publications-and-media/press-releases/eba-issues-opinion-implementation-ifrs-18-supervisory-financial-reporting-support-consistency-ifrs" TargetMode="External"/><Relationship Id="rId2" Type="http://schemas.openxmlformats.org/officeDocument/2006/relationships/hyperlink" Target="https://www.eba.europa.eu/sites/default/files/2026-04/51e433b0-48be-4aff-92fe-b9a7867a1a1a/EBA_List_of_Known_Issues_published.xlsx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eba.europa.eu/risk-and-data-analysis/reporting/reporting-frameworks/reporting-framework-4.4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ba.europa.eu/risk-and-data-analysis/reporting/reporting-frameworks/reporting-framework-4.4" TargetMode="External"/><Relationship Id="rId2" Type="http://schemas.openxmlformats.org/officeDocument/2006/relationships/hyperlink" Target="https://www.eba.europa.eu/publications-and-media/events/consultation-implementing-technical-standards-supervisory-reporting-simplification-package" TargetMode="Externa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sta_velemenyezes@mnb.h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245B08-B280-4712-8DE2-7E87310771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2026. szeptember 29.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866332-96FA-4C17-8E19-F95E408D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Konzultáció az adatszolgáltatási MNB rendeletek 2027. évre tervezett főbb módosításairól</a:t>
            </a:r>
            <a:endParaRPr lang="hu-H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4FB2A-F296-4CB5-B762-AC539ECED7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igazgatóság</a:t>
            </a:r>
          </a:p>
        </p:txBody>
      </p:sp>
    </p:spTree>
    <p:extLst>
      <p:ext uri="{BB962C8B-B14F-4D97-AF65-F5344CB8AC3E}">
        <p14:creationId xmlns:p14="http://schemas.microsoft.com/office/powerpoint/2010/main" val="3653072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5E2AA5C9-2107-484D-BD89-C213973AC4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5442" y="1190675"/>
            <a:ext cx="8013939" cy="5047096"/>
          </a:xfrm>
        </p:spPr>
        <p:txBody>
          <a:bodyPr>
            <a:noAutofit/>
          </a:bodyPr>
          <a:lstStyle/>
          <a:p>
            <a:pPr marL="541338" indent="-266700" algn="just">
              <a:lnSpc>
                <a:spcPct val="100000"/>
              </a:lnSpc>
              <a:spcBef>
                <a:spcPts val="0"/>
              </a:spcBef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Köszöntő</a:t>
            </a:r>
          </a:p>
          <a:p>
            <a:pPr algn="just" defTabSz="541338">
              <a:lnSpc>
                <a:spcPct val="100000"/>
              </a:lnSpc>
              <a:spcBef>
                <a:spcPts val="0"/>
              </a:spcBef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Ipacs László </a:t>
            </a:r>
          </a:p>
          <a:p>
            <a:pPr marL="541338" indent="-266700" algn="just">
              <a:lnSpc>
                <a:spcPct val="100000"/>
              </a:lnSpc>
              <a:spcBef>
                <a:spcPts val="0"/>
              </a:spcBef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Az alapvető  jegybanki feladatokhoz kapcsolódó adatszolgáltatások tervezett változásai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 D01 és a K14 adatszolgáltatások módosításai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58775" algn="l"/>
                <a:tab pos="53975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Lakatos Melinda</a:t>
            </a:r>
          </a:p>
          <a:p>
            <a:pPr marL="357188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 P12, P14, P15 adatszolgáltatások módosításai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60000" algn="l"/>
                <a:tab pos="432000" algn="l"/>
                <a:tab pos="54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Ágoston András Iván</a:t>
            </a:r>
          </a:p>
          <a:p>
            <a:pPr marL="538163" indent="-179388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 P74 adatszolgáltatás módosításai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60000" algn="l"/>
                <a:tab pos="432000" algn="l"/>
                <a:tab pos="54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Nemecskó István</a:t>
            </a:r>
          </a:p>
          <a:p>
            <a:pPr marL="538163" indent="-179388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Rezidens, nem-bank ügyfelek határon átnyúló (forint és deviza) fizetési forgalom miatti jóváírásai és terhelései (R38)</a:t>
            </a:r>
          </a:p>
          <a:p>
            <a:pPr marL="538163" indent="-179388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Előadó: Veitzné Kenyeres Erika</a:t>
            </a:r>
          </a:p>
          <a:p>
            <a:pPr marL="266700" indent="-266700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III. A felügyeleti feladatokhoz kapcsolódó adatszolgáltatások 2027. évre tervezett változásai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57188" algn="l"/>
              </a:tabLst>
            </a:pPr>
            <a:r>
              <a:rPr lang="hu-H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pénzpiaci rendelet további módosításai és az EBA adatszolgáltatások változásai</a:t>
            </a:r>
          </a:p>
          <a:p>
            <a:pPr marL="627063" indent="-266700" algn="just">
              <a:lnSpc>
                <a:spcPct val="100000"/>
              </a:lnSpc>
              <a:spcBef>
                <a:spcPts val="0"/>
              </a:spcBef>
              <a:tabLst>
                <a:tab pos="358775" algn="l"/>
                <a:tab pos="627063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Pintér Csilla</a:t>
            </a:r>
          </a:p>
          <a:p>
            <a:pPr marL="627063" indent="-266700" algn="just">
              <a:lnSpc>
                <a:spcPct val="100000"/>
              </a:lnSpc>
              <a:spcBef>
                <a:spcPts val="0"/>
              </a:spcBef>
              <a:tabLst>
                <a:tab pos="358775" algn="l"/>
                <a:tab pos="627063" algn="l"/>
              </a:tabLst>
            </a:pPr>
            <a:r>
              <a:rPr lang="hu-H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 tőkepiaci rendelet 2027. évi főbb módosításai</a:t>
            </a:r>
          </a:p>
          <a:p>
            <a:pPr marL="627063" indent="-266700" algn="just">
              <a:lnSpc>
                <a:spcPct val="100000"/>
              </a:lnSpc>
              <a:spcBef>
                <a:spcPts val="0"/>
              </a:spcBef>
              <a:tabLst>
                <a:tab pos="358775" algn="l"/>
                <a:tab pos="627063" algn="l"/>
              </a:tabLst>
            </a:pPr>
            <a:r>
              <a:rPr lang="hu-H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Előadó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Tisza-Takács Anikó</a:t>
            </a:r>
          </a:p>
          <a:p>
            <a:pPr marL="266700" indent="-266700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IV. HITREG/BETREG MNB rendelet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tabLst>
                <a:tab pos="357188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A HITREG és BETREG rendeletek változásai</a:t>
            </a:r>
          </a:p>
          <a:p>
            <a:pPr marL="627063" indent="-266700" algn="just">
              <a:lnSpc>
                <a:spcPct val="100000"/>
              </a:lnSpc>
              <a:spcBef>
                <a:spcPts val="0"/>
              </a:spcBef>
              <a:tabLst>
                <a:tab pos="358775" algn="l"/>
                <a:tab pos="627063" algn="l"/>
              </a:tabLst>
            </a:pPr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Előadó: Simonné Sulyok Brigitta</a:t>
            </a:r>
          </a:p>
          <a:p>
            <a:pPr marL="266700" indent="-266700" algn="just">
              <a:lnSpc>
                <a:spcPct val="100000"/>
              </a:lnSpc>
              <a:spcBef>
                <a:spcPts val="0"/>
              </a:spcBef>
              <a:tabLst>
                <a:tab pos="360000" algn="l"/>
              </a:tabLst>
            </a:pPr>
            <a:endParaRPr lang="hu-H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935EAF6F-7E31-4E8C-A1E3-71346D66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Tartalom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0BC061A-0C4E-427D-9B75-1E724D1DE7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931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EF8FBE-AF9D-4432-BB83-58B4339E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877" y="2228246"/>
            <a:ext cx="6824582" cy="2086853"/>
          </a:xfrm>
        </p:spPr>
        <p:txBody>
          <a:bodyPr/>
          <a:lstStyle/>
          <a:p>
            <a:r>
              <a:rPr lang="hu-HU" sz="3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alapvető jegybanki feladatokhoz kapcsolódó adatszolgáltatások 2027. évre tervezett változásai</a:t>
            </a:r>
            <a:endParaRPr lang="hu-HU" sz="300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06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EF8FBE-AF9D-4432-BB83-58B4339E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645952"/>
            <a:ext cx="6824582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spc="0" dirty="0">
                <a:latin typeface="+mj-lt"/>
                <a:cs typeface="Times New Roman" panose="02020603050405020304" pitchFamily="18" charset="0"/>
              </a:rPr>
              <a:t>A D01 és a K14 adatszolgáltatások módosításai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3B52D925-EEA5-48A3-895B-E945147D07D4}"/>
              </a:ext>
            </a:extLst>
          </p:cNvPr>
          <p:cNvSpPr txBox="1">
            <a:spLocks/>
          </p:cNvSpPr>
          <p:nvPr/>
        </p:nvSpPr>
        <p:spPr>
          <a:xfrm>
            <a:off x="2175983" y="4257942"/>
            <a:ext cx="6364943" cy="1151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+mj-lt"/>
                <a:cs typeface="Times New Roman" panose="02020603050405020304" pitchFamily="18" charset="0"/>
              </a:rPr>
              <a:t>Lakatos Melinda</a:t>
            </a:r>
          </a:p>
          <a:p>
            <a:r>
              <a:rPr lang="hu-HU" altLang="hu-HU" sz="2000" b="1" spc="0" dirty="0">
                <a:latin typeface="+mj-lt"/>
                <a:cs typeface="Times New Roman" panose="02020603050405020304" pitchFamily="18" charset="0"/>
              </a:rPr>
              <a:t>Monetáris politika, stratégiai és pénzpiaci elemzés igazgatóság</a:t>
            </a:r>
          </a:p>
        </p:txBody>
      </p:sp>
    </p:spTree>
    <p:extLst>
      <p:ext uri="{BB962C8B-B14F-4D97-AF65-F5344CB8AC3E}">
        <p14:creationId xmlns:p14="http://schemas.microsoft.com/office/powerpoint/2010/main" val="3412869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C8EC-A994-FE04-1F49-E43F20BAB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A D01 05. tábláját, A Tranzakciós adatokat érintő változások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F3ADE-5BC9-FEA7-84EB-9936D26196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F50AC8-1BE8-6337-3A8F-53CDB34271F5}"/>
              </a:ext>
            </a:extLst>
          </p:cNvPr>
          <p:cNvSpPr txBox="1"/>
          <p:nvPr/>
        </p:nvSpPr>
        <p:spPr>
          <a:xfrm>
            <a:off x="478174" y="5468289"/>
            <a:ext cx="846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>
                <a:solidFill>
                  <a:schemeClr val="tx2"/>
                </a:solidFill>
              </a:rPr>
              <a:t>A fenti módosításokhoz kapcsolódóan változik a kitöltési előírás, továbbá a kódlista és a módszertani segédlet</a:t>
            </a:r>
          </a:p>
        </p:txBody>
      </p:sp>
      <p:sp>
        <p:nvSpPr>
          <p:cNvPr id="10" name="Tartalom helye 3">
            <a:extLst>
              <a:ext uri="{FF2B5EF4-FFF2-40B4-BE49-F238E27FC236}">
                <a16:creationId xmlns:a16="http://schemas.microsoft.com/office/drawing/2014/main" id="{56801279-D3B3-8716-E62E-5DB18BFF55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8176" y="998377"/>
            <a:ext cx="8059483" cy="4267890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b="1" dirty="0"/>
              <a:t>A devizapiacok dinamikus fejlődése és a devizacsere forgalom jelentős növekedése miatt vált szükségessé a módosítás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hu-H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b="1" u="sng" dirty="0"/>
              <a:t>Változások: </a:t>
            </a:r>
          </a:p>
          <a:p>
            <a:pPr marL="685775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u-HU" dirty="0">
                <a:solidFill>
                  <a:srgbClr val="002060"/>
                </a:solidFill>
              </a:rPr>
              <a:t>jelentendő tranzakciók köre kiegészül a devizacserével nem járó devizaderivatív ügyletekkel</a:t>
            </a:r>
          </a:p>
          <a:p>
            <a:pPr marL="685775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u-HU" dirty="0">
                <a:solidFill>
                  <a:srgbClr val="002060"/>
                </a:solidFill>
              </a:rPr>
              <a:t>1 oszlop esetén változnak a kitöltés szabályai, amellyel összhangban módosul az oszlop megnevezése is</a:t>
            </a:r>
          </a:p>
          <a:p>
            <a:pPr marL="685775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u-HU" dirty="0">
                <a:solidFill>
                  <a:srgbClr val="002060"/>
                </a:solidFill>
              </a:rPr>
              <a:t>továbbá 4 oszloppal bővül a tábla</a:t>
            </a:r>
          </a:p>
          <a:p>
            <a:pPr marL="685775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u-HU" dirty="0">
                <a:solidFill>
                  <a:srgbClr val="002060"/>
                </a:solidFill>
              </a:rPr>
              <a:t>végül a táblához tartozó devizakódlista kiegészül a szingapúri dollárral (</a:t>
            </a:r>
            <a:r>
              <a:rPr lang="hu-HU" dirty="0" err="1">
                <a:solidFill>
                  <a:srgbClr val="002060"/>
                </a:solidFill>
              </a:rPr>
              <a:t>SGD</a:t>
            </a:r>
            <a:r>
              <a:rPr lang="hu-HU" dirty="0">
                <a:solidFill>
                  <a:srgbClr val="002060"/>
                </a:solidFill>
              </a:rPr>
              <a:t>) és a kínai jüannal (</a:t>
            </a:r>
            <a:r>
              <a:rPr lang="hu-HU" dirty="0" err="1">
                <a:solidFill>
                  <a:srgbClr val="002060"/>
                </a:solidFill>
              </a:rPr>
              <a:t>CNY</a:t>
            </a:r>
            <a:r>
              <a:rPr lang="hu-HU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40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1EDF-3647-7232-8225-693678D4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D01 05-ös tábla oszlopainak változásai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EB0FE-37E6-3834-9EFF-39815A4332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2FA60D7-653E-F242-B4A1-3955459D1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151" y="1151300"/>
            <a:ext cx="4537196" cy="23992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B4D6F8-AD03-0316-67EE-C4CC2FA854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24"/>
          <a:stretch>
            <a:fillRect/>
          </a:stretch>
        </p:blipFill>
        <p:spPr>
          <a:xfrm>
            <a:off x="4185536" y="3837769"/>
            <a:ext cx="4751516" cy="2528595"/>
          </a:xfrm>
          <a:prstGeom prst="rect">
            <a:avLst/>
          </a:prstGeom>
        </p:spPr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AC8B137D-CBC1-B2BD-AA88-6C4D0130A599}"/>
              </a:ext>
            </a:extLst>
          </p:cNvPr>
          <p:cNvSpPr/>
          <p:nvPr/>
        </p:nvSpPr>
        <p:spPr>
          <a:xfrm>
            <a:off x="5822098" y="3599153"/>
            <a:ext cx="289249" cy="4772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0F0DB809-8E39-D461-9E60-097B5DA35605}"/>
              </a:ext>
            </a:extLst>
          </p:cNvPr>
          <p:cNvSpPr/>
          <p:nvPr/>
        </p:nvSpPr>
        <p:spPr>
          <a:xfrm>
            <a:off x="5966723" y="875669"/>
            <a:ext cx="289249" cy="47723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FB166DD7-2980-F6D4-6BBF-A3039E2993ED}"/>
              </a:ext>
            </a:extLst>
          </p:cNvPr>
          <p:cNvSpPr/>
          <p:nvPr/>
        </p:nvSpPr>
        <p:spPr>
          <a:xfrm>
            <a:off x="4659414" y="3599153"/>
            <a:ext cx="289249" cy="47723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7D0357EE-0A74-0FF1-0C3A-339323436B68}"/>
              </a:ext>
            </a:extLst>
          </p:cNvPr>
          <p:cNvSpPr/>
          <p:nvPr/>
        </p:nvSpPr>
        <p:spPr>
          <a:xfrm>
            <a:off x="6984782" y="3591887"/>
            <a:ext cx="289249" cy="4772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359BE8A4-4476-71B6-3B30-5CA69A41F2E8}"/>
              </a:ext>
            </a:extLst>
          </p:cNvPr>
          <p:cNvSpPr/>
          <p:nvPr/>
        </p:nvSpPr>
        <p:spPr>
          <a:xfrm>
            <a:off x="8136980" y="3599153"/>
            <a:ext cx="289249" cy="4772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FBEDA1D4-2F47-2D67-AD0D-37B425C47937}"/>
              </a:ext>
            </a:extLst>
          </p:cNvPr>
          <p:cNvSpPr/>
          <p:nvPr/>
        </p:nvSpPr>
        <p:spPr>
          <a:xfrm rot="16200000">
            <a:off x="701578" y="3591886"/>
            <a:ext cx="289249" cy="47723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C39F5109-0F66-56BE-B420-BE69233A3A38}"/>
              </a:ext>
            </a:extLst>
          </p:cNvPr>
          <p:cNvSpPr/>
          <p:nvPr/>
        </p:nvSpPr>
        <p:spPr>
          <a:xfrm rot="16200000">
            <a:off x="683630" y="4988154"/>
            <a:ext cx="289249" cy="4772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EC42765E-A11E-FEC1-8341-EC96D67E2B48}"/>
              </a:ext>
            </a:extLst>
          </p:cNvPr>
          <p:cNvSpPr/>
          <p:nvPr/>
        </p:nvSpPr>
        <p:spPr>
          <a:xfrm rot="16200000">
            <a:off x="691202" y="1840839"/>
            <a:ext cx="289249" cy="4772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34E724-E648-816F-9EDA-46D02778DB5F}"/>
              </a:ext>
            </a:extLst>
          </p:cNvPr>
          <p:cNvSpPr txBox="1"/>
          <p:nvPr/>
        </p:nvSpPr>
        <p:spPr>
          <a:xfrm>
            <a:off x="1100356" y="1803021"/>
            <a:ext cx="262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tx2"/>
                </a:solidFill>
              </a:rPr>
              <a:t>Devizacserével nem járó </a:t>
            </a:r>
            <a:r>
              <a:rPr lang="hu-HU" b="1" dirty="0" err="1">
                <a:solidFill>
                  <a:schemeClr val="tx2"/>
                </a:solidFill>
              </a:rPr>
              <a:t>FX</a:t>
            </a:r>
            <a:r>
              <a:rPr lang="hu-HU" b="1" dirty="0">
                <a:solidFill>
                  <a:schemeClr val="tx2"/>
                </a:solidFill>
              </a:rPr>
              <a:t> ügyletek kezelése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31F542-CB8A-98CB-6C1C-20945355E048}"/>
              </a:ext>
            </a:extLst>
          </p:cNvPr>
          <p:cNvSpPr txBox="1"/>
          <p:nvPr/>
        </p:nvSpPr>
        <p:spPr>
          <a:xfrm>
            <a:off x="1074443" y="3520754"/>
            <a:ext cx="262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tx2"/>
                </a:solidFill>
              </a:rPr>
              <a:t>Tranzakciók és partnerek azonosítása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BC527E-F32D-6370-F073-F997FA7857AF}"/>
              </a:ext>
            </a:extLst>
          </p:cNvPr>
          <p:cNvSpPr txBox="1"/>
          <p:nvPr/>
        </p:nvSpPr>
        <p:spPr>
          <a:xfrm>
            <a:off x="1153395" y="5037719"/>
            <a:ext cx="262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tx2"/>
                </a:solidFill>
              </a:rPr>
              <a:t>Opciós piac fejlődésének lekövetése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35C84-5E56-2E83-A55F-485E2142883F}"/>
              </a:ext>
            </a:extLst>
          </p:cNvPr>
          <p:cNvSpPr/>
          <p:nvPr/>
        </p:nvSpPr>
        <p:spPr>
          <a:xfrm>
            <a:off x="405912" y="1450949"/>
            <a:ext cx="3323141" cy="462328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7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3621-604E-92AE-0FA2-CAAB1A81B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4C75-8028-E1C4-20C1-9F6F254E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47" y="338303"/>
            <a:ext cx="7610642" cy="612000"/>
          </a:xfrm>
        </p:spPr>
        <p:txBody>
          <a:bodyPr>
            <a:normAutofit/>
          </a:bodyPr>
          <a:lstStyle/>
          <a:p>
            <a:r>
              <a:rPr lang="hu-HU" dirty="0"/>
              <a:t>Devizacserével nem járó ügyletek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5F4D3-BA5F-2518-03CD-5C427A0793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CCD574-9B5F-FAD2-057E-4F0FB51DBF04}"/>
              </a:ext>
            </a:extLst>
          </p:cNvPr>
          <p:cNvSpPr txBox="1"/>
          <p:nvPr/>
        </p:nvSpPr>
        <p:spPr>
          <a:xfrm>
            <a:off x="410416" y="5179040"/>
            <a:ext cx="8462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Opciós kötési ár (</a:t>
            </a:r>
            <a:r>
              <a:rPr lang="hu-HU" b="1" dirty="0" err="1">
                <a:solidFill>
                  <a:schemeClr val="tx2"/>
                </a:solidFill>
              </a:rPr>
              <a:t>strike</a:t>
            </a:r>
            <a:r>
              <a:rPr lang="hu-HU" b="1" dirty="0">
                <a:solidFill>
                  <a:schemeClr val="tx2"/>
                </a:solidFill>
              </a:rPr>
              <a:t>)</a:t>
            </a:r>
          </a:p>
          <a:p>
            <a:r>
              <a:rPr lang="hu-HU" dirty="0">
                <a:solidFill>
                  <a:schemeClr val="tx2"/>
                </a:solidFill>
              </a:rPr>
              <a:t>Opciós ügylet esetében ebben a mezőben tüntetendő fel az opció kötési árfolyama. Kizárólag csak opció vétel és opció eladás esetén kell tölteni.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B9DA11-027C-BA3F-F405-436A4879FA22}"/>
              </a:ext>
            </a:extLst>
          </p:cNvPr>
          <p:cNvSpPr txBox="1"/>
          <p:nvPr/>
        </p:nvSpPr>
        <p:spPr>
          <a:xfrm>
            <a:off x="410415" y="2617599"/>
            <a:ext cx="8462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Elszámolás módja:</a:t>
            </a:r>
          </a:p>
          <a:p>
            <a:r>
              <a:rPr lang="hu-HU" dirty="0">
                <a:solidFill>
                  <a:schemeClr val="tx2"/>
                </a:solidFill>
              </a:rPr>
              <a:t>A jelentendő tranzakciók körének bővüléséhez kötődően az elszámolás módjára vonatkozóan 1 új oszlop kerül bevezetésre. Itt kell megadni, hogy az ügylet leszállításos, vagy eredmény elszámolásos.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C8194D-619C-CD5D-EEA5-A2FDB67BA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16" y="3819636"/>
            <a:ext cx="8187393" cy="9204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499EA3-7BF2-0C44-6346-3CF13BFD10DB}"/>
              </a:ext>
            </a:extLst>
          </p:cNvPr>
          <p:cNvSpPr txBox="1"/>
          <p:nvPr/>
        </p:nvSpPr>
        <p:spPr>
          <a:xfrm>
            <a:off x="340655" y="1083231"/>
            <a:ext cx="8462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Vételi (Eladott) összeg:</a:t>
            </a:r>
          </a:p>
          <a:p>
            <a:r>
              <a:rPr lang="hu-HU" dirty="0">
                <a:solidFill>
                  <a:schemeClr val="tx2"/>
                </a:solidFill>
              </a:rPr>
              <a:t>A vásárolt(eladott)  deviza összege, </a:t>
            </a:r>
            <a:r>
              <a:rPr lang="hu-HU" dirty="0" err="1">
                <a:solidFill>
                  <a:schemeClr val="tx2"/>
                </a:solidFill>
              </a:rPr>
              <a:t>swap</a:t>
            </a:r>
            <a:r>
              <a:rPr lang="hu-HU" dirty="0">
                <a:solidFill>
                  <a:schemeClr val="tx2"/>
                </a:solidFill>
              </a:rPr>
              <a:t> üzlet esetén az induló láb megvásárolt(eladott) összege, az adatszolgáltató által vásárolt(eladott) digitális opció esetén az opció névértéke, míg az adatszolgáltató által eladott(vásárolt) digitális opció esetén 0.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7A8965E-BC98-2721-87C0-A052AE888A1F}"/>
              </a:ext>
            </a:extLst>
          </p:cNvPr>
          <p:cNvSpPr/>
          <p:nvPr/>
        </p:nvSpPr>
        <p:spPr>
          <a:xfrm rot="16200000">
            <a:off x="265791" y="377831"/>
            <a:ext cx="289249" cy="4772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1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AEF3-6589-D3C8-F360-044B9921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678" y="288444"/>
            <a:ext cx="7610642" cy="612000"/>
          </a:xfrm>
        </p:spPr>
        <p:txBody>
          <a:bodyPr>
            <a:normAutofit/>
          </a:bodyPr>
          <a:lstStyle/>
          <a:p>
            <a:r>
              <a:rPr lang="hu-HU" dirty="0"/>
              <a:t>Tranzakciók, partnerek azonosítása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5A618-20F9-C389-9445-026512F0BB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821417-8B7F-DA37-7E80-D5BBDAA697FC}"/>
              </a:ext>
            </a:extLst>
          </p:cNvPr>
          <p:cNvSpPr txBox="1"/>
          <p:nvPr/>
        </p:nvSpPr>
        <p:spPr>
          <a:xfrm>
            <a:off x="394785" y="1582340"/>
            <a:ext cx="84624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>
                <a:solidFill>
                  <a:schemeClr val="tx2"/>
                </a:solidFill>
              </a:rPr>
              <a:t>UTI</a:t>
            </a:r>
            <a:r>
              <a:rPr lang="hu-HU" b="1" dirty="0">
                <a:solidFill>
                  <a:schemeClr val="tx2"/>
                </a:solidFill>
              </a:rPr>
              <a:t>/Banki ügyletazonosító</a:t>
            </a:r>
          </a:p>
          <a:p>
            <a:r>
              <a:rPr lang="hu-HU" dirty="0">
                <a:solidFill>
                  <a:schemeClr val="tx2"/>
                </a:solidFill>
              </a:rPr>
              <a:t>Amennyiben az ügylet az </a:t>
            </a:r>
            <a:r>
              <a:rPr lang="hu-HU" dirty="0" err="1">
                <a:solidFill>
                  <a:schemeClr val="tx2"/>
                </a:solidFill>
              </a:rPr>
              <a:t>EMIR</a:t>
            </a:r>
            <a:r>
              <a:rPr lang="hu-HU" dirty="0">
                <a:solidFill>
                  <a:schemeClr val="tx2"/>
                </a:solidFill>
              </a:rPr>
              <a:t>  szerint jelentendő derivatív ügylet, a tábla 21. oszlopában az </a:t>
            </a:r>
            <a:r>
              <a:rPr lang="hu-HU" dirty="0" err="1">
                <a:solidFill>
                  <a:schemeClr val="tx2"/>
                </a:solidFill>
              </a:rPr>
              <a:t>EMIR</a:t>
            </a:r>
            <a:r>
              <a:rPr lang="hu-HU" dirty="0">
                <a:solidFill>
                  <a:schemeClr val="tx2"/>
                </a:solidFill>
              </a:rPr>
              <a:t> 9. cikk (6) bekezdés a) pont iii. alpontjában hivatkozott egyedi ügyletazonosítót (</a:t>
            </a:r>
            <a:r>
              <a:rPr lang="hu-HU" dirty="0" err="1">
                <a:solidFill>
                  <a:schemeClr val="tx2"/>
                </a:solidFill>
              </a:rPr>
              <a:t>UTI</a:t>
            </a:r>
            <a:r>
              <a:rPr lang="hu-HU" dirty="0">
                <a:solidFill>
                  <a:schemeClr val="tx2"/>
                </a:solidFill>
              </a:rPr>
              <a:t> - </a:t>
            </a:r>
            <a:r>
              <a:rPr lang="hu-HU" dirty="0" err="1">
                <a:solidFill>
                  <a:schemeClr val="tx2"/>
                </a:solidFill>
              </a:rPr>
              <a:t>Unique</a:t>
            </a:r>
            <a:r>
              <a:rPr lang="hu-HU" dirty="0">
                <a:solidFill>
                  <a:schemeClr val="tx2"/>
                </a:solidFill>
              </a:rPr>
              <a:t> Trade </a:t>
            </a:r>
            <a:r>
              <a:rPr lang="hu-HU" dirty="0" err="1">
                <a:solidFill>
                  <a:schemeClr val="tx2"/>
                </a:solidFill>
              </a:rPr>
              <a:t>Identifier</a:t>
            </a:r>
            <a:r>
              <a:rPr lang="hu-HU" dirty="0">
                <a:solidFill>
                  <a:schemeClr val="tx2"/>
                </a:solidFill>
              </a:rPr>
              <a:t>) kell feltüntetni.</a:t>
            </a:r>
          </a:p>
          <a:p>
            <a:endParaRPr lang="hu-HU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tx2"/>
                </a:solidFill>
              </a:rPr>
              <a:t>A kamatozó devizacsere ügyletek esetén a K14 jelű adatszolgáltatás ugyanezen tartalmú mezőjében alkalmazott banki ügyletazonosítónak meg kell egyeznie a jelen oszlopban megjelölt ügyletazonosítóval.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i="1" dirty="0">
              <a:solidFill>
                <a:schemeClr val="tx2"/>
              </a:solidFill>
            </a:endParaRPr>
          </a:p>
          <a:p>
            <a:endParaRPr lang="hu-HU" i="1" dirty="0">
              <a:solidFill>
                <a:schemeClr val="tx2"/>
              </a:solidFill>
            </a:endParaRPr>
          </a:p>
          <a:p>
            <a:r>
              <a:rPr lang="hu-HU" b="1" dirty="0">
                <a:solidFill>
                  <a:schemeClr val="tx2"/>
                </a:solidFill>
              </a:rPr>
              <a:t>Partner LEI kódja</a:t>
            </a:r>
          </a:p>
          <a:p>
            <a:r>
              <a:rPr lang="hu-HU" dirty="0">
                <a:solidFill>
                  <a:schemeClr val="tx2"/>
                </a:solidFill>
              </a:rPr>
              <a:t>A jelentendő tranzakciókban érintett partnereket LEI kóddal kell azonosítani, az összevont tételek és magánszemélyek kivételével minden tranzakcióra vonatkozóan.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C0FA73B-33EA-EC79-DB9F-C4BBC8214CF6}"/>
              </a:ext>
            </a:extLst>
          </p:cNvPr>
          <p:cNvSpPr/>
          <p:nvPr/>
        </p:nvSpPr>
        <p:spPr>
          <a:xfrm rot="16200000">
            <a:off x="437438" y="355827"/>
            <a:ext cx="289249" cy="47723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5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2A245-E624-F71E-C40C-B7D1B4522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CDAE-55B7-1BCB-A0D1-8B73EA097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243" y="271843"/>
            <a:ext cx="7610642" cy="612000"/>
          </a:xfrm>
        </p:spPr>
        <p:txBody>
          <a:bodyPr>
            <a:normAutofit/>
          </a:bodyPr>
          <a:lstStyle/>
          <a:p>
            <a:r>
              <a:rPr lang="hu-HU" dirty="0"/>
              <a:t>Devizaopciók fejlődése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5361A2-96F9-1F00-2600-3E3CEFDA5776}"/>
              </a:ext>
            </a:extLst>
          </p:cNvPr>
          <p:cNvSpPr txBox="1"/>
          <p:nvPr/>
        </p:nvSpPr>
        <p:spPr>
          <a:xfrm>
            <a:off x="340786" y="883843"/>
            <a:ext cx="846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Az opciós ügyletekre vonatkozóan az opciós ügylet típusát új oszlopban kell jelenteni, melynek kódlistája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FB1F72-4CA7-3B1F-C571-D5C24DD70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63" y="1568779"/>
            <a:ext cx="6152343" cy="51866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759D54-6867-ABA3-C296-84C317B00BC0}"/>
              </a:ext>
            </a:extLst>
          </p:cNvPr>
          <p:cNvSpPr txBox="1"/>
          <p:nvPr/>
        </p:nvSpPr>
        <p:spPr>
          <a:xfrm>
            <a:off x="6783758" y="2399841"/>
            <a:ext cx="23602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u="sng" dirty="0">
                <a:solidFill>
                  <a:schemeClr val="tx2"/>
                </a:solidFill>
              </a:rPr>
              <a:t>Opció lehívása:</a:t>
            </a:r>
          </a:p>
          <a:p>
            <a:r>
              <a:rPr lang="hu-HU" i="1" dirty="0">
                <a:solidFill>
                  <a:schemeClr val="tx2"/>
                </a:solidFill>
              </a:rPr>
              <a:t> „A” - amerikai</a:t>
            </a:r>
          </a:p>
          <a:p>
            <a:r>
              <a:rPr lang="hu-HU" i="1" dirty="0">
                <a:solidFill>
                  <a:schemeClr val="tx2"/>
                </a:solidFill>
              </a:rPr>
              <a:t>„E” - európai</a:t>
            </a:r>
          </a:p>
          <a:p>
            <a:r>
              <a:rPr lang="hu-HU" i="1" dirty="0">
                <a:solidFill>
                  <a:schemeClr val="tx2"/>
                </a:solidFill>
              </a:rPr>
              <a:t>„B” - bermudai </a:t>
            </a:r>
          </a:p>
          <a:p>
            <a:endParaRPr lang="hu-HU" i="1" dirty="0">
              <a:solidFill>
                <a:schemeClr val="tx2"/>
              </a:solidFill>
            </a:endParaRPr>
          </a:p>
          <a:p>
            <a:r>
              <a:rPr lang="hu-HU" i="1" u="sng" dirty="0">
                <a:solidFill>
                  <a:schemeClr val="tx2"/>
                </a:solidFill>
              </a:rPr>
              <a:t>Opció típusa:</a:t>
            </a:r>
          </a:p>
          <a:p>
            <a:r>
              <a:rPr lang="hu-HU" i="1" dirty="0">
                <a:solidFill>
                  <a:schemeClr val="tx2"/>
                </a:solidFill>
              </a:rPr>
              <a:t>„V” - </a:t>
            </a:r>
            <a:r>
              <a:rPr lang="hu-HU" i="1" dirty="0" err="1">
                <a:solidFill>
                  <a:schemeClr val="tx2"/>
                </a:solidFill>
              </a:rPr>
              <a:t>plain</a:t>
            </a:r>
            <a:r>
              <a:rPr lang="hu-HU" i="1" dirty="0">
                <a:solidFill>
                  <a:schemeClr val="tx2"/>
                </a:solidFill>
              </a:rPr>
              <a:t> </a:t>
            </a:r>
            <a:r>
              <a:rPr lang="hu-HU" i="1" dirty="0" err="1">
                <a:solidFill>
                  <a:schemeClr val="tx2"/>
                </a:solidFill>
              </a:rPr>
              <a:t>vanilla</a:t>
            </a:r>
            <a:endParaRPr lang="hu-HU" i="1" dirty="0">
              <a:solidFill>
                <a:schemeClr val="tx2"/>
              </a:solidFill>
            </a:endParaRPr>
          </a:p>
          <a:p>
            <a:r>
              <a:rPr lang="hu-HU" i="1" dirty="0">
                <a:solidFill>
                  <a:schemeClr val="tx2"/>
                </a:solidFill>
              </a:rPr>
              <a:t>„B” - </a:t>
            </a:r>
            <a:r>
              <a:rPr lang="hu-HU" i="1" dirty="0" err="1">
                <a:solidFill>
                  <a:schemeClr val="tx2"/>
                </a:solidFill>
              </a:rPr>
              <a:t>barrier</a:t>
            </a:r>
            <a:endParaRPr lang="hu-HU" i="1" dirty="0">
              <a:solidFill>
                <a:schemeClr val="tx2"/>
              </a:solidFill>
            </a:endParaRPr>
          </a:p>
          <a:p>
            <a:r>
              <a:rPr lang="hu-HU" i="1" dirty="0">
                <a:solidFill>
                  <a:schemeClr val="tx2"/>
                </a:solidFill>
              </a:rPr>
              <a:t>„D” - digitális</a:t>
            </a:r>
          </a:p>
          <a:p>
            <a:endParaRPr lang="hu-HU" i="1" dirty="0">
              <a:solidFill>
                <a:schemeClr val="tx2"/>
              </a:solidFill>
            </a:endParaRPr>
          </a:p>
          <a:p>
            <a:r>
              <a:rPr lang="hu-HU" i="1" u="sng" dirty="0">
                <a:solidFill>
                  <a:schemeClr val="tx2"/>
                </a:solidFill>
              </a:rPr>
              <a:t>Egyéb kategória:</a:t>
            </a:r>
          </a:p>
          <a:p>
            <a:r>
              <a:rPr lang="hu-HU" i="1" dirty="0">
                <a:solidFill>
                  <a:schemeClr val="tx2"/>
                </a:solidFill>
              </a:rPr>
              <a:t>„</a:t>
            </a:r>
            <a:r>
              <a:rPr lang="hu-HU" i="1" dirty="0" err="1">
                <a:solidFill>
                  <a:schemeClr val="tx2"/>
                </a:solidFill>
              </a:rPr>
              <a:t>OO</a:t>
            </a:r>
            <a:r>
              <a:rPr lang="hu-HU" i="1" dirty="0">
                <a:solidFill>
                  <a:schemeClr val="tx2"/>
                </a:solidFill>
              </a:rPr>
              <a:t>” 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44F38098-D7B0-8668-28E4-25FDAEC69841}"/>
              </a:ext>
            </a:extLst>
          </p:cNvPr>
          <p:cNvSpPr/>
          <p:nvPr/>
        </p:nvSpPr>
        <p:spPr>
          <a:xfrm rot="16200000">
            <a:off x="463854" y="336675"/>
            <a:ext cx="289249" cy="477232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4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E2AC9EC-AE5F-48E7-BCAA-42B978CBD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+mj-lt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+mj-lt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+mj-lt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>
              <a:latin typeface="+mj-lt"/>
            </a:endParaRP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6F97A0DF-D0C1-4C11-935E-DD8BE616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7892C1-FDC4-4910-947E-74C40CD6A5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710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14DD6-431F-8A5B-6CDA-6EC3C9F21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D1E771-4D57-FD19-6F07-C786EB3F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645952"/>
            <a:ext cx="6824582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spc="0" dirty="0">
                <a:latin typeface="+mj-lt"/>
                <a:cs typeface="Times New Roman" panose="02020603050405020304" pitchFamily="18" charset="0"/>
              </a:rPr>
              <a:t>A P12, P14, P15 adatszolgáltatások módosításai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7E4C8F9-928C-85D7-AB31-98A16556819D}"/>
              </a:ext>
            </a:extLst>
          </p:cNvPr>
          <p:cNvSpPr txBox="1">
            <a:spLocks/>
          </p:cNvSpPr>
          <p:nvPr/>
        </p:nvSpPr>
        <p:spPr>
          <a:xfrm>
            <a:off x="2175983" y="4257942"/>
            <a:ext cx="6364943" cy="115114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+mj-lt"/>
                <a:cs typeface="Times New Roman" panose="02020603050405020304" pitchFamily="18" charset="0"/>
              </a:rPr>
              <a:t>Ágoston Iván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Pénzügyi infrastruktúrák és pénzforgalom igazgatóság</a:t>
            </a:r>
          </a:p>
        </p:txBody>
      </p:sp>
    </p:spTree>
    <p:extLst>
      <p:ext uri="{BB962C8B-B14F-4D97-AF65-F5344CB8AC3E}">
        <p14:creationId xmlns:p14="http://schemas.microsoft.com/office/powerpoint/2010/main" val="2224496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E583-3BD1-3253-0D1E-91E688792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P14 mobiltárca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235E2-4B07-0C1D-B82B-4DF4687B2C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2BCDCA-CBB8-B9BD-74D3-7E88786C2762}"/>
              </a:ext>
            </a:extLst>
          </p:cNvPr>
          <p:cNvGraphicFramePr>
            <a:graphicFrameLocks noGrp="1"/>
          </p:cNvGraphicFramePr>
          <p:nvPr/>
        </p:nvGraphicFramePr>
        <p:xfrm>
          <a:off x="6770685" y="1927324"/>
          <a:ext cx="2150269" cy="3003354"/>
        </p:xfrm>
        <a:graphic>
          <a:graphicData uri="http://schemas.openxmlformats.org/drawingml/2006/table">
            <a:tbl>
              <a:tblPr/>
              <a:tblGrid>
                <a:gridCol w="1112208">
                  <a:extLst>
                    <a:ext uri="{9D8B030D-6E8A-4147-A177-3AD203B41FA5}">
                      <a16:colId xmlns:a16="http://schemas.microsoft.com/office/drawing/2014/main" val="2060206056"/>
                    </a:ext>
                  </a:extLst>
                </a:gridCol>
                <a:gridCol w="1038061">
                  <a:extLst>
                    <a:ext uri="{9D8B030D-6E8A-4147-A177-3AD203B41FA5}">
                      <a16:colId xmlns:a16="http://schemas.microsoft.com/office/drawing/2014/main" val="3955154860"/>
                    </a:ext>
                  </a:extLst>
                </a:gridCol>
              </a:tblGrid>
              <a:tr h="1030276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0" u="none" strike="sng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Mobiltárcába regisztrált</a:t>
                      </a:r>
                      <a:br>
                        <a:rPr lang="hu-HU" sz="1200" b="1" i="0" u="none" strike="sng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br>
                        <a:rPr lang="hu-HU" sz="1200" b="1" i="0" u="none" strike="sng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u-H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Mobiltárcás tranzakció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14693"/>
                  </a:ext>
                </a:extLst>
              </a:tr>
              <a:tr h="23327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765161"/>
                  </a:ext>
                </a:extLst>
              </a:tr>
              <a:tr h="3887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1" u="none" strike="noStrike"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1" u="none" strike="noStrike">
                          <a:effectLst/>
                          <a:latin typeface="Arial" panose="020B0604020202020204" pitchFamily="34" charset="0"/>
                        </a:rPr>
                        <a:t>Kódkészlet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63897"/>
                  </a:ext>
                </a:extLst>
              </a:tr>
              <a:tr h="6803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effectLst/>
                          <a:latin typeface="Arial" panose="020B0604020202020204" pitchFamily="34" charset="0"/>
                        </a:rPr>
                        <a:t>Igen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effectLst/>
                          <a:latin typeface="Arial" panose="020B0604020202020204" pitchFamily="34" charset="0"/>
                        </a:rPr>
                        <a:t>I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277387"/>
                  </a:ext>
                </a:extLst>
              </a:tr>
              <a:tr h="670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effectLst/>
                          <a:latin typeface="Arial" panose="020B0604020202020204" pitchFamily="34" charset="0"/>
                        </a:rPr>
                        <a:t>Nem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 dirty="0"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10628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2F1A8D8-E4BB-0833-A42C-D3A1B2F69A86}"/>
              </a:ext>
            </a:extLst>
          </p:cNvPr>
          <p:cNvSpPr txBox="1"/>
          <p:nvPr/>
        </p:nvSpPr>
        <p:spPr>
          <a:xfrm>
            <a:off x="652507" y="2852049"/>
            <a:ext cx="4801544" cy="10618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P13 adatszolgáltatáshoz hasonlóan P14-ben is a mobiltárcával lebonyolított tranzakciókat kérjük jelenteni</a:t>
            </a:r>
          </a:p>
        </p:txBody>
      </p:sp>
    </p:spTree>
    <p:extLst>
      <p:ext uri="{BB962C8B-B14F-4D97-AF65-F5344CB8AC3E}">
        <p14:creationId xmlns:p14="http://schemas.microsoft.com/office/powerpoint/2010/main" val="39405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AAE2-E860-2486-FB96-7447C547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Visszaélés hónap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8F72D-D470-FDEE-7EC1-20CFB7FA09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A2DBCCC-8894-E550-EF28-128FFCAA6CEF}"/>
              </a:ext>
            </a:extLst>
          </p:cNvPr>
          <p:cNvGraphicFramePr>
            <a:graphicFrameLocks noGrp="1"/>
          </p:cNvGraphicFramePr>
          <p:nvPr/>
        </p:nvGraphicFramePr>
        <p:xfrm>
          <a:off x="7082919" y="2420242"/>
          <a:ext cx="1838035" cy="2017514"/>
        </p:xfrm>
        <a:graphic>
          <a:graphicData uri="http://schemas.openxmlformats.org/drawingml/2006/table">
            <a:tbl>
              <a:tblPr/>
              <a:tblGrid>
                <a:gridCol w="1838035">
                  <a:extLst>
                    <a:ext uri="{9D8B030D-6E8A-4147-A177-3AD203B41FA5}">
                      <a16:colId xmlns:a16="http://schemas.microsoft.com/office/drawing/2014/main" val="663645065"/>
                    </a:ext>
                  </a:extLst>
                </a:gridCol>
              </a:tblGrid>
              <a:tr h="12914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Tranzakció hónapja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95736"/>
                  </a:ext>
                </a:extLst>
              </a:tr>
              <a:tr h="3630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45698"/>
                  </a:ext>
                </a:extLst>
              </a:tr>
              <a:tr h="3630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Dátum mező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39608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F20E9C-A9B2-19E2-72F9-462A6FD9FA53}"/>
              </a:ext>
            </a:extLst>
          </p:cNvPr>
          <p:cNvSpPr txBox="1"/>
          <p:nvPr/>
        </p:nvSpPr>
        <p:spPr>
          <a:xfrm>
            <a:off x="620158" y="2263296"/>
            <a:ext cx="4807070" cy="235449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P12 és P14 adatszolgáltatásokban kérjük a visszaélési tranzakció hónapját is jelenteni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Ebben az oszlopban a tranzakció hónapjának első napját kérjük szerepeltetni</a:t>
            </a:r>
          </a:p>
        </p:txBody>
      </p:sp>
    </p:spTree>
    <p:extLst>
      <p:ext uri="{BB962C8B-B14F-4D97-AF65-F5344CB8AC3E}">
        <p14:creationId xmlns:p14="http://schemas.microsoft.com/office/powerpoint/2010/main" val="358166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7398-14FC-60C9-C0DF-BC4F0F44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Visszaélés kockázat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6E292-FA66-357E-291D-81F8814F69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0C39832-0490-F922-BE3A-A56FA9972667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6411583" y="1815103"/>
          <a:ext cx="2509371" cy="3838873"/>
        </p:xfrm>
        <a:graphic>
          <a:graphicData uri="http://schemas.openxmlformats.org/drawingml/2006/table">
            <a:tbl>
              <a:tblPr/>
              <a:tblGrid>
                <a:gridCol w="1447676">
                  <a:extLst>
                    <a:ext uri="{9D8B030D-6E8A-4147-A177-3AD203B41FA5}">
                      <a16:colId xmlns:a16="http://schemas.microsoft.com/office/drawing/2014/main" val="2718001425"/>
                    </a:ext>
                  </a:extLst>
                </a:gridCol>
                <a:gridCol w="1061695">
                  <a:extLst>
                    <a:ext uri="{9D8B030D-6E8A-4147-A177-3AD203B41FA5}">
                      <a16:colId xmlns:a16="http://schemas.microsoft.com/office/drawing/2014/main" val="3194801289"/>
                    </a:ext>
                  </a:extLst>
                </a:gridCol>
              </a:tblGrid>
              <a:tr h="83190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Ügyfelet értesítették-e visszaélés kockázatról?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29924"/>
                  </a:ext>
                </a:extLst>
              </a:tr>
              <a:tr h="19733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7741"/>
                  </a:ext>
                </a:extLst>
              </a:tr>
              <a:tr h="313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Kódkészlet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75048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Szóban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SZOBAN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019727"/>
                  </a:ext>
                </a:extLst>
              </a:tr>
              <a:tr h="541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Írásban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IRASBAN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134919"/>
                  </a:ext>
                </a:extLst>
              </a:tr>
              <a:tr h="6749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Automatizált kapcsolatfelvétellel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AUTO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136553"/>
                  </a:ext>
                </a:extLst>
              </a:tr>
              <a:tr h="7298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Nem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NEM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1255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911B23-E049-BC00-7006-43D3CDA993CB}"/>
              </a:ext>
            </a:extLst>
          </p:cNvPr>
          <p:cNvSpPr txBox="1"/>
          <p:nvPr/>
        </p:nvSpPr>
        <p:spPr>
          <a:xfrm>
            <a:off x="529933" y="1760921"/>
            <a:ext cx="5532632" cy="429348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P12 és P14 adatszolgáltatásokban kérjük jelenteni hogy a tranzakciót megállították és az ügyfelet értesítették-e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CÉL: Adatszolgáltatásokban kiszűrni azokat a visszaéléseket ahol a banki szűrőrendszer működött DE az ügyfelet nem tudták meggyőzni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SZOBAN: Telefon, bankfióki ügyintéző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 err="1"/>
              <a:t>IRASBAN</a:t>
            </a:r>
            <a:r>
              <a:rPr lang="hu-HU" sz="2100" dirty="0"/>
              <a:t>: Chat, SMS-es beszélgetés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 err="1"/>
              <a:t>AUTO</a:t>
            </a:r>
            <a:r>
              <a:rPr lang="hu-HU" sz="2100" dirty="0"/>
              <a:t>: </a:t>
            </a:r>
            <a:r>
              <a:rPr lang="hu-HU" sz="2100" dirty="0" err="1"/>
              <a:t>Push</a:t>
            </a:r>
            <a:r>
              <a:rPr lang="hu-HU" sz="2100" dirty="0"/>
              <a:t> üzenet, SMS ahol nincs emberi kapcsolattartó a banki oldalon</a:t>
            </a:r>
          </a:p>
        </p:txBody>
      </p:sp>
    </p:spTree>
    <p:extLst>
      <p:ext uri="{BB962C8B-B14F-4D97-AF65-F5344CB8AC3E}">
        <p14:creationId xmlns:p14="http://schemas.microsoft.com/office/powerpoint/2010/main" val="3935553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BE501-D55A-3D2B-9290-F3DE6F7A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P12 kártyatársasági támogatás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84C59-0F2B-2710-C751-FA7FAAE129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33007A-9937-F9AA-4C73-D8B94C595584}"/>
              </a:ext>
            </a:extLst>
          </p:cNvPr>
          <p:cNvGraphicFramePr>
            <a:graphicFrameLocks noGrp="1"/>
          </p:cNvGraphicFramePr>
          <p:nvPr/>
        </p:nvGraphicFramePr>
        <p:xfrm>
          <a:off x="6618336" y="2059444"/>
          <a:ext cx="2302617" cy="2739113"/>
        </p:xfrm>
        <a:graphic>
          <a:graphicData uri="http://schemas.openxmlformats.org/drawingml/2006/table">
            <a:tbl>
              <a:tblPr/>
              <a:tblGrid>
                <a:gridCol w="1574214">
                  <a:extLst>
                    <a:ext uri="{9D8B030D-6E8A-4147-A177-3AD203B41FA5}">
                      <a16:colId xmlns:a16="http://schemas.microsoft.com/office/drawing/2014/main" val="218127727"/>
                    </a:ext>
                  </a:extLst>
                </a:gridCol>
                <a:gridCol w="728403">
                  <a:extLst>
                    <a:ext uri="{9D8B030D-6E8A-4147-A177-3AD203B41FA5}">
                      <a16:colId xmlns:a16="http://schemas.microsoft.com/office/drawing/2014/main" val="2580587660"/>
                    </a:ext>
                  </a:extLst>
                </a:gridCol>
              </a:tblGrid>
              <a:tr h="70812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Jutalék és díjbevétel típusa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75305"/>
                  </a:ext>
                </a:extLst>
              </a:tr>
              <a:tr h="25539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418306"/>
                  </a:ext>
                </a:extLst>
              </a:tr>
              <a:tr h="208956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73511"/>
                  </a:ext>
                </a:extLst>
              </a:tr>
              <a:tr h="3542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Kódkészlet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381314"/>
                  </a:ext>
                </a:extLst>
              </a:tr>
              <a:tr h="4810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…</a:t>
                      </a:r>
                    </a:p>
                  </a:txBody>
                  <a:tcPr marL="2369" marR="2369" marT="2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813346"/>
                  </a:ext>
                </a:extLst>
              </a:tr>
              <a:tr h="7313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Kártyatársasági támogatások</a:t>
                      </a:r>
                    </a:p>
                  </a:txBody>
                  <a:tcPr marL="2369" marR="2369" marT="23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2369" marR="2369" marT="2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73448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BDE6B5-B128-FBBD-CAB8-7CF3349EF046}"/>
              </a:ext>
            </a:extLst>
          </p:cNvPr>
          <p:cNvSpPr txBox="1"/>
          <p:nvPr/>
        </p:nvSpPr>
        <p:spPr>
          <a:xfrm>
            <a:off x="329368" y="1728573"/>
            <a:ext cx="6043397" cy="39703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P1203 táblázatban új bevétel típus: Kártyatársasági támogatások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P1203 bevételek meg kell egyezzenek M01 és M11 03. táblájának 22. és 23. során, a 2 oszlopban jelentett bevételekkel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Egyes intézményeknél a kártyatársasági bevételek ezeken megjelennek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>
                <a:sym typeface="Wingdings" panose="05000000000000000000" pitchFamily="2" charset="2"/>
              </a:rPr>
              <a:t> A kód CSAK akkor jelentendő ha ezek a bevételek az M01, M11 fenti sorain szerepelnek</a:t>
            </a:r>
            <a:endParaRPr lang="hu-HU" sz="2100" dirty="0"/>
          </a:p>
        </p:txBody>
      </p:sp>
    </p:spTree>
    <p:extLst>
      <p:ext uri="{BB962C8B-B14F-4D97-AF65-F5344CB8AC3E}">
        <p14:creationId xmlns:p14="http://schemas.microsoft.com/office/powerpoint/2010/main" val="184739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F19B3-F0F1-5332-6299-DEF80B56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P15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CAA82-DB56-6F3A-2DAE-1AD66F4EF2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66F511-A636-5DB5-69D5-C102F66660BA}"/>
              </a:ext>
            </a:extLst>
          </p:cNvPr>
          <p:cNvGraphicFramePr>
            <a:graphicFrameLocks noGrp="1"/>
          </p:cNvGraphicFramePr>
          <p:nvPr/>
        </p:nvGraphicFramePr>
        <p:xfrm>
          <a:off x="4749321" y="1828800"/>
          <a:ext cx="2034207" cy="3634620"/>
        </p:xfrm>
        <a:graphic>
          <a:graphicData uri="http://schemas.openxmlformats.org/drawingml/2006/table">
            <a:tbl>
              <a:tblPr/>
              <a:tblGrid>
                <a:gridCol w="1126286">
                  <a:extLst>
                    <a:ext uri="{9D8B030D-6E8A-4147-A177-3AD203B41FA5}">
                      <a16:colId xmlns:a16="http://schemas.microsoft.com/office/drawing/2014/main" val="220081123"/>
                    </a:ext>
                  </a:extLst>
                </a:gridCol>
                <a:gridCol w="907921">
                  <a:extLst>
                    <a:ext uri="{9D8B030D-6E8A-4147-A177-3AD203B41FA5}">
                      <a16:colId xmlns:a16="http://schemas.microsoft.com/office/drawing/2014/main" val="471538660"/>
                    </a:ext>
                  </a:extLst>
                </a:gridCol>
              </a:tblGrid>
              <a:tr h="44737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effectLst/>
                          <a:latin typeface="Arial" panose="020B0604020202020204" pitchFamily="34" charset="0"/>
                        </a:rPr>
                        <a:t>Adat típusa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18642"/>
                  </a:ext>
                </a:extLst>
              </a:tr>
              <a:tr h="149126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16946"/>
                  </a:ext>
                </a:extLst>
              </a:tr>
              <a:tr h="144152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717319"/>
                  </a:ext>
                </a:extLst>
              </a:tr>
              <a:tr h="1897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effectLst/>
                          <a:latin typeface="Arial" panose="020B0604020202020204" pitchFamily="34" charset="0"/>
                        </a:rPr>
                        <a:t>Kódkészlet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461226"/>
                  </a:ext>
                </a:extLst>
              </a:tr>
              <a:tr h="460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Elektronikus pénzzel lebonyolított vásárlási tranzakciók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EPENZVASAR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4157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Elektronikus pénz tranzakciók magánszemélyek között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EPENZJ1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605118"/>
                  </a:ext>
                </a:extLst>
              </a:tr>
              <a:tr h="4609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Terminálok száma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EPENZTERM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363244"/>
                  </a:ext>
                </a:extLst>
              </a:tr>
              <a:tr h="4067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Elektronikus pénz feltöltések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effectLst/>
                          <a:latin typeface="Arial" panose="020B0604020202020204" pitchFamily="34" charset="0"/>
                        </a:rPr>
                        <a:t>EPENZFTOLT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214438"/>
                  </a:ext>
                </a:extLst>
              </a:tr>
              <a:tr h="4677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Elektronikus pénzt elfogadó kereskedők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EPENZKER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345348"/>
                  </a:ext>
                </a:extLst>
              </a:tr>
              <a:tr h="3592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Elektronikus pénz elfogadási bevételek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EPENZBEV</a:t>
                      </a:r>
                      <a:endParaRPr lang="hu-HU" sz="9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2428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7528C7A-0F28-6588-8C98-164612FABFD9}"/>
              </a:ext>
            </a:extLst>
          </p:cNvPr>
          <p:cNvGraphicFramePr>
            <a:graphicFrameLocks noGrp="1"/>
          </p:cNvGraphicFramePr>
          <p:nvPr/>
        </p:nvGraphicFramePr>
        <p:xfrm>
          <a:off x="6890350" y="1828800"/>
          <a:ext cx="2170442" cy="3270410"/>
        </p:xfrm>
        <a:graphic>
          <a:graphicData uri="http://schemas.openxmlformats.org/drawingml/2006/table">
            <a:tbl>
              <a:tblPr/>
              <a:tblGrid>
                <a:gridCol w="1499172">
                  <a:extLst>
                    <a:ext uri="{9D8B030D-6E8A-4147-A177-3AD203B41FA5}">
                      <a16:colId xmlns:a16="http://schemas.microsoft.com/office/drawing/2014/main" val="1705159179"/>
                    </a:ext>
                  </a:extLst>
                </a:gridCol>
                <a:gridCol w="671270">
                  <a:extLst>
                    <a:ext uri="{9D8B030D-6E8A-4147-A177-3AD203B41FA5}">
                      <a16:colId xmlns:a16="http://schemas.microsoft.com/office/drawing/2014/main" val="521956606"/>
                    </a:ext>
                  </a:extLst>
                </a:gridCol>
              </a:tblGrid>
              <a:tr h="471488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Kereskedőnkénti</a:t>
                      </a:r>
                      <a:r>
                        <a:rPr lang="hu-H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hu-HU" sz="9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epénz</a:t>
                      </a:r>
                      <a:r>
                        <a:rPr lang="hu-H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 vásárlási forgalom a tárgyidőszakban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46203"/>
                  </a:ext>
                </a:extLst>
              </a:tr>
              <a:tr h="15716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5628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0014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Kódkészlet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999420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 millió forint vagy annál kisebb negyedéves kereskedőnkénti forgalom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47118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1 000 001-2 500 000 forint közötti negyedéves kereskedőnkénti forgalom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35478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2 500 001-25 000 000  forint közötti negyedéves kereskedőnkénti forgalom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43394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25 000 001-250 000 000 forint közötti negyedéves kereskedőnkénti forgalom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27581"/>
                  </a:ext>
                </a:extLst>
              </a:tr>
              <a:tr h="4929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250 millió forint feletti negyedéves kereskedőnkénti forgalom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10006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D506A95-1284-74F0-368B-5864EB26B16D}"/>
              </a:ext>
            </a:extLst>
          </p:cNvPr>
          <p:cNvSpPr txBox="1"/>
          <p:nvPr/>
        </p:nvSpPr>
        <p:spPr>
          <a:xfrm>
            <a:off x="223047" y="2136718"/>
            <a:ext cx="4348953" cy="267765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P15 adatszolgáltatás kiegészül elfogadási bevételekre vonatkozó adatokkal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2100" dirty="0"/>
              <a:t>Cél hogy a P1203 kitöltésére nem kötelezett </a:t>
            </a:r>
            <a:r>
              <a:rPr lang="hu-HU" sz="2100" dirty="0" err="1"/>
              <a:t>epénz</a:t>
            </a:r>
            <a:r>
              <a:rPr lang="hu-HU" sz="2100" dirty="0"/>
              <a:t> intézmények kártyaelfogadási költsége is számolható legyen</a:t>
            </a:r>
          </a:p>
        </p:txBody>
      </p:sp>
    </p:spTree>
    <p:extLst>
      <p:ext uri="{BB962C8B-B14F-4D97-AF65-F5344CB8AC3E}">
        <p14:creationId xmlns:p14="http://schemas.microsoft.com/office/powerpoint/2010/main" val="809758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4328F-E383-1565-1D10-9166ACA65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5653E848-067B-7093-8456-5412320FCD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180B8B6F-5D6E-9110-6B41-C025CD2FE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29F398E-03C6-2906-9F0E-70D4A4E1D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5973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EF8FBE-AF9D-4432-BB83-58B4339E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645952"/>
            <a:ext cx="6824582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P74 adatszolgáltatás módosításai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3B52D925-EEA5-48A3-895B-E945147D07D4}"/>
              </a:ext>
            </a:extLst>
          </p:cNvPr>
          <p:cNvSpPr txBox="1">
            <a:spLocks/>
          </p:cNvSpPr>
          <p:nvPr/>
        </p:nvSpPr>
        <p:spPr>
          <a:xfrm>
            <a:off x="2175983" y="4298335"/>
            <a:ext cx="6364943" cy="11587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Nemecskó István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Pénzügyi infrastruktúrák és pénzforgalom igazgatóság</a:t>
            </a:r>
          </a:p>
        </p:txBody>
      </p:sp>
    </p:spTree>
    <p:extLst>
      <p:ext uri="{BB962C8B-B14F-4D97-AF65-F5344CB8AC3E}">
        <p14:creationId xmlns:p14="http://schemas.microsoft.com/office/powerpoint/2010/main" val="1541428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C8EC-A994-FE04-1F49-E43F20BA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anchor="ctr">
            <a:normAutofit/>
          </a:bodyPr>
          <a:lstStyle/>
          <a:p>
            <a:r>
              <a:rPr lang="hu-HU" dirty="0" err="1"/>
              <a:t>Qvik</a:t>
            </a:r>
            <a:r>
              <a:rPr lang="hu-HU" dirty="0"/>
              <a:t> fizetések a P74-ben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B6120A-25CB-8096-8456-DF0B62C075ED}"/>
              </a:ext>
            </a:extLst>
          </p:cNvPr>
          <p:cNvGraphicFramePr>
            <a:graphicFrameLocks noGrp="1"/>
          </p:cNvGraphicFramePr>
          <p:nvPr/>
        </p:nvGraphicFramePr>
        <p:xfrm>
          <a:off x="0" y="1924886"/>
          <a:ext cx="7729268" cy="2214429"/>
        </p:xfrm>
        <a:graphic>
          <a:graphicData uri="http://schemas.openxmlformats.org/drawingml/2006/table">
            <a:tbl>
              <a:tblPr/>
              <a:tblGrid>
                <a:gridCol w="614253">
                  <a:extLst>
                    <a:ext uri="{9D8B030D-6E8A-4147-A177-3AD203B41FA5}">
                      <a16:colId xmlns:a16="http://schemas.microsoft.com/office/drawing/2014/main" val="1336574267"/>
                    </a:ext>
                  </a:extLst>
                </a:gridCol>
                <a:gridCol w="1038923">
                  <a:extLst>
                    <a:ext uri="{9D8B030D-6E8A-4147-A177-3AD203B41FA5}">
                      <a16:colId xmlns:a16="http://schemas.microsoft.com/office/drawing/2014/main" val="1576266354"/>
                    </a:ext>
                  </a:extLst>
                </a:gridCol>
                <a:gridCol w="637004">
                  <a:extLst>
                    <a:ext uri="{9D8B030D-6E8A-4147-A177-3AD203B41FA5}">
                      <a16:colId xmlns:a16="http://schemas.microsoft.com/office/drawing/2014/main" val="2730582028"/>
                    </a:ext>
                  </a:extLst>
                </a:gridCol>
                <a:gridCol w="5439088">
                  <a:extLst>
                    <a:ext uri="{9D8B030D-6E8A-4147-A177-3AD203B41FA5}">
                      <a16:colId xmlns:a16="http://schemas.microsoft.com/office/drawing/2014/main" val="4241534804"/>
                    </a:ext>
                  </a:extLst>
                </a:gridCol>
              </a:tblGrid>
              <a:tr h="305198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01./”j”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Szolgáltatás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Számlavezetés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1645581"/>
                  </a:ext>
                </a:extLst>
              </a:tr>
              <a:tr h="601403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endParaRPr lang="hu-H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algn="ctr" fontAlgn="ctr">
                        <a:buNone/>
                      </a:pPr>
                      <a:r>
                        <a:rPr lang="hu-HU" sz="1400" b="0" i="0" u="none" strike="noStrike" dirty="0"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950642"/>
                  </a:ext>
                </a:extLst>
              </a:tr>
              <a:tr h="217602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Fizetési kérelem küldése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326449"/>
                  </a:ext>
                </a:extLst>
              </a:tr>
              <a:tr h="378353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Fizetési kérelem fogadása</a:t>
                      </a: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u-HU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Fizetési kérelemre válaszul indított átutalás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4943635"/>
                  </a:ext>
                </a:extLst>
              </a:tr>
              <a:tr h="217602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Saját számlák közötti átvezetés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792765"/>
                  </a:ext>
                </a:extLst>
              </a:tr>
              <a:tr h="378353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400" b="0" i="0" u="none" strike="noStrike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hu-H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400" b="0" i="0" u="none" strike="noStrike" dirty="0" err="1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qvik</a:t>
                      </a:r>
                      <a:r>
                        <a:rPr lang="en-US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 - EAM </a:t>
                      </a:r>
                      <a:r>
                        <a:rPr lang="en-US" sz="1400" b="0" i="0" u="none" strike="noStrike" dirty="0" err="1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fizetés</a:t>
                      </a:r>
                      <a:r>
                        <a:rPr lang="en-US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 (QR-</a:t>
                      </a:r>
                      <a:r>
                        <a:rPr lang="en-US" sz="1400" b="0" i="0" u="none" strike="noStrike" dirty="0" err="1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kód</a:t>
                      </a:r>
                      <a:r>
                        <a:rPr lang="en-US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400" b="0" i="0" u="none" strike="noStrike" dirty="0" err="1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Érintéses</a:t>
                      </a:r>
                      <a:r>
                        <a:rPr lang="en-US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vagy</a:t>
                      </a:r>
                      <a:r>
                        <a:rPr lang="en-US" sz="1400" b="0" i="0" u="none" strike="noStrike" dirty="0">
                          <a:solidFill>
                            <a:srgbClr val="E57200"/>
                          </a:solidFill>
                          <a:effectLst/>
                          <a:latin typeface="Calibri" panose="020F0502020204030204" pitchFamily="34" charset="0"/>
                        </a:rPr>
                        <a:t> Deep Link)</a:t>
                      </a:r>
                      <a:endParaRPr lang="hu-H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8575" marR="28575" marT="285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28482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7D0DB0-C546-CB22-B0B1-BE479126C3D6}"/>
              </a:ext>
            </a:extLst>
          </p:cNvPr>
          <p:cNvSpPr txBox="1"/>
          <p:nvPr/>
        </p:nvSpPr>
        <p:spPr>
          <a:xfrm>
            <a:off x="0" y="1555554"/>
            <a:ext cx="7208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Kisebb pontosítások és kiegészítés a </a:t>
            </a:r>
            <a:r>
              <a:rPr lang="hu-HU" b="1" dirty="0" err="1"/>
              <a:t>qvik</a:t>
            </a:r>
            <a:r>
              <a:rPr lang="hu-HU" b="1" dirty="0"/>
              <a:t> </a:t>
            </a:r>
            <a:r>
              <a:rPr lang="hu-HU" b="1"/>
              <a:t>fizetések jelentésében:</a:t>
            </a:r>
            <a:endParaRPr lang="hu-HU" b="1" dirty="0"/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16263C5E-A614-3094-D089-0BA2BCB80299}"/>
              </a:ext>
            </a:extLst>
          </p:cNvPr>
          <p:cNvSpPr/>
          <p:nvPr/>
        </p:nvSpPr>
        <p:spPr>
          <a:xfrm>
            <a:off x="595223" y="5870488"/>
            <a:ext cx="552090" cy="569446"/>
          </a:xfrm>
          <a:prstGeom prst="mathPlus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D60C3-905B-366E-C0AA-92C341A785A1}"/>
              </a:ext>
            </a:extLst>
          </p:cNvPr>
          <p:cNvSpPr txBox="1"/>
          <p:nvPr/>
        </p:nvSpPr>
        <p:spPr>
          <a:xfrm>
            <a:off x="1311215" y="5596941"/>
            <a:ext cx="7617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Ügyfélazonosító esetében kiemelten fontos, hogy éveken átnyúlóan</a:t>
            </a:r>
            <a:r>
              <a:rPr lang="hu-HU" b="1" dirty="0"/>
              <a:t> állandó legyen</a:t>
            </a:r>
            <a:r>
              <a:rPr lang="hu-HU" dirty="0"/>
              <a:t>, illetve ha valami miatt változik, jelentve legyen a P7402-es táblában.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Ezt kiemelten ellenőrizni fogjuk a jövőben</a:t>
            </a:r>
            <a:r>
              <a:rPr lang="hu-HU"/>
              <a:t>, kérjük, amennyiben szükséges, </a:t>
            </a:r>
            <a:r>
              <a:rPr lang="hu-HU" dirty="0"/>
              <a:t>visszamenőleg is javítsák </a:t>
            </a:r>
            <a:r>
              <a:rPr lang="hu-HU"/>
              <a:t>az adatokat.</a:t>
            </a:r>
            <a:endParaRPr lang="hu-HU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EA41FC4-463C-165F-169B-1DF198BF1D46}"/>
              </a:ext>
            </a:extLst>
          </p:cNvPr>
          <p:cNvGraphicFramePr>
            <a:graphicFrameLocks noGrp="1"/>
          </p:cNvGraphicFramePr>
          <p:nvPr/>
        </p:nvGraphicFramePr>
        <p:xfrm>
          <a:off x="0" y="4283351"/>
          <a:ext cx="9078685" cy="13135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63104">
                  <a:extLst>
                    <a:ext uri="{9D8B030D-6E8A-4147-A177-3AD203B41FA5}">
                      <a16:colId xmlns:a16="http://schemas.microsoft.com/office/drawing/2014/main" val="2119215070"/>
                    </a:ext>
                  </a:extLst>
                </a:gridCol>
                <a:gridCol w="1642058">
                  <a:extLst>
                    <a:ext uri="{9D8B030D-6E8A-4147-A177-3AD203B41FA5}">
                      <a16:colId xmlns:a16="http://schemas.microsoft.com/office/drawing/2014/main" val="3029622482"/>
                    </a:ext>
                  </a:extLst>
                </a:gridCol>
                <a:gridCol w="1373644">
                  <a:extLst>
                    <a:ext uri="{9D8B030D-6E8A-4147-A177-3AD203B41FA5}">
                      <a16:colId xmlns:a16="http://schemas.microsoft.com/office/drawing/2014/main" val="2461527849"/>
                    </a:ext>
                  </a:extLst>
                </a:gridCol>
                <a:gridCol w="1421012">
                  <a:extLst>
                    <a:ext uri="{9D8B030D-6E8A-4147-A177-3AD203B41FA5}">
                      <a16:colId xmlns:a16="http://schemas.microsoft.com/office/drawing/2014/main" val="3452098506"/>
                    </a:ext>
                  </a:extLst>
                </a:gridCol>
                <a:gridCol w="1326278">
                  <a:extLst>
                    <a:ext uri="{9D8B030D-6E8A-4147-A177-3AD203B41FA5}">
                      <a16:colId xmlns:a16="http://schemas.microsoft.com/office/drawing/2014/main" val="595790504"/>
                    </a:ext>
                  </a:extLst>
                </a:gridCol>
                <a:gridCol w="1452589">
                  <a:extLst>
                    <a:ext uri="{9D8B030D-6E8A-4147-A177-3AD203B41FA5}">
                      <a16:colId xmlns:a16="http://schemas.microsoft.com/office/drawing/2014/main" val="3296600218"/>
                    </a:ext>
                  </a:extLst>
                </a:gridCol>
              </a:tblGrid>
              <a:tr h="4378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Adat típusa (kódlista alapján)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Szolgáltatás (kódlista alapján)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Tranzakció iránya (kódlista alapján)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Benyújtási csatorna (kódlista alapján)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Darab</a:t>
                      </a:r>
                      <a:endParaRPr lang="hu-H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11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Érték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5270885"/>
                  </a:ext>
                </a:extLst>
              </a:tr>
              <a:tr h="2189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SZOLGDB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BELSO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MOBIL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u-HU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8311048"/>
                  </a:ext>
                </a:extLst>
              </a:tr>
              <a:tr h="2189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 dirty="0" err="1">
                          <a:effectLst/>
                        </a:rPr>
                        <a:t>EGYSDIJ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 dirty="0">
                          <a:effectLst/>
                        </a:rPr>
                        <a:t>29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 dirty="0" err="1">
                          <a:effectLst/>
                        </a:rPr>
                        <a:t>BELSO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MOBIL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4598326"/>
                  </a:ext>
                </a:extLst>
              </a:tr>
              <a:tr h="2189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>
                          <a:effectLst/>
                        </a:rPr>
                        <a:t>DIJDB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 dirty="0">
                          <a:effectLst/>
                        </a:rPr>
                        <a:t>29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>
                          <a:effectLst/>
                        </a:rPr>
                        <a:t>BELSO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MOBIL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u-HU" sz="1100" u="none" strike="noStrike" dirty="0">
                          <a:effectLst/>
                        </a:rPr>
                        <a:t>0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2113429"/>
                  </a:ext>
                </a:extLst>
              </a:tr>
              <a:tr h="2189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>
                          <a:effectLst/>
                        </a:rPr>
                        <a:t>SZOLGDIJ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 dirty="0">
                          <a:effectLst/>
                        </a:rPr>
                        <a:t>29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u="none" strike="noStrike">
                          <a:effectLst/>
                        </a:rPr>
                        <a:t>BELSO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u-HU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MOBIL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u-HU" sz="1100" u="none" strike="noStrike" dirty="0">
                          <a:effectLst/>
                        </a:rPr>
                        <a:t>0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01285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7E7664-FE8C-B1C2-FD37-7A354D54735E}"/>
              </a:ext>
            </a:extLst>
          </p:cNvPr>
          <p:cNvSpPr txBox="1"/>
          <p:nvPr/>
        </p:nvSpPr>
        <p:spPr>
          <a:xfrm>
            <a:off x="0" y="937892"/>
            <a:ext cx="7912359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Az egyéni vállalkozókkal történő kiegészítést elhalasztjuk, ezért az erre vonatkozó kódlisták sem kerülnek bevezetésre.</a:t>
            </a:r>
          </a:p>
        </p:txBody>
      </p:sp>
    </p:spTree>
    <p:extLst>
      <p:ext uri="{BB962C8B-B14F-4D97-AF65-F5344CB8AC3E}">
        <p14:creationId xmlns:p14="http://schemas.microsoft.com/office/powerpoint/2010/main" val="2745945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5814E-61EA-2D00-6F75-33416AF83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4CFD7C3F-0000-1141-396D-94B5A7BDB2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7B737574-5C84-4884-F3FF-A9D178614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D15913F-089F-E53D-FBC4-CE562864D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7542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6B7CA-00C3-4663-3E2E-E62A20AAB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444AB2-EA5A-E819-1684-D4E4C2400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245843"/>
            <a:ext cx="6824582" cy="17543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7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Rezidens, nem-bank ügyfelek határon átnyúló (Forint és Deviza) fizetési forgalom miatti jóváírásai és terhelései (R38)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A81A81D6-EB4C-F244-1613-AE7DC0E280E8}"/>
              </a:ext>
            </a:extLst>
          </p:cNvPr>
          <p:cNvSpPr txBox="1">
            <a:spLocks/>
          </p:cNvSpPr>
          <p:nvPr/>
        </p:nvSpPr>
        <p:spPr>
          <a:xfrm>
            <a:off x="2175983" y="4471427"/>
            <a:ext cx="6364943" cy="8125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Veitzné Kenyeres Erika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igazgatóság</a:t>
            </a:r>
          </a:p>
        </p:txBody>
      </p:sp>
    </p:spTree>
    <p:extLst>
      <p:ext uri="{BB962C8B-B14F-4D97-AF65-F5344CB8AC3E}">
        <p14:creationId xmlns:p14="http://schemas.microsoft.com/office/powerpoint/2010/main" val="2891775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A8B6E3-B351-9A4B-C4BE-0C113CC1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71" y="1139072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dirty="0"/>
              <a:t>VÁLTOZÁSOK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672D72F-FAA5-C700-32CD-422CA02FD1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877967-893D-8E70-6507-1522765C251F}"/>
              </a:ext>
            </a:extLst>
          </p:cNvPr>
          <p:cNvSpPr txBox="1"/>
          <p:nvPr/>
        </p:nvSpPr>
        <p:spPr>
          <a:xfrm>
            <a:off x="284061" y="1872392"/>
            <a:ext cx="8456528" cy="359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100" b="1" dirty="0">
                <a:ea typeface="Cambria" panose="02040503050406030204" pitchFamily="18" charset="0"/>
              </a:rPr>
              <a:t>Csak a jelentendő adatok köre változott (táblaszerkezet nem)</a:t>
            </a:r>
          </a:p>
          <a:p>
            <a:pPr marL="257175" indent="-25717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u-HU" u="sng" dirty="0">
                <a:ea typeface="Cambria" panose="02040503050406030204" pitchFamily="18" charset="0"/>
              </a:rPr>
              <a:t>Nem kell szerepeltetni</a:t>
            </a:r>
            <a:r>
              <a:rPr lang="hu-HU" dirty="0">
                <a:ea typeface="Cambria" panose="02040503050406030204" pitchFamily="18" charset="0"/>
              </a:rPr>
              <a:t> a rezidens lakossági ügyfelek (00000004) terheléseit és jóváírásait. (P12-ből fogjuk pótolni.)</a:t>
            </a:r>
          </a:p>
          <a:p>
            <a:pPr marL="257175" indent="-25717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u-HU" u="sng" dirty="0"/>
              <a:t>A  jelentési értékhatárt</a:t>
            </a:r>
            <a:r>
              <a:rPr lang="hu-HU" dirty="0"/>
              <a:t> </a:t>
            </a:r>
            <a:r>
              <a:rPr lang="hu-HU" dirty="0">
                <a:ea typeface="Cambria" panose="02040503050406030204" pitchFamily="18" charset="0"/>
              </a:rPr>
              <a:t>(250 millió forint) </a:t>
            </a:r>
            <a:r>
              <a:rPr lang="hu-HU" u="sng" dirty="0"/>
              <a:t>nem meghaladó nem-lakossági ügyfelek </a:t>
            </a:r>
            <a:r>
              <a:rPr lang="hu-HU" dirty="0"/>
              <a:t>esetében a negyedév során történt jóváírások és terhelések darabszámát és millió forintra átszámított összegét </a:t>
            </a:r>
            <a:r>
              <a:rPr lang="hu-HU" u="sng" dirty="0"/>
              <a:t>00000000 kódon összesítve kell szerepeltetni</a:t>
            </a:r>
            <a:r>
              <a:rPr lang="hu-HU" sz="1500" u="sng" dirty="0"/>
              <a:t> </a:t>
            </a:r>
            <a:r>
              <a:rPr lang="hu-HU" sz="1500" dirty="0"/>
              <a:t>(</a:t>
            </a:r>
            <a:r>
              <a:rPr lang="hu-HU" dirty="0"/>
              <a:t>megteremtve ezzel a P12-vel történő </a:t>
            </a:r>
            <a:r>
              <a:rPr lang="hu-HU"/>
              <a:t>aggregált összehasonlíthatóság </a:t>
            </a:r>
            <a:r>
              <a:rPr lang="hu-HU" dirty="0"/>
              <a:t>lehetőségét).</a:t>
            </a: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88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C78FB-333A-5D26-1A7F-97F96716F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BE15B74B-DCF2-334C-576B-E123D4C9CAE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3D9D8600-211A-76E9-9805-1FF9D65B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651E4CC-D944-5A0C-81F7-5DF4C76578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8077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69431-C740-1730-4977-9B41B5044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CF4F71-AE64-88A2-AAA6-2C8492D7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215065"/>
            <a:ext cx="6824582" cy="181588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dirty="0"/>
              <a:t>A pénzpiaci rendelet 2027. évi főbb módosításai és az EBA adatszolgáltatások várható változásai</a:t>
            </a:r>
            <a:endParaRPr lang="hu-HU" sz="2700" b="1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0001FED9-5F03-160F-6FEF-D005CCA78B47}"/>
              </a:ext>
            </a:extLst>
          </p:cNvPr>
          <p:cNvSpPr txBox="1">
            <a:spLocks/>
          </p:cNvSpPr>
          <p:nvPr/>
        </p:nvSpPr>
        <p:spPr>
          <a:xfrm>
            <a:off x="2175983" y="4471427"/>
            <a:ext cx="6364943" cy="8125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Pintér Csilla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igazgatóság</a:t>
            </a:r>
          </a:p>
        </p:txBody>
      </p:sp>
    </p:spTree>
    <p:extLst>
      <p:ext uri="{BB962C8B-B14F-4D97-AF65-F5344CB8AC3E}">
        <p14:creationId xmlns:p14="http://schemas.microsoft.com/office/powerpoint/2010/main" val="692228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7DF6F-815A-4B86-7248-6F64EDCF8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5A89B957-B5A5-8C6B-7D89-742204CE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BF13B3A-98EA-1F0B-12C7-65A1F6E0FA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0F143DF8-D24E-FE3E-D390-B9B3B2F8B825}"/>
              </a:ext>
            </a:extLst>
          </p:cNvPr>
          <p:cNvSpPr txBox="1">
            <a:spLocks/>
          </p:cNvSpPr>
          <p:nvPr/>
        </p:nvSpPr>
        <p:spPr>
          <a:xfrm>
            <a:off x="427875" y="1066800"/>
            <a:ext cx="8420290" cy="5163672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VÁLTOZÓ ADATSZOLGÁLTATÁSOK</a:t>
            </a:r>
          </a:p>
          <a:p>
            <a:pPr>
              <a:lnSpc>
                <a:spcPct val="120000"/>
              </a:lnSpc>
            </a:pPr>
            <a:endParaRPr lang="hu-HU" sz="12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3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SF02 Felügyeleti eredménykimutatás 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2027.01.01-től hatályba lép </a:t>
            </a:r>
            <a:r>
              <a:rPr lang="hu-HU" sz="13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sz="13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hu-HU" sz="13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 sztenderd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amely változást hoz a számviteli eredménykimutatás szerkezetében. Az eredménykimutatás tételeit 3 kategóriába kell sorolni: működési/befektetési/finanszírozási. 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kidolgozta az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18-nak megfelelő, konszolidált </a:t>
            </a:r>
            <a:r>
              <a:rPr lang="hu-HU" sz="13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F_02.00 Eredménykimutatás és egyéb részletező táblák 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(F_16.01, F_16.02, F_16.03, F_16.04, F_16.04.1., F_16.05., F_16.06, F_16.07, F_20.03, F_45.02, F_45.03) módosítását, a táblákat és kitöltési előírásokat 2026.07.08-án egy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Opinionban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közzétette.</a:t>
            </a:r>
          </a:p>
          <a:p>
            <a:pPr marL="201216">
              <a:lnSpc>
                <a:spcPct val="120000"/>
              </a:lnSpc>
            </a:pPr>
            <a:r>
              <a:rPr lang="en-US" sz="1300" dirty="0">
                <a:hlinkClick r:id="rId2"/>
              </a:rPr>
              <a:t>​The EBA issues Opinion on the implementation of IFRS 18 in supervisory financial reporting to support consistency with IFRS requirements | European Banking Authority</a:t>
            </a:r>
            <a:endParaRPr lang="hu-HU" sz="1300" dirty="0"/>
          </a:p>
          <a:p>
            <a:pPr marL="201216">
              <a:lnSpc>
                <a:spcPct val="120000"/>
              </a:lnSpc>
            </a:pP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változásról 2026.07.16-án a </a:t>
            </a:r>
            <a:r>
              <a:rPr lang="hu-HU" sz="13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2109 sz. STEFI hirdetményben 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tájékoztattuk a konszolidált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FINREP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jelentést küldő bankcsoportokat.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módosítás legkorábban 2027. Q3-tól tud hatályba lépni, így az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18-nak megfelelő konszolidált </a:t>
            </a:r>
            <a:r>
              <a:rPr lang="hu-HU" sz="13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FINREP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táblák az átmeneti időre (2027. Q1 és Q2) várhatóan MNB határozattal kerülnek előírásra.</a:t>
            </a:r>
          </a:p>
          <a:p>
            <a:pPr>
              <a:lnSpc>
                <a:spcPct val="120000"/>
              </a:lnSpc>
            </a:pPr>
            <a:endParaRPr lang="hu-HU" sz="13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Egyedi adatszolgáltatás: 2027.01.01-től az F_02.00 táblával összhangban változik az SF02 tábla a pénzpiaci MNB rendeletben </a:t>
            </a:r>
            <a:r>
              <a:rPr lang="hu-HU" sz="13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 tervezet 2026.09.21-én került kiküldésre e-mailben a törzsadatok között megadott kapcsolattartói e-mail címekre)</a:t>
            </a:r>
          </a:p>
          <a:p>
            <a:endParaRPr lang="hu-HU" sz="13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13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Felmérés a hitelintézetek </a:t>
            </a:r>
            <a:r>
              <a:rPr lang="hu-HU" sz="13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IFRS</a:t>
            </a:r>
            <a:r>
              <a:rPr lang="hu-HU" sz="13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 standarddal kapcsolatos felkészültségéről </a:t>
            </a:r>
            <a:r>
              <a:rPr lang="hu-HU" sz="1300" i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(1477257. sz STEFI feladat, határidő: 2026.09.28.)</a:t>
            </a:r>
            <a:r>
              <a:rPr lang="hu-HU" sz="13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endParaRPr lang="hu-HU" sz="1300" i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yíl: lefelé mutató 1">
            <a:extLst>
              <a:ext uri="{FF2B5EF4-FFF2-40B4-BE49-F238E27FC236}">
                <a16:creationId xmlns:a16="http://schemas.microsoft.com/office/drawing/2014/main" id="{6A7A7D55-C25F-5FDB-98AC-F5A0512E3DB7}"/>
              </a:ext>
            </a:extLst>
          </p:cNvPr>
          <p:cNvSpPr/>
          <p:nvPr/>
        </p:nvSpPr>
        <p:spPr>
          <a:xfrm>
            <a:off x="4207714" y="4566878"/>
            <a:ext cx="430306" cy="2823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</p:spTree>
    <p:extLst>
      <p:ext uri="{BB962C8B-B14F-4D97-AF65-F5344CB8AC3E}">
        <p14:creationId xmlns:p14="http://schemas.microsoft.com/office/powerpoint/2010/main" val="545101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078BA-DE76-53AF-8A1B-DA9666AD4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34AD54EB-98E9-C486-706F-8E6F97A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AE5578D-9213-8E5E-A035-8935D5309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6B6E9BC1-147F-EA48-237A-FB9094A65011}"/>
              </a:ext>
            </a:extLst>
          </p:cNvPr>
          <p:cNvSpPr txBox="1">
            <a:spLocks/>
          </p:cNvSpPr>
          <p:nvPr/>
        </p:nvSpPr>
        <p:spPr>
          <a:xfrm>
            <a:off x="427875" y="1326776"/>
            <a:ext cx="8420290" cy="4876800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6DA Jelzálog-hitelintézet adatai (forintban), 6DB Jelzálog-hitelintézet adatai devizában (EUR, USD, CHF, </a:t>
            </a:r>
            <a:r>
              <a:rPr lang="hu-HU" sz="1500" b="1" u="sng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JPY</a:t>
            </a: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F6D Jelzálog-hitelintézet fióktelep adatai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Jht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14. § (8) bekezdésben foglalt előírásokkal összhangban a 6DA123/6DB123/F6D123 sor kiegészül a származtatott (derivatív) ügyletekkel, ennek megfelelően a sorok megnevezése módosul.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1500" dirty="0"/>
              <a:t> </a:t>
            </a: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7C/F7C Tájékoztató adatok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lakáscélú hitelállomány hitelcél szerinti bontására vonatkozó adatok (7 sor) törlése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9FA Fogyasztói panaszügyekre vonatkozó adatok I. 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5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új sor: 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fogyasztónak nyújtott hitelről szóló 2009. évi CLXII. törvény szerinti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BNPL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Buy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termékek [9FA1181],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kriptoeszközök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[9FA22]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5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új tilos mezők: 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9FA18-9FA183 pénzügyi lízing sorok, c) oszlop</a:t>
            </a: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9R2 Banki könyvi kamatlábkockázat – Kamatkockázati eredmények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5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sor (9R206, 9R207) törlése 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5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IRRBB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jelentéssel való átfedés miatt</a:t>
            </a: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9R4 Valós érték pozíciók 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5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új oszlop</a:t>
            </a:r>
            <a:r>
              <a:rPr lang="hu-HU" sz="15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m) Instrumentum indulásának időpontja</a:t>
            </a: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42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078BA-DE76-53AF-8A1B-DA9666AD4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34AD54EB-98E9-C486-706F-8E6F97AC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AE5578D-9213-8E5E-A035-8935D5309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6B6E9BC1-147F-EA48-237A-FB9094A65011}"/>
              </a:ext>
            </a:extLst>
          </p:cNvPr>
          <p:cNvSpPr txBox="1">
            <a:spLocks/>
          </p:cNvSpPr>
          <p:nvPr/>
        </p:nvSpPr>
        <p:spPr>
          <a:xfrm>
            <a:off x="427875" y="1156447"/>
            <a:ext cx="8420290" cy="5391105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4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9D Pénzmosással és terrorizmusfinanszírozással kapcsolatos negyedéves adatok</a:t>
            </a:r>
            <a:endParaRPr lang="hu-HU" sz="1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9D04/041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(új sorok): pénzmosási, illetve terrorizmus finanszírozási kockázat miatt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elutasításra került üzleti kapcsolat létesítések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számát kell megadni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További új sorok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510">
              <a:lnSpc>
                <a:spcPct val="120000"/>
              </a:lnSpc>
            </a:pPr>
            <a:endParaRPr lang="hu-H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510">
              <a:lnSpc>
                <a:spcPct val="120000"/>
              </a:lnSpc>
            </a:pPr>
            <a:endParaRPr lang="hu-H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510">
              <a:lnSpc>
                <a:spcPct val="120000"/>
              </a:lnSpc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Belső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és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külső ellenőri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valamint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másodlagos kontroll keretében elvégzett ellenőrzési megállapítások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illetve ezek státusz szerinti megoszlása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3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Megfelelési vezető időszaki jelentése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kapcsán nincs változás, de felhívjuk figyelmüket:</a:t>
            </a:r>
          </a:p>
          <a:p>
            <a:pPr marL="600075" lvl="1" indent="-2571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kitöltési útmutató előírása szerint: „Ha a tárgynegyedévben a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megfelelési vezető készített a </a:t>
            </a:r>
            <a:r>
              <a:rPr lang="hu-HU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Pmt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63. § (7) bekezdése szerinti jelentést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az a) oszlopban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„1” értékkel kell jelölni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ha a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tárgynegyedévben nem készült jelentés, „0” érték jelentendő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600075" lvl="1" indent="-2571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negyedéves jelentés mellé </a:t>
            </a:r>
            <a:r>
              <a:rPr lang="hu-HU" sz="12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MINDEN esetben csatolni szükség 2 mellékletet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alábbiak szerint: </a:t>
            </a:r>
          </a:p>
          <a:p>
            <a:pPr marL="942975" lvl="2" indent="-2571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negyedévben készült jelentés („1” érték)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megfelelési vezető jelentését, az irányítási funkciót betöltő testület döntéséről szóló dokumentummal együtt csatolni szükséges, </a:t>
            </a:r>
          </a:p>
          <a:p>
            <a:pPr marL="942975" lvl="2" indent="-2571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negyedévben NEM készült jelentés („0” érték)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erre vonatkozó tényt rögzítsék </a:t>
            </a:r>
            <a:r>
              <a:rPr lang="hu-HU" sz="12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mindkét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csatolandó </a:t>
            </a:r>
            <a:r>
              <a:rPr lang="hu-HU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pdf-ben</a:t>
            </a: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5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CA95B79-A43A-6F1A-2E1B-32C3744F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447" y="2124635"/>
            <a:ext cx="5888356" cy="173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45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4732B-0411-4D32-391C-FB4FE924D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38EED326-16E1-672B-37AA-8934108A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089C858-6A7D-FF1F-DF2A-915064B894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FB9F847D-A8CB-3800-C459-D743FFE82B41}"/>
              </a:ext>
            </a:extLst>
          </p:cNvPr>
          <p:cNvSpPr txBox="1">
            <a:spLocks/>
          </p:cNvSpPr>
          <p:nvPr/>
        </p:nvSpPr>
        <p:spPr>
          <a:xfrm>
            <a:off x="322730" y="1586066"/>
            <a:ext cx="8420290" cy="3770587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A22AD994-B21D-0A12-85B5-372AD09837B7}"/>
              </a:ext>
            </a:extLst>
          </p:cNvPr>
          <p:cNvSpPr txBox="1">
            <a:spLocks/>
          </p:cNvSpPr>
          <p:nvPr/>
        </p:nvSpPr>
        <p:spPr>
          <a:xfrm>
            <a:off x="478174" y="1183340"/>
            <a:ext cx="8187653" cy="5364211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4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9E Pénzmosással és terrorizmusfinanszírozással kapcsolatos éves adatok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9E03 sor (</a:t>
            </a:r>
            <a:r>
              <a:rPr lang="hu-HU" sz="12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FTE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adatok)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kitöltési előírása pontosításra került: erőforrás adatok megadásakor nem csak a központi, hanem a kizárólag pénzmosás- és terrorizmusfinanszírozás-megelőzési feladatokat ellátó köztes támogató területet (mid </a:t>
            </a:r>
            <a:r>
              <a:rPr lang="hu-HU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is figyelembe kell venni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9E04 Ügyfelek száma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sort az ügyfelek típusa (természetes / jogi személy) bontásban is meg kell adni (9E0431 és 9E0432 sorok) 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További új sorok</a:t>
            </a:r>
          </a:p>
          <a:p>
            <a:pPr>
              <a:lnSpc>
                <a:spcPct val="120000"/>
              </a:lnSpc>
            </a:pPr>
            <a:endParaRPr lang="hu-HU" sz="10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0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10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</a:pPr>
            <a:endParaRPr lang="hu-HU" sz="105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35756" indent="-128588">
              <a:spcBef>
                <a:spcPts val="450"/>
              </a:spcBef>
            </a:pPr>
            <a:endParaRPr lang="hu-H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35756" indent="-128588">
              <a:spcBef>
                <a:spcPts val="450"/>
              </a:spcBef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Ügyfelek</a:t>
            </a:r>
          </a:p>
          <a:p>
            <a:pPr marL="335756" indent="-128588">
              <a:spcBef>
                <a:spcPts val="450"/>
              </a:spcBef>
            </a:pPr>
            <a:endParaRPr lang="hu-HU" sz="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1481" indent="-214313">
              <a:buFont typeface="Courier New" panose="02070309020205020404" pitchFamily="49" charset="0"/>
              <a:buChar char="o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Zártkörű befektetési alap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12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Kbftv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67. § (3) bekezdése szerinti zártkörű befektetési alap ügyfelek</a:t>
            </a:r>
          </a:p>
          <a:p>
            <a:pPr marL="421481" indent="-214313">
              <a:buFont typeface="Courier New" panose="02070309020205020404" pitchFamily="49" charset="0"/>
              <a:buChar char="o"/>
            </a:pP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Vagyonkezelő alapítvány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vagyonkezelő alapítványokról szóló 2019. évi XIII. törvényben meghatározott vagyonkezelő alapítvány</a:t>
            </a:r>
          </a:p>
          <a:p>
            <a:pPr marL="335756" indent="-128588">
              <a:buFont typeface="Arial" panose="020B0604020202020204" pitchFamily="34" charset="0"/>
              <a:buChar char="•"/>
            </a:pPr>
            <a:endParaRPr lang="hu-HU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35756" indent="-128588"/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Tulajdonosi érintettség</a:t>
            </a:r>
          </a:p>
          <a:p>
            <a:pPr marL="335756" indent="-128588"/>
            <a:endParaRPr lang="hu-HU" sz="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1481" indent="-214313">
              <a:buFont typeface="Courier New" panose="02070309020205020404" pitchFamily="49" charset="0"/>
              <a:buChar char="o"/>
            </a:pPr>
            <a:r>
              <a:rPr lang="hu-HU" sz="12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közvetlenül vagy közvetve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Bizalmi vagyonkezelő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Zártkörű befektetési alap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Vagyonkezelő alapítvány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2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tulajdonossal rendelkező ügyfelek</a:t>
            </a:r>
          </a:p>
          <a:p>
            <a:endParaRPr lang="hu-HU" sz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módosított adatszolgáltatást első alkalommal </a:t>
            </a:r>
            <a:r>
              <a:rPr lang="hu-HU" sz="12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2026. évre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kell teljesíteni.</a:t>
            </a:r>
          </a:p>
          <a:p>
            <a:pPr lvl="0"/>
            <a:endParaRPr lang="hu-HU" sz="1350" dirty="0"/>
          </a:p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35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43594EB4-3927-E91C-3E4D-920885E0F18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2860838"/>
          <a:ext cx="6296587" cy="1478077"/>
        </p:xfrm>
        <a:graphic>
          <a:graphicData uri="http://schemas.openxmlformats.org/drawingml/2006/table">
            <a:tbl>
              <a:tblPr/>
              <a:tblGrid>
                <a:gridCol w="516252">
                  <a:extLst>
                    <a:ext uri="{9D8B030D-6E8A-4147-A177-3AD203B41FA5}">
                      <a16:colId xmlns:a16="http://schemas.microsoft.com/office/drawing/2014/main" val="2599472030"/>
                    </a:ext>
                  </a:extLst>
                </a:gridCol>
                <a:gridCol w="524716">
                  <a:extLst>
                    <a:ext uri="{9D8B030D-6E8A-4147-A177-3AD203B41FA5}">
                      <a16:colId xmlns:a16="http://schemas.microsoft.com/office/drawing/2014/main" val="2549355742"/>
                    </a:ext>
                  </a:extLst>
                </a:gridCol>
                <a:gridCol w="2902861">
                  <a:extLst>
                    <a:ext uri="{9D8B030D-6E8A-4147-A177-3AD203B41FA5}">
                      <a16:colId xmlns:a16="http://schemas.microsoft.com/office/drawing/2014/main" val="2856910947"/>
                    </a:ext>
                  </a:extLst>
                </a:gridCol>
                <a:gridCol w="609347">
                  <a:extLst>
                    <a:ext uri="{9D8B030D-6E8A-4147-A177-3AD203B41FA5}">
                      <a16:colId xmlns:a16="http://schemas.microsoft.com/office/drawing/2014/main" val="3452566746"/>
                    </a:ext>
                  </a:extLst>
                </a:gridCol>
                <a:gridCol w="609347">
                  <a:extLst>
                    <a:ext uri="{9D8B030D-6E8A-4147-A177-3AD203B41FA5}">
                      <a16:colId xmlns:a16="http://schemas.microsoft.com/office/drawing/2014/main" val="1790116873"/>
                    </a:ext>
                  </a:extLst>
                </a:gridCol>
                <a:gridCol w="567032">
                  <a:extLst>
                    <a:ext uri="{9D8B030D-6E8A-4147-A177-3AD203B41FA5}">
                      <a16:colId xmlns:a16="http://schemas.microsoft.com/office/drawing/2014/main" val="3001579758"/>
                    </a:ext>
                  </a:extLst>
                </a:gridCol>
                <a:gridCol w="567032">
                  <a:extLst>
                    <a:ext uri="{9D8B030D-6E8A-4147-A177-3AD203B41FA5}">
                      <a16:colId xmlns:a16="http://schemas.microsoft.com/office/drawing/2014/main" val="2529904238"/>
                    </a:ext>
                  </a:extLst>
                </a:gridCol>
              </a:tblGrid>
              <a:tr h="13678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Sorszám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Sorkód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 dirty="0">
                          <a:effectLst/>
                          <a:latin typeface="Arial" panose="020B0604020202020204" pitchFamily="34" charset="0"/>
                        </a:rPr>
                        <a:t>Megnevezés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Az év végén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A tárgyév folyamán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2198"/>
                  </a:ext>
                </a:extLst>
              </a:tr>
              <a:tr h="26242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Fő, ill. darab 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Egyenleg, ill. állomány  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Jóváírás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Terhelés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59926"/>
                  </a:ext>
                </a:extLst>
              </a:tr>
              <a:tr h="136786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231396"/>
                  </a:ext>
                </a:extLst>
              </a:tr>
              <a:tr h="136786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1" i="0" u="none" strike="noStrike"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144626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045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9E066</a:t>
                      </a: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hu-H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Bizalmi vagyonkezelő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979451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046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9E0662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Bizalmi vagyonkezelő tulajdonossal rendelkező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314007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047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9E0671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Zártkörű befektetési alap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22933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048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9E0672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Zártkörű befektetési alap tulajdonossal rendelkező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03401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049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9E0681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Vagyonkezelő alapítvány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219569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u-HU" sz="800" b="0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050</a:t>
                      </a:r>
                    </a:p>
                  </a:txBody>
                  <a:tcPr marL="5715" marR="5715" marT="571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9E0682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Vagyonkezelő alapítvány tulajdonossal rendelkező ügyfelek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u-HU" sz="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044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29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C7C50-63C5-44BF-28F0-497C38847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FAE16507-309B-79AD-6A67-0BC170AB8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0C1BEC3-CF11-A935-93AD-D8BF6DF363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6728EF8D-104F-6216-B719-8CB6BD562C9B}"/>
              </a:ext>
            </a:extLst>
          </p:cNvPr>
          <p:cNvSpPr txBox="1">
            <a:spLocks/>
          </p:cNvSpPr>
          <p:nvPr/>
        </p:nvSpPr>
        <p:spPr>
          <a:xfrm>
            <a:off x="341174" y="1093694"/>
            <a:ext cx="8506991" cy="5222949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3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18TAX A hitelintézetek által a Taxonómia rendelet 8. cikke alapján közzéteendő kulcsfontosságú teljesítménymutatók (</a:t>
            </a:r>
            <a:r>
              <a:rPr lang="hu-HU" sz="1300" b="1" u="sng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KPI</a:t>
            </a:r>
            <a:r>
              <a:rPr lang="hu-HU" sz="13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-k) összefoglalása</a:t>
            </a: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adatszolgáltatói kör megfogalmazása pontosításra kerül a Számv. tv.-re hivatkozással:</a:t>
            </a:r>
          </a:p>
          <a:p>
            <a:pPr marL="268288">
              <a:lnSpc>
                <a:spcPct val="120000"/>
              </a:lnSpc>
            </a:pPr>
            <a:r>
              <a:rPr lang="hu-HU" sz="1200" i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Egyedi: 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Számv. tv. alapján fenntarthatósági jelentéstételre kötelezett, illetve olyan, csoporthoz tartozó, összevont alapú felügyelet alá nem tartozó hitelintézet, amely a Számv. tv. 95/F. § alapján mentesül a fenntarthatósági jelentéstételi kötelezettség alól</a:t>
            </a:r>
          </a:p>
          <a:p>
            <a:pPr marL="268288">
              <a:lnSpc>
                <a:spcPct val="120000"/>
              </a:lnSpc>
            </a:pPr>
            <a:r>
              <a:rPr lang="hu-HU" sz="1200" i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Konszolidált: 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Számv. tv. alapján összevont fenntarthatósági jelentéstételre kötelezett, illetve olyan, csoporthoz tartozó, összevont alapú felügyelet alá tartozó csoportot vezető hitelintézet, amely a Számv. tv. 134/I. § (7) bekezdés alapján mentesül a fenntarthatósági jelentéstételi kötelezettség alól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hu-HU" sz="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Külső véleményezés során érkezett észrevétel alapján </a:t>
            </a:r>
            <a:r>
              <a:rPr lang="hu-HU" sz="1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2026. évre vonatkozó tábla és útmutató felülvizsgálatra kerül </a:t>
            </a:r>
          </a:p>
          <a:p>
            <a:pPr marL="415529" indent="-214313">
              <a:buFont typeface="Wingdings" panose="05000000000000000000" pitchFamily="2" charset="2"/>
              <a:buChar char="è"/>
            </a:pP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(EU) 2021/2178 felhatalmazáson alapuló bizottsági rendelettel összhangban 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taxonómiához igazítható kitettségek környezeti </a:t>
            </a:r>
            <a:r>
              <a:rPr lang="hu-HU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célonkénti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bontása nem jelentendő,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új sor: 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18TAX4 Nem értékelt kitettségek (a lefedett eszközök %-</a:t>
            </a:r>
            <a:r>
              <a:rPr lang="hu-HU" sz="1200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ában</a:t>
            </a:r>
            <a:r>
              <a:rPr lang="hu-HU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01216"/>
            <a:endParaRPr lang="hu-HU" sz="1200" i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1275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Objektum 5">
            <a:extLst>
              <a:ext uri="{FF2B5EF4-FFF2-40B4-BE49-F238E27FC236}">
                <a16:creationId xmlns:a16="http://schemas.microsoft.com/office/drawing/2014/main" id="{A8308FBB-0817-3CFC-8017-6C7C90CAAA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174" y="3705168"/>
          <a:ext cx="8324652" cy="2607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270480" imgH="4777834" progId="Excel.Sheet.12">
                  <p:embed/>
                </p:oleObj>
              </mc:Choice>
              <mc:Fallback>
                <p:oleObj name="Worksheet" r:id="rId2" imgW="15270480" imgH="4777834" progId="Excel.Sheet.12">
                  <p:embed/>
                  <p:pic>
                    <p:nvPicPr>
                      <p:cNvPr id="6" name="Objektum 5">
                        <a:extLst>
                          <a:ext uri="{FF2B5EF4-FFF2-40B4-BE49-F238E27FC236}">
                            <a16:creationId xmlns:a16="http://schemas.microsoft.com/office/drawing/2014/main" id="{A8308FBB-0817-3CFC-8017-6C7C90CAAA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8174" y="3705168"/>
                        <a:ext cx="8324652" cy="2607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5636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C44B9-E606-C711-AEF4-0C70287B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845AE3FB-2A6C-1267-1610-5960C3BE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5020137-4164-D13E-D637-3B402C4D23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C82BC61B-548B-8C58-3FF0-8DB21488E492}"/>
              </a:ext>
            </a:extLst>
          </p:cNvPr>
          <p:cNvSpPr txBox="1">
            <a:spLocks/>
          </p:cNvSpPr>
          <p:nvPr/>
        </p:nvSpPr>
        <p:spPr>
          <a:xfrm>
            <a:off x="427875" y="1448350"/>
            <a:ext cx="8420290" cy="4450426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18TAX tábla kitöltési előírásainak módosítása:</a:t>
            </a:r>
          </a:p>
          <a:p>
            <a:pPr>
              <a:lnSpc>
                <a:spcPct val="120000"/>
              </a:lnSpc>
            </a:pPr>
            <a:endParaRPr lang="hu-H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200" b="1" i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200" i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1275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7B65CBE-492C-DE1B-1D92-5394154B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1"/>
          <a:stretch>
            <a:fillRect/>
          </a:stretch>
        </p:blipFill>
        <p:spPr>
          <a:xfrm>
            <a:off x="670368" y="1938712"/>
            <a:ext cx="7636896" cy="380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80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73A60-34C7-846A-F786-2E1A9A4E5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0AE5F826-9F87-80CE-53C6-407952D8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F94E02E-2E52-69B6-6F9F-A5772E1956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6B1466BD-F008-33CA-D9BD-C1D5F7F3F77D}"/>
              </a:ext>
            </a:extLst>
          </p:cNvPr>
          <p:cNvSpPr txBox="1">
            <a:spLocks/>
          </p:cNvSpPr>
          <p:nvPr/>
        </p:nvSpPr>
        <p:spPr>
          <a:xfrm>
            <a:off x="427875" y="1201271"/>
            <a:ext cx="8420290" cy="5115372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135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20AA Összevont alapú felügyelet alá tartozó hitelintézetek rendszeres negyedéves beszámolója</a:t>
            </a:r>
          </a:p>
          <a:p>
            <a:pPr>
              <a:lnSpc>
                <a:spcPct val="100000"/>
              </a:lnSpc>
            </a:pPr>
            <a:r>
              <a:rPr lang="hu-HU" sz="135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20AB Összevont alapú felügyelet alá nem tartozó hitelintézet rendszeres negyedéves beszámolója</a:t>
            </a:r>
          </a:p>
          <a:p>
            <a:pPr marL="257175" indent="-25717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bekért információk köre szűkül: a negyedévben végzett MNB eseti megkeresésekre és a folyamatban lévő MNB vizsgálatok tárgynegyedévi aktualitásaira vonatkozó információkat nem kell jelenteni</a:t>
            </a:r>
          </a:p>
          <a:p>
            <a:pPr>
              <a:lnSpc>
                <a:spcPct val="120000"/>
              </a:lnSpc>
            </a:pPr>
            <a:endParaRPr lang="hu-HU" sz="135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350" b="1" u="sng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KONSZDMM</a:t>
            </a:r>
            <a:r>
              <a:rPr lang="hu-HU" sz="135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Negyedéves jelentés a devizafinanszírozás megfelelési mutatóról </a:t>
            </a:r>
            <a:r>
              <a:rPr lang="hu-HU" sz="135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és a kiegészítő adatokról </a:t>
            </a:r>
            <a:r>
              <a:rPr lang="hu-HU" sz="135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Konszolidált tételek</a:t>
            </a:r>
          </a:p>
          <a:p>
            <a:pPr marL="257175" indent="-2571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KONSZDMM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és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KDMM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tábla közötti átfedés megszüntetése érdekében a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KDMM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tábla a) és b) oszlopának adattartalma beépítésre kerül a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KONSZDMM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táblába a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KDMM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tábla törlése mellett.</a:t>
            </a:r>
          </a:p>
          <a:p>
            <a:pPr>
              <a:lnSpc>
                <a:spcPct val="120000"/>
              </a:lnSpc>
            </a:pPr>
            <a:endParaRPr lang="hu-HU" sz="135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sz="135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Kitöltési előírások pontosítása, kiegészítése:</a:t>
            </a:r>
          </a:p>
          <a:p>
            <a:pPr marL="600075" lvl="1" indent="-25717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35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CASHFLOW Cash-Flow jelentés </a:t>
            </a:r>
          </a:p>
          <a:p>
            <a:pPr lvl="2"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egy 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sormegnevezés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pontosítása a táblával összhangban: „bankközi források” helyett „bankközi hitelfelvétel”</a:t>
            </a:r>
          </a:p>
          <a:p>
            <a:pPr lvl="2"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értékpapírok: NEM az értékpapír állomány változása, hanem a kapcsolódó pénzáramlások jelentendők</a:t>
            </a:r>
          </a:p>
          <a:p>
            <a:pPr lvl="2"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új ép. kibocsátás esetén MNB befogadási érték becslése (ha nincs: névérték)</a:t>
            </a:r>
          </a:p>
          <a:p>
            <a:pPr marL="600075" lvl="1" indent="-25717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35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9B2 A Hpt. szerinti közvetítői tevékenységből származó szerződések száma, értéke </a:t>
            </a:r>
          </a:p>
          <a:p>
            <a:pPr marL="672704" lvl="1"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a szerződések darabszámának és értékének jelentésére vonatkozó előírások pontosítása</a:t>
            </a:r>
          </a:p>
          <a:p>
            <a:pPr marL="600075" lvl="1" indent="-25717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hu-HU" sz="135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FLST</a:t>
            </a:r>
            <a:r>
              <a:rPr lang="hu-HU" sz="135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Felügyeleti likviditási stressz teszt</a:t>
            </a:r>
          </a:p>
          <a:p>
            <a:pPr lvl="2">
              <a:lnSpc>
                <a:spcPct val="120000"/>
              </a:lnSpc>
            </a:pP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KKV/</a:t>
            </a:r>
            <a:r>
              <a:rPr lang="hu-HU" sz="135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nagybetétesi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arány pontos számítása (a stressz kiáramlási faktorok alkalmazása előtti értékekből kell kiindulni)</a:t>
            </a:r>
          </a:p>
        </p:txBody>
      </p:sp>
    </p:spTree>
    <p:extLst>
      <p:ext uri="{BB962C8B-B14F-4D97-AF65-F5344CB8AC3E}">
        <p14:creationId xmlns:p14="http://schemas.microsoft.com/office/powerpoint/2010/main" val="4243630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52400-0196-83E8-306A-A779A6ABD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EA3B6D77-9D3F-B9F3-5C22-4AFE9B39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Pénzpiaci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903D5DF-1A19-6949-9F37-20D02A0AF8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238B6644-687B-F478-88F5-C167817F28CB}"/>
              </a:ext>
            </a:extLst>
          </p:cNvPr>
          <p:cNvSpPr txBox="1">
            <a:spLocks/>
          </p:cNvSpPr>
          <p:nvPr/>
        </p:nvSpPr>
        <p:spPr>
          <a:xfrm>
            <a:off x="361855" y="1354791"/>
            <a:ext cx="8420290" cy="4857750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hu-HU" sz="15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Megszűnő adatszolgáltatások (8 tábla)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Kapott biztosítékok és garanciák – Biztosítékok és garanciák nem kereskedési céllal tartott hitelek és előlegek szerinti részletezése (SF1301)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Kapott biztosítékok és garanciák – Az időszak alatt birtokbavétellel megszerzett és az adatszolgáltatás vonatkozási időpontjában a mérlegben szereplő biztosítékok állománya (SF13021)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Kapott biztosítékok és garanciák – Birtokbavétellel megszerzett biztosítékok állománya (SF13031)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Céltartalékok (SF43)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Tájékoztató adatok - eredményadatok devizabontás szerinti összetétele (2C)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Önálló zálogjog adatai (7G)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Fedezeti elszámolás a hitelintézet számviteli gyakorlatában (9R51)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Negyedéves jelentés a kiegészítő adatokról ─ Konszolidált tételek (</a:t>
            </a:r>
            <a:r>
              <a:rPr lang="hu-HU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KDMM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endParaRPr lang="hu-HU" sz="15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563"/>
              </a:spcAft>
            </a:pPr>
            <a:r>
              <a:rPr lang="hu-HU" sz="15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Javadalmazási adatszolgáltatás</a:t>
            </a:r>
          </a:p>
          <a:p>
            <a:pPr>
              <a:spcAft>
                <a:spcPts val="225"/>
              </a:spcAft>
              <a:tabLst>
                <a:tab pos="4118134" algn="l"/>
              </a:tabLst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 adatszolgáltatás alapjául szolgáló </a:t>
            </a:r>
            <a:r>
              <a:rPr lang="hu-HU" sz="14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iránymutatással összhangban:</a:t>
            </a:r>
          </a:p>
          <a:p>
            <a:pPr marL="257175" indent="-257175">
              <a:spcAft>
                <a:spcPts val="225"/>
              </a:spcAft>
              <a:buFont typeface="Arial" panose="020B0604020202020204" pitchFamily="34" charset="0"/>
              <a:buChar char="•"/>
              <a:tabLst>
                <a:tab pos="4118134" algn="l"/>
              </a:tabLst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nemek közötti bérkülönbségre vonatkozó adatokat </a:t>
            </a:r>
            <a:r>
              <a:rPr lang="hu-HU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(R_06.01.a, R_06.01.b) 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háromévente</a:t>
            </a:r>
          </a:p>
          <a:p>
            <a:pPr marL="257175" indent="-257175">
              <a:spcAft>
                <a:spcPts val="225"/>
              </a:spcAft>
              <a:buFont typeface="Arial" panose="020B0604020202020204" pitchFamily="34" charset="0"/>
              <a:buChar char="•"/>
              <a:tabLst>
                <a:tab pos="4118134" algn="l"/>
              </a:tabLst>
            </a:pP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teljesítmény- és alapjavadalmazás közötti, jóváhagyott magasabb arányokra vonatkozó adatokat </a:t>
            </a:r>
            <a:r>
              <a:rPr lang="hu-HU" sz="1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(R_07.00) </a:t>
            </a:r>
            <a:r>
              <a:rPr lang="hu-HU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kétévente kell jelenteni</a:t>
            </a:r>
          </a:p>
          <a:p>
            <a:pPr marL="257175" indent="-257175">
              <a:spcAft>
                <a:spcPts val="225"/>
              </a:spcAft>
              <a:buFont typeface="Arial" panose="020B0604020202020204" pitchFamily="34" charset="0"/>
              <a:buChar char="•"/>
              <a:tabLst>
                <a:tab pos="4118134" algn="l"/>
              </a:tabLst>
            </a:pPr>
            <a:endParaRPr lang="hu-HU" sz="1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  <a:spcAft>
                <a:spcPts val="450"/>
              </a:spcAft>
              <a:tabLst>
                <a:tab pos="4118134" algn="l"/>
              </a:tabLst>
            </a:pPr>
            <a:r>
              <a:rPr lang="hu-HU" sz="1400" b="1" dirty="0">
                <a:latin typeface="Calibri" panose="020F0502020204030204" pitchFamily="34" charset="0"/>
              </a:rPr>
              <a:t>2027. évre vonatkozóan nem kell ezen jelentéseket küldeni, ezért kikerülnek a rendeletből  </a:t>
            </a:r>
          </a:p>
          <a:p>
            <a:pPr>
              <a:lnSpc>
                <a:spcPct val="120000"/>
              </a:lnSpc>
            </a:pPr>
            <a:endParaRPr lang="hu-HU" sz="15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6689ED1E-D2DB-5F75-D7F9-17D386FEE6C9}"/>
              </a:ext>
            </a:extLst>
          </p:cNvPr>
          <p:cNvSpPr/>
          <p:nvPr/>
        </p:nvSpPr>
        <p:spPr>
          <a:xfrm>
            <a:off x="652182" y="5220820"/>
            <a:ext cx="531159" cy="2823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</p:spTree>
    <p:extLst>
      <p:ext uri="{BB962C8B-B14F-4D97-AF65-F5344CB8AC3E}">
        <p14:creationId xmlns:p14="http://schemas.microsoft.com/office/powerpoint/2010/main" val="829455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E2FB9-30E1-669C-FDB4-EB1B1BE7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9922070B-8771-3213-36D8-93FFFBDC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adatszolgáltatások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9306EEE-7D85-4862-13C6-D8FCB6706B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9217FF0C-D3FB-0448-EDF2-C65923D05CF4}"/>
              </a:ext>
            </a:extLst>
          </p:cNvPr>
          <p:cNvSpPr txBox="1">
            <a:spLocks/>
          </p:cNvSpPr>
          <p:nvPr/>
        </p:nvSpPr>
        <p:spPr>
          <a:xfrm>
            <a:off x="427875" y="1750257"/>
            <a:ext cx="8420290" cy="3659392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563"/>
              </a:spcAft>
            </a:pPr>
            <a:endParaRPr lang="hu-HU" sz="15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dirty="0">
              <a:solidFill>
                <a:schemeClr val="tx2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ACF3A2D6-DEEF-6C07-0634-743B2F4D09D0}"/>
              </a:ext>
            </a:extLst>
          </p:cNvPr>
          <p:cNvSpPr/>
          <p:nvPr/>
        </p:nvSpPr>
        <p:spPr>
          <a:xfrm>
            <a:off x="692332" y="2227913"/>
            <a:ext cx="4909414" cy="115545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A0D4CEF3-FA9B-298C-5AF7-0FB4E306EEEA}"/>
              </a:ext>
            </a:extLst>
          </p:cNvPr>
          <p:cNvCxnSpPr>
            <a:cxnSpLocks/>
          </p:cNvCxnSpPr>
          <p:nvPr/>
        </p:nvCxnSpPr>
        <p:spPr>
          <a:xfrm>
            <a:off x="2140042" y="2281414"/>
            <a:ext cx="0" cy="527439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6CBEAC12-6DA1-A533-CB75-3FB51EDF3B3C}"/>
              </a:ext>
            </a:extLst>
          </p:cNvPr>
          <p:cNvSpPr txBox="1"/>
          <p:nvPr/>
        </p:nvSpPr>
        <p:spPr>
          <a:xfrm>
            <a:off x="1743583" y="1913505"/>
            <a:ext cx="79291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027/03</a:t>
            </a:r>
            <a:endParaRPr lang="hu-HU" sz="1350" b="1" dirty="0"/>
          </a:p>
        </p:txBody>
      </p:sp>
      <p:sp>
        <p:nvSpPr>
          <p:cNvPr id="12" name="Pentagon 33">
            <a:extLst>
              <a:ext uri="{FF2B5EF4-FFF2-40B4-BE49-F238E27FC236}">
                <a16:creationId xmlns:a16="http://schemas.microsoft.com/office/drawing/2014/main" id="{6DF12CD5-1022-D4A1-3A0A-4D763EA55ECB}"/>
              </a:ext>
            </a:extLst>
          </p:cNvPr>
          <p:cNvSpPr/>
          <p:nvPr/>
        </p:nvSpPr>
        <p:spPr>
          <a:xfrm>
            <a:off x="2140042" y="2386152"/>
            <a:ext cx="1917008" cy="363159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100" b="1" dirty="0" err="1">
                <a:solidFill>
                  <a:schemeClr val="tx1"/>
                </a:solidFill>
                <a:latin typeface="Calibri"/>
              </a:rPr>
              <a:t>TCB</a:t>
            </a:r>
            <a:r>
              <a:rPr lang="hu-HU" sz="1100" b="1" dirty="0">
                <a:solidFill>
                  <a:schemeClr val="tx1"/>
                </a:solidFill>
                <a:latin typeface="Calibri"/>
              </a:rPr>
              <a:t> adatszolgáltatás (3 modul)</a:t>
            </a:r>
            <a:endParaRPr lang="en-GB" sz="11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1CF80E1B-1852-C954-7B8B-8996B7028C34}"/>
              </a:ext>
            </a:extLst>
          </p:cNvPr>
          <p:cNvSpPr txBox="1"/>
          <p:nvPr/>
        </p:nvSpPr>
        <p:spPr>
          <a:xfrm>
            <a:off x="478174" y="1419256"/>
            <a:ext cx="8456528" cy="40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500" b="1" dirty="0" err="1">
                <a:ea typeface="Cambria" panose="02040503050406030204" pitchFamily="18" charset="0"/>
              </a:rPr>
              <a:t>EBA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reporting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framework</a:t>
            </a:r>
            <a:r>
              <a:rPr lang="hu-HU" sz="1500" b="1" dirty="0">
                <a:ea typeface="Cambria" panose="02040503050406030204" pitchFamily="18" charset="0"/>
              </a:rPr>
              <a:t> v4.3</a:t>
            </a: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id="{3CB5CF5D-0CD4-0E73-7BFD-F4F711395A34}"/>
              </a:ext>
            </a:extLst>
          </p:cNvPr>
          <p:cNvSpPr/>
          <p:nvPr/>
        </p:nvSpPr>
        <p:spPr>
          <a:xfrm>
            <a:off x="427875" y="2938724"/>
            <a:ext cx="8106577" cy="3298734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numCol="1" rtlCol="0" anchor="t"/>
          <a:lstStyle/>
          <a:p>
            <a:pPr defTabSz="685800">
              <a:spcAft>
                <a:spcPts val="900"/>
              </a:spcAft>
              <a:defRPr/>
            </a:pPr>
            <a:r>
              <a:rPr lang="hu-HU" sz="1400" b="1" u="sng" dirty="0"/>
              <a:t>A harmadik országbeli hitelintézeti fióktelepek (</a:t>
            </a:r>
            <a:r>
              <a:rPr lang="hu-HU" sz="1400" b="1" u="sng" dirty="0" err="1"/>
              <a:t>TCB</a:t>
            </a:r>
            <a:r>
              <a:rPr lang="hu-HU" sz="1400" b="1" u="sng" dirty="0"/>
              <a:t>) felügyeleti adatszolgáltatása </a:t>
            </a:r>
          </a:p>
          <a:p>
            <a:pPr defTabSz="685800">
              <a:spcAft>
                <a:spcPts val="900"/>
              </a:spcAft>
              <a:defRPr/>
            </a:pPr>
            <a:r>
              <a:rPr lang="pt-BR" sz="1400" b="1" dirty="0">
                <a:hlinkClick r:id="rId2"/>
              </a:rPr>
              <a:t>A BIZOTTSÁG (EU) 2026/1757 VÉGREHAJTÁSI RENDELETE</a:t>
            </a:r>
            <a:r>
              <a:rPr lang="hu-HU" sz="1400" b="1" dirty="0">
                <a:hlinkClick r:id="rId2"/>
              </a:rPr>
              <a:t> (2026. július 20.) a 2013/36/EU európai parlamenti és tanácsi irányelvnek a harmadik országbeli vállalathoz tartozó fióktelepekre vonatkozó adatszolgáltatás tekintetében történő alkalmazására vonatkozó végrehajtás-technikai standardok megállapításáról</a:t>
            </a:r>
            <a:endParaRPr lang="hu-HU" sz="1400" b="1" dirty="0"/>
          </a:p>
          <a:p>
            <a:pPr defTabSz="685800">
              <a:spcAft>
                <a:spcPts val="900"/>
              </a:spcAft>
              <a:defRPr/>
            </a:pPr>
            <a:r>
              <a:rPr lang="hu-HU" sz="1400" dirty="0"/>
              <a:t>MNB közlemény</a:t>
            </a:r>
            <a:r>
              <a:rPr lang="hu-HU" sz="1400" b="1" dirty="0"/>
              <a:t>: </a:t>
            </a:r>
            <a:r>
              <a:rPr lang="hu-HU" sz="1400" dirty="0">
                <a:hlinkClick r:id="rId3"/>
              </a:rPr>
              <a:t>A harmadik országbeli hitelintézeti fióktelepek felügyeleti adatszolgáltatását előíró </a:t>
            </a:r>
            <a:r>
              <a:rPr lang="hu-HU" sz="1400" dirty="0" err="1">
                <a:hlinkClick r:id="rId3"/>
              </a:rPr>
              <a:t>ITS</a:t>
            </a:r>
            <a:r>
              <a:rPr lang="hu-HU" sz="1400" dirty="0">
                <a:hlinkClick r:id="rId3"/>
              </a:rPr>
              <a:t> végleges tervezete</a:t>
            </a:r>
            <a:endParaRPr lang="hu-HU" sz="1400" b="1" kern="0" dirty="0">
              <a:solidFill>
                <a:srgbClr val="2F5773"/>
              </a:solidFill>
              <a:cs typeface="Calibri"/>
            </a:endParaRPr>
          </a:p>
          <a:p>
            <a:pPr defTabSz="685800">
              <a:spcAft>
                <a:spcPts val="900"/>
              </a:spcAft>
              <a:defRPr/>
            </a:pPr>
            <a:r>
              <a:rPr lang="hu-HU" sz="1400" dirty="0"/>
              <a:t>Adatszolgáltatói kör: a harmadik országbeli hitelintézet magyarországi </a:t>
            </a:r>
            <a:r>
              <a:rPr lang="hu-HU" sz="1400" dirty="0" err="1"/>
              <a:t>fióktelepe</a:t>
            </a:r>
            <a:endParaRPr lang="hu-HU" sz="1400" dirty="0"/>
          </a:p>
          <a:p>
            <a:pPr defTabSz="685800">
              <a:spcAft>
                <a:spcPts val="900"/>
              </a:spcAft>
              <a:defRPr/>
            </a:pPr>
            <a:endParaRPr lang="hu-HU" sz="1000" b="1" kern="0" dirty="0">
              <a:solidFill>
                <a:srgbClr val="2F5773"/>
              </a:solidFill>
              <a:cs typeface="Calibri"/>
            </a:endParaRPr>
          </a:p>
          <a:p>
            <a:pPr defTabSz="685800">
              <a:spcAft>
                <a:spcPts val="900"/>
              </a:spcAft>
              <a:defRPr/>
            </a:pPr>
            <a:r>
              <a:rPr lang="hu-HU" sz="1400" b="1" kern="0" dirty="0">
                <a:solidFill>
                  <a:srgbClr val="2F5773"/>
                </a:solidFill>
                <a:cs typeface="Calibri"/>
              </a:rPr>
              <a:t>A végleges v4.3 technikai csomag (</a:t>
            </a:r>
            <a:r>
              <a:rPr lang="hu-HU" sz="1400" b="1" kern="0" dirty="0" err="1">
                <a:solidFill>
                  <a:srgbClr val="2F5773"/>
                </a:solidFill>
                <a:cs typeface="Calibri"/>
              </a:rPr>
              <a:t>DPM</a:t>
            </a:r>
            <a:r>
              <a:rPr lang="hu-HU" sz="1400" b="1" kern="0" dirty="0">
                <a:solidFill>
                  <a:srgbClr val="2F5773"/>
                </a:solidFill>
                <a:cs typeface="Calibri"/>
              </a:rPr>
              <a:t>, </a:t>
            </a:r>
            <a:r>
              <a:rPr lang="hu-HU" sz="1400" b="1" kern="0" dirty="0" err="1">
                <a:solidFill>
                  <a:srgbClr val="2F5773"/>
                </a:solidFill>
                <a:cs typeface="Calibri"/>
              </a:rPr>
              <a:t>XBRL</a:t>
            </a:r>
            <a:r>
              <a:rPr lang="hu-HU" sz="1400" b="1" kern="0" dirty="0">
                <a:solidFill>
                  <a:srgbClr val="2F5773"/>
                </a:solidFill>
                <a:cs typeface="Calibri"/>
              </a:rPr>
              <a:t> taxonómia) elérhető az </a:t>
            </a:r>
            <a:r>
              <a:rPr lang="hu-HU" sz="1400" b="1" kern="0" dirty="0" err="1">
                <a:solidFill>
                  <a:srgbClr val="2F5773"/>
                </a:solidFill>
                <a:cs typeface="Calibri"/>
              </a:rPr>
              <a:t>EBA</a:t>
            </a:r>
            <a:r>
              <a:rPr lang="hu-HU" sz="1400" b="1" kern="0" dirty="0">
                <a:solidFill>
                  <a:srgbClr val="2F5773"/>
                </a:solidFill>
                <a:cs typeface="Calibri"/>
              </a:rPr>
              <a:t> honlapján: </a:t>
            </a:r>
            <a:r>
              <a:rPr lang="hu-HU" sz="1400" b="1" kern="0" dirty="0">
                <a:solidFill>
                  <a:srgbClr val="2F5773"/>
                </a:solidFill>
                <a:cs typeface="Calibri"/>
                <a:hlinkClick r:id="rId4"/>
              </a:rPr>
              <a:t>https://www.eba.europa.eu/risk-and-data-analysis/reporting/reporting-frameworks/reporting-framework-43</a:t>
            </a:r>
            <a:r>
              <a:rPr lang="hu-HU" sz="1400" b="1" kern="0" dirty="0">
                <a:solidFill>
                  <a:srgbClr val="2F5773"/>
                </a:solidFill>
                <a:cs typeface="Calibri"/>
              </a:rPr>
              <a:t> </a:t>
            </a:r>
          </a:p>
          <a:p>
            <a:pPr defTabSz="685800">
              <a:spcAft>
                <a:spcPts val="900"/>
              </a:spcAft>
              <a:defRPr/>
            </a:pPr>
            <a:endParaRPr lang="hu-HU" sz="900" b="1" kern="0" dirty="0">
              <a:solidFill>
                <a:srgbClr val="2F5773"/>
              </a:solidFill>
              <a:latin typeface="Calibri"/>
              <a:cs typeface="Calibri"/>
            </a:endParaRPr>
          </a:p>
          <a:p>
            <a:pPr defTabSz="685800">
              <a:spcAft>
                <a:spcPts val="900"/>
              </a:spcAft>
              <a:defRPr/>
            </a:pPr>
            <a:endParaRPr lang="en-US" sz="900" b="1" kern="0" dirty="0">
              <a:solidFill>
                <a:srgbClr val="2F5773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2806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E2FB9-30E1-669C-FDB4-EB1B1BE7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9922070B-8771-3213-36D8-93FFFBDC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adatszolgáltatások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9306EEE-7D85-4862-13C6-D8FCB6706B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9217FF0C-D3FB-0448-EDF2-C65923D05CF4}"/>
              </a:ext>
            </a:extLst>
          </p:cNvPr>
          <p:cNvSpPr txBox="1">
            <a:spLocks/>
          </p:cNvSpPr>
          <p:nvPr/>
        </p:nvSpPr>
        <p:spPr>
          <a:xfrm>
            <a:off x="427875" y="1750257"/>
            <a:ext cx="8420290" cy="3659392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563"/>
              </a:spcAft>
            </a:pPr>
            <a:endParaRPr lang="hu-HU" sz="15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dirty="0">
              <a:solidFill>
                <a:schemeClr val="tx2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ACF3A2D6-DEEF-6C07-0634-743B2F4D09D0}"/>
              </a:ext>
            </a:extLst>
          </p:cNvPr>
          <p:cNvSpPr/>
          <p:nvPr/>
        </p:nvSpPr>
        <p:spPr>
          <a:xfrm>
            <a:off x="692332" y="2227912"/>
            <a:ext cx="4512530" cy="116408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A0D4CEF3-FA9B-298C-5AF7-0FB4E306EEEA}"/>
              </a:ext>
            </a:extLst>
          </p:cNvPr>
          <p:cNvCxnSpPr>
            <a:cxnSpLocks/>
          </p:cNvCxnSpPr>
          <p:nvPr/>
        </p:nvCxnSpPr>
        <p:spPr>
          <a:xfrm>
            <a:off x="1158265" y="2268502"/>
            <a:ext cx="0" cy="1028753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AD698564-8012-E2E6-41C0-7D5BDAE58A1D}"/>
              </a:ext>
            </a:extLst>
          </p:cNvPr>
          <p:cNvCxnSpPr>
            <a:cxnSpLocks/>
          </p:cNvCxnSpPr>
          <p:nvPr/>
        </p:nvCxnSpPr>
        <p:spPr>
          <a:xfrm>
            <a:off x="2145200" y="2281414"/>
            <a:ext cx="0" cy="1015841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6CBEAC12-6DA1-A533-CB75-3FB51EDF3B3C}"/>
              </a:ext>
            </a:extLst>
          </p:cNvPr>
          <p:cNvSpPr txBox="1"/>
          <p:nvPr/>
        </p:nvSpPr>
        <p:spPr>
          <a:xfrm>
            <a:off x="789212" y="1937917"/>
            <a:ext cx="85359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026/12</a:t>
            </a:r>
            <a:endParaRPr lang="hu-HU" sz="1350" b="1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BEA33C6-5E57-8E99-0E4E-9FD7F0E3473F}"/>
              </a:ext>
            </a:extLst>
          </p:cNvPr>
          <p:cNvSpPr txBox="1"/>
          <p:nvPr/>
        </p:nvSpPr>
        <p:spPr>
          <a:xfrm>
            <a:off x="1838929" y="1946982"/>
            <a:ext cx="85359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027/03</a:t>
            </a:r>
            <a:endParaRPr lang="hu-HU" sz="1350" b="1" dirty="0"/>
          </a:p>
        </p:txBody>
      </p:sp>
      <p:sp>
        <p:nvSpPr>
          <p:cNvPr id="12" name="Pentagon 33">
            <a:extLst>
              <a:ext uri="{FF2B5EF4-FFF2-40B4-BE49-F238E27FC236}">
                <a16:creationId xmlns:a16="http://schemas.microsoft.com/office/drawing/2014/main" id="{6DF12CD5-1022-D4A1-3A0A-4D763EA55ECB}"/>
              </a:ext>
            </a:extLst>
          </p:cNvPr>
          <p:cNvSpPr/>
          <p:nvPr/>
        </p:nvSpPr>
        <p:spPr>
          <a:xfrm>
            <a:off x="2145200" y="2401753"/>
            <a:ext cx="1947942" cy="2687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FINREP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–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IFRS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18 (új modul)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3" name="Pentagon 33">
            <a:extLst>
              <a:ext uri="{FF2B5EF4-FFF2-40B4-BE49-F238E27FC236}">
                <a16:creationId xmlns:a16="http://schemas.microsoft.com/office/drawing/2014/main" id="{645B78A8-8CC2-27EB-975E-54429FC3FCB6}"/>
              </a:ext>
            </a:extLst>
          </p:cNvPr>
          <p:cNvSpPr/>
          <p:nvPr/>
        </p:nvSpPr>
        <p:spPr>
          <a:xfrm>
            <a:off x="1158265" y="2777626"/>
            <a:ext cx="2191327" cy="299151"/>
          </a:xfrm>
          <a:prstGeom prst="homePlate">
            <a:avLst/>
          </a:prstGeom>
          <a:solidFill>
            <a:srgbClr val="DAED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RESOL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1 és 2 (technikai módosítás)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1CF80E1B-1852-C954-7B8B-8996B7028C34}"/>
              </a:ext>
            </a:extLst>
          </p:cNvPr>
          <p:cNvSpPr txBox="1"/>
          <p:nvPr/>
        </p:nvSpPr>
        <p:spPr>
          <a:xfrm>
            <a:off x="259597" y="1443040"/>
            <a:ext cx="8456528" cy="40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500" b="1" dirty="0" err="1">
                <a:ea typeface="Cambria" panose="02040503050406030204" pitchFamily="18" charset="0"/>
              </a:rPr>
              <a:t>EBA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reporting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framework</a:t>
            </a:r>
            <a:r>
              <a:rPr lang="hu-HU" sz="1500" b="1" dirty="0">
                <a:ea typeface="Cambria" panose="02040503050406030204" pitchFamily="18" charset="0"/>
              </a:rPr>
              <a:t> v4.4 </a:t>
            </a:r>
            <a:r>
              <a:rPr lang="hu-HU" sz="1500" b="1" dirty="0" err="1">
                <a:ea typeface="Cambria" panose="02040503050406030204" pitchFamily="18" charset="0"/>
              </a:rPr>
              <a:t>Phase</a:t>
            </a:r>
            <a:r>
              <a:rPr lang="hu-HU" sz="1500" b="1" dirty="0">
                <a:ea typeface="Cambria" panose="02040503050406030204" pitchFamily="18" charset="0"/>
              </a:rPr>
              <a:t> 1</a:t>
            </a:r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id="{CAB8B043-898A-2570-FE72-5DA4699DC5A5}"/>
              </a:ext>
            </a:extLst>
          </p:cNvPr>
          <p:cNvSpPr/>
          <p:nvPr/>
        </p:nvSpPr>
        <p:spPr>
          <a:xfrm>
            <a:off x="5360122" y="1845843"/>
            <a:ext cx="3356003" cy="232274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noFill/>
            <a:prstDash val="solid"/>
          </a:ln>
          <a:effectLst/>
        </p:spPr>
        <p:txBody>
          <a:bodyPr numCol="1" rtlCol="0" anchor="t"/>
          <a:lstStyle/>
          <a:p>
            <a:pPr defTabSz="685800">
              <a:spcAft>
                <a:spcPts val="900"/>
              </a:spcAft>
              <a:defRPr/>
            </a:pPr>
            <a:r>
              <a:rPr lang="hu-HU" sz="1100" b="1" kern="0" dirty="0" err="1">
                <a:solidFill>
                  <a:srgbClr val="2F5773"/>
                </a:solidFill>
                <a:latin typeface="Calibri"/>
                <a:cs typeface="Calibri"/>
              </a:rPr>
              <a:t>FINREP</a:t>
            </a:r>
            <a:r>
              <a:rPr lang="hu-HU" sz="1100" b="1" kern="0" dirty="0">
                <a:solidFill>
                  <a:srgbClr val="2F5773"/>
                </a:solidFill>
                <a:latin typeface="Calibri"/>
                <a:cs typeface="Calibri"/>
              </a:rPr>
              <a:t> – </a:t>
            </a:r>
            <a:r>
              <a:rPr lang="hu-HU" sz="1100" b="1" kern="0" dirty="0" err="1">
                <a:solidFill>
                  <a:srgbClr val="2F5773"/>
                </a:solidFill>
                <a:latin typeface="Calibri"/>
                <a:cs typeface="Calibri"/>
              </a:rPr>
              <a:t>IFRS</a:t>
            </a:r>
            <a:r>
              <a:rPr lang="hu-HU" sz="1100" b="1" kern="0" dirty="0">
                <a:solidFill>
                  <a:srgbClr val="2F5773"/>
                </a:solidFill>
                <a:latin typeface="Calibri"/>
                <a:cs typeface="Calibri"/>
              </a:rPr>
              <a:t> 18 új modul</a:t>
            </a:r>
          </a:p>
          <a:p>
            <a:pPr defTabSz="685800">
              <a:defRPr/>
            </a:pPr>
            <a:r>
              <a:rPr lang="hu-HU" sz="1100" b="1" kern="0" dirty="0">
                <a:solidFill>
                  <a:schemeClr val="bg2">
                    <a:lumMod val="25000"/>
                  </a:schemeClr>
                </a:solidFill>
                <a:latin typeface="Calibri"/>
                <a:cs typeface="Calibri"/>
              </a:rPr>
              <a:t>Tartalma: 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latin typeface="Calibri"/>
              </a:rPr>
              <a:t>IFRS18-nak megfelelő, </a:t>
            </a:r>
            <a:r>
              <a:rPr lang="hu-HU" sz="1100" kern="0" dirty="0" err="1">
                <a:solidFill>
                  <a:schemeClr val="bg2">
                    <a:lumMod val="25000"/>
                  </a:schemeClr>
                </a:solidFill>
                <a:latin typeface="Calibri"/>
              </a:rPr>
              <a:t>P&amp;L-t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latin typeface="Calibri"/>
              </a:rPr>
              <a:t> érintő </a:t>
            </a:r>
            <a:r>
              <a:rPr lang="hu-HU" sz="1100" kern="0" dirty="0" err="1">
                <a:solidFill>
                  <a:schemeClr val="bg2">
                    <a:lumMod val="25000"/>
                  </a:schemeClr>
                </a:solidFill>
                <a:latin typeface="Calibri"/>
              </a:rPr>
              <a:t>FINREP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latin typeface="Calibri"/>
              </a:rPr>
              <a:t> táblák új táblakódokkal (</a:t>
            </a:r>
            <a:r>
              <a:rPr lang="hu-HU" sz="1100" dirty="0"/>
              <a:t>F 02.01, F 16.01.1, F 16.02.1, F 16.03.1, F 16.04.2, F 16.04.1.1, F 16.05.1, F 16.06.1, F 16.07.1, F 20.03.1,</a:t>
            </a:r>
            <a:br>
              <a:rPr lang="hu-HU" sz="1100" dirty="0"/>
            </a:br>
            <a:r>
              <a:rPr lang="hu-HU" sz="1100" dirty="0"/>
              <a:t>F 45.02.1, F 45.03.1)</a:t>
            </a:r>
          </a:p>
          <a:p>
            <a:pPr defTabSz="685800">
              <a:defRPr/>
            </a:pPr>
            <a:endParaRPr lang="hu-HU" sz="1100" kern="0" dirty="0">
              <a:solidFill>
                <a:schemeClr val="bg2">
                  <a:lumMod val="25000"/>
                </a:schemeClr>
              </a:solidFill>
              <a:cs typeface="Calibri"/>
            </a:endParaRPr>
          </a:p>
          <a:p>
            <a:pPr defTabSz="685800">
              <a:defRPr/>
            </a:pPr>
            <a:r>
              <a:rPr lang="hu-HU" sz="1100" b="1" kern="0" dirty="0">
                <a:solidFill>
                  <a:schemeClr val="bg2">
                    <a:lumMod val="25000"/>
                  </a:schemeClr>
                </a:solidFill>
                <a:cs typeface="Calibri"/>
              </a:rPr>
              <a:t>Vonatkozási időszak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cs typeface="Calibri"/>
              </a:rPr>
              <a:t>: az </a:t>
            </a:r>
            <a:r>
              <a:rPr lang="hu-HU" sz="1100" kern="0" dirty="0" err="1">
                <a:solidFill>
                  <a:schemeClr val="bg2">
                    <a:lumMod val="25000"/>
                  </a:schemeClr>
                </a:solidFill>
                <a:cs typeface="Calibri"/>
              </a:rPr>
              <a:t>EBA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cs typeface="Calibri"/>
              </a:rPr>
              <a:t> </a:t>
            </a:r>
            <a:r>
              <a:rPr lang="hu-HU" sz="1100" kern="0" dirty="0" err="1">
                <a:solidFill>
                  <a:schemeClr val="bg2">
                    <a:lumMod val="25000"/>
                  </a:schemeClr>
                </a:solidFill>
                <a:cs typeface="Calibri"/>
              </a:rPr>
              <a:t>ITS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cs typeface="Calibri"/>
              </a:rPr>
              <a:t> módosítás hatályba lépéséig tartó átmeneti időszakra (várhatóan 2027. Q1 és Q2-re)</a:t>
            </a:r>
          </a:p>
          <a:p>
            <a:pPr defTabSz="685800">
              <a:defRPr/>
            </a:pPr>
            <a:endParaRPr lang="hu-HU" sz="110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r>
              <a:rPr lang="hu-HU" sz="1100" b="1" kern="0" dirty="0">
                <a:solidFill>
                  <a:schemeClr val="bg2">
                    <a:lumMod val="25000"/>
                  </a:schemeClr>
                </a:solidFill>
                <a:latin typeface="Calibri"/>
              </a:rPr>
              <a:t>Beküldési határidő</a:t>
            </a:r>
            <a:r>
              <a:rPr lang="hu-HU" sz="1100" kern="0" dirty="0">
                <a:solidFill>
                  <a:schemeClr val="bg2">
                    <a:lumMod val="25000"/>
                  </a:schemeClr>
                </a:solidFill>
                <a:latin typeface="Calibri"/>
              </a:rPr>
              <a:t>: változatlan (Q1-re máj. 12, Q2-re aug. 11.)</a:t>
            </a:r>
          </a:p>
          <a:p>
            <a:pPr defTabSz="685800">
              <a:defRPr/>
            </a:pPr>
            <a:endParaRPr lang="en-US" sz="788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39F51DE0-1FE1-F9E5-0EEF-C71EBE4B720C}"/>
              </a:ext>
            </a:extLst>
          </p:cNvPr>
          <p:cNvSpPr/>
          <p:nvPr/>
        </p:nvSpPr>
        <p:spPr>
          <a:xfrm>
            <a:off x="427874" y="3447948"/>
            <a:ext cx="2030792" cy="53039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noFill/>
            <a:prstDash val="solid"/>
          </a:ln>
          <a:effectLst/>
        </p:spPr>
        <p:txBody>
          <a:bodyPr numCol="1" rtlCol="0" anchor="t"/>
          <a:lstStyle/>
          <a:p>
            <a:pPr defTabSz="685800">
              <a:defRPr/>
            </a:pPr>
            <a:r>
              <a:rPr lang="hu-HU" sz="975" b="1" kern="0" dirty="0" err="1">
                <a:solidFill>
                  <a:srgbClr val="2F5773"/>
                </a:solidFill>
                <a:latin typeface="Calibri"/>
                <a:cs typeface="Calibri"/>
              </a:rPr>
              <a:t>RESOL</a:t>
            </a:r>
            <a:r>
              <a:rPr lang="hu-HU" sz="975" b="1" kern="0" dirty="0">
                <a:solidFill>
                  <a:srgbClr val="2F5773"/>
                </a:solidFill>
                <a:latin typeface="Calibri"/>
                <a:cs typeface="Calibri"/>
              </a:rPr>
              <a:t> 1 és 2</a:t>
            </a:r>
          </a:p>
          <a:p>
            <a:pPr defTabSz="685800">
              <a:defRPr/>
            </a:pPr>
            <a:r>
              <a:rPr lang="hu-HU" sz="975" kern="0" dirty="0">
                <a:solidFill>
                  <a:schemeClr val="bg2">
                    <a:lumMod val="25000"/>
                  </a:schemeClr>
                </a:solidFill>
                <a:latin typeface="Calibri"/>
                <a:cs typeface="Calibri"/>
                <a:hlinkClick r:id="rId2"/>
              </a:rPr>
              <a:t>Ismert </a:t>
            </a:r>
            <a:r>
              <a:rPr lang="hu-HU" sz="975" kern="0" dirty="0" err="1">
                <a:solidFill>
                  <a:schemeClr val="bg2">
                    <a:lumMod val="25000"/>
                  </a:schemeClr>
                </a:solidFill>
                <a:latin typeface="Calibri"/>
                <a:cs typeface="Calibri"/>
                <a:hlinkClick r:id="rId2"/>
              </a:rPr>
              <a:t>DPM</a:t>
            </a:r>
            <a:r>
              <a:rPr lang="hu-HU" sz="975" kern="0" dirty="0">
                <a:solidFill>
                  <a:schemeClr val="bg2">
                    <a:lumMod val="25000"/>
                  </a:schemeClr>
                </a:solidFill>
                <a:latin typeface="Calibri"/>
                <a:cs typeface="Calibri"/>
                <a:hlinkClick r:id="rId2"/>
              </a:rPr>
              <a:t> hibák</a:t>
            </a:r>
            <a:r>
              <a:rPr lang="hu-HU" sz="975" kern="0" dirty="0">
                <a:solidFill>
                  <a:schemeClr val="bg2">
                    <a:lumMod val="25000"/>
                  </a:schemeClr>
                </a:solidFill>
                <a:latin typeface="Calibri"/>
                <a:cs typeface="Calibri"/>
              </a:rPr>
              <a:t> javítása </a:t>
            </a:r>
          </a:p>
          <a:p>
            <a:pPr defTabSz="685800">
              <a:spcAft>
                <a:spcPts val="900"/>
              </a:spcAft>
              <a:defRPr/>
            </a:pPr>
            <a:endParaRPr lang="en-US" sz="900" b="1" kern="0" dirty="0">
              <a:solidFill>
                <a:srgbClr val="2F5773"/>
              </a:solidFill>
              <a:latin typeface="Calibri"/>
              <a:cs typeface="Calibri"/>
            </a:endParaRP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A04E3DDF-EECE-148B-D9ED-DDA3ED9C8E91}"/>
              </a:ext>
            </a:extLst>
          </p:cNvPr>
          <p:cNvSpPr txBox="1"/>
          <p:nvPr/>
        </p:nvSpPr>
        <p:spPr>
          <a:xfrm>
            <a:off x="271024" y="3978343"/>
            <a:ext cx="8189258" cy="2161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300" b="1" u="sng" kern="0" dirty="0" err="1">
                <a:solidFill>
                  <a:srgbClr val="2F5773"/>
                </a:solidFill>
                <a:cs typeface="Calibri"/>
              </a:rPr>
              <a:t>FINREP</a:t>
            </a:r>
            <a:r>
              <a:rPr lang="hu-HU" sz="1300" b="1" u="sng" kern="0" dirty="0">
                <a:solidFill>
                  <a:srgbClr val="2F5773"/>
                </a:solidFill>
                <a:cs typeface="Calibri"/>
              </a:rPr>
              <a:t> – </a:t>
            </a:r>
            <a:r>
              <a:rPr lang="hu-HU" sz="1300" b="1" u="sng" kern="0" dirty="0" err="1">
                <a:solidFill>
                  <a:srgbClr val="2F5773"/>
                </a:solidFill>
                <a:cs typeface="Calibri"/>
              </a:rPr>
              <a:t>IFRS</a:t>
            </a:r>
            <a:r>
              <a:rPr lang="hu-HU" sz="1300" b="1" u="sng" kern="0" dirty="0">
                <a:solidFill>
                  <a:srgbClr val="2F5773"/>
                </a:solidFill>
                <a:cs typeface="Calibri"/>
              </a:rPr>
              <a:t> 18</a:t>
            </a:r>
          </a:p>
          <a:p>
            <a:pPr>
              <a:lnSpc>
                <a:spcPct val="150000"/>
              </a:lnSpc>
            </a:pPr>
            <a:r>
              <a:rPr lang="hu-HU" sz="1300" kern="0" dirty="0">
                <a:solidFill>
                  <a:srgbClr val="2F5773"/>
                </a:solidFill>
                <a:cs typeface="Calibri"/>
              </a:rPr>
              <a:t>Táblák és kitöltési előírások elérhetőek az </a:t>
            </a:r>
            <a:r>
              <a:rPr lang="hu-HU" sz="1300" kern="0" dirty="0" err="1">
                <a:solidFill>
                  <a:srgbClr val="2F5773"/>
                </a:solidFill>
                <a:cs typeface="Calibri"/>
              </a:rPr>
              <a:t>EBA</a:t>
            </a:r>
            <a:r>
              <a:rPr lang="hu-HU" sz="1300" kern="0" dirty="0">
                <a:solidFill>
                  <a:srgbClr val="2F5773"/>
                </a:solidFill>
                <a:cs typeface="Calibri"/>
              </a:rPr>
              <a:t> honlapján: </a:t>
            </a:r>
            <a:r>
              <a:rPr lang="en-US" sz="1300" dirty="0">
                <a:hlinkClick r:id="rId3"/>
              </a:rPr>
              <a:t>The EBA issues Opinion on the implementation of IFRS 18 in supervisory financial reporting to support consistency with IFRS requirements | European Banking Authority</a:t>
            </a:r>
            <a:endParaRPr lang="hu-HU" sz="1300" dirty="0"/>
          </a:p>
          <a:p>
            <a:pPr>
              <a:lnSpc>
                <a:spcPct val="150000"/>
              </a:lnSpc>
            </a:pPr>
            <a:endParaRPr lang="hu-HU" sz="1300" dirty="0"/>
          </a:p>
          <a:p>
            <a:pPr>
              <a:lnSpc>
                <a:spcPct val="150000"/>
              </a:lnSpc>
            </a:pPr>
            <a:r>
              <a:rPr lang="hu-HU" sz="1300" b="1" u="sng" kern="0" dirty="0">
                <a:solidFill>
                  <a:srgbClr val="2F5773"/>
                </a:solidFill>
                <a:cs typeface="Calibri"/>
              </a:rPr>
              <a:t>A </a:t>
            </a:r>
            <a:r>
              <a:rPr lang="hu-HU" sz="1300" b="1" u="sng" kern="0" dirty="0" err="1">
                <a:solidFill>
                  <a:srgbClr val="2F5773"/>
                </a:solidFill>
                <a:cs typeface="Calibri"/>
              </a:rPr>
              <a:t>draft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v4.4 </a:t>
            </a:r>
            <a:r>
              <a:rPr lang="hu-HU" sz="1300" b="1" kern="0" dirty="0" err="1">
                <a:solidFill>
                  <a:srgbClr val="2F5773"/>
                </a:solidFill>
                <a:cs typeface="Calibri"/>
              </a:rPr>
              <a:t>Phase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1 technikai csomag (</a:t>
            </a:r>
            <a:r>
              <a:rPr lang="hu-HU" sz="1300" b="1" kern="0" dirty="0" err="1">
                <a:solidFill>
                  <a:srgbClr val="2F5773"/>
                </a:solidFill>
                <a:cs typeface="Calibri"/>
              </a:rPr>
              <a:t>DPM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, </a:t>
            </a:r>
            <a:r>
              <a:rPr lang="hu-HU" sz="1300" b="1" kern="0" dirty="0" err="1">
                <a:solidFill>
                  <a:srgbClr val="2F5773"/>
                </a:solidFill>
                <a:cs typeface="Calibri"/>
              </a:rPr>
              <a:t>XBRL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taxonómia) elérhető az </a:t>
            </a:r>
            <a:r>
              <a:rPr lang="hu-HU" sz="1300" b="1" kern="0" dirty="0" err="1">
                <a:solidFill>
                  <a:srgbClr val="2F5773"/>
                </a:solidFill>
                <a:cs typeface="Calibri"/>
              </a:rPr>
              <a:t>EBA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honlapján, </a:t>
            </a:r>
            <a:r>
              <a:rPr lang="hu-HU" sz="1300" b="1" u="sng" kern="0" dirty="0">
                <a:solidFill>
                  <a:srgbClr val="2F5773"/>
                </a:solidFill>
                <a:cs typeface="Calibri"/>
              </a:rPr>
              <a:t>végleges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csomag megjelenése szeptember végéig várható: </a:t>
            </a:r>
            <a:r>
              <a:rPr lang="hu-HU" sz="1300" b="1" kern="0" dirty="0">
                <a:solidFill>
                  <a:srgbClr val="2F5773"/>
                </a:solidFill>
                <a:cs typeface="Calibri"/>
                <a:hlinkClick r:id="rId4"/>
              </a:rPr>
              <a:t>https://www.eba.europa.eu/risk-and-data-analysis/reporting/reporting-frameworks/reporting-framework-4.4</a:t>
            </a:r>
            <a:r>
              <a:rPr lang="hu-HU" sz="1300" b="1" kern="0" dirty="0">
                <a:solidFill>
                  <a:srgbClr val="2F5773"/>
                </a:solidFill>
                <a:cs typeface="Calibri"/>
              </a:rPr>
              <a:t> </a:t>
            </a:r>
          </a:p>
        </p:txBody>
      </p:sp>
      <p:sp>
        <p:nvSpPr>
          <p:cNvPr id="7" name="Pentagon 33">
            <a:extLst>
              <a:ext uri="{FF2B5EF4-FFF2-40B4-BE49-F238E27FC236}">
                <a16:creationId xmlns:a16="http://schemas.microsoft.com/office/drawing/2014/main" id="{D6742E70-7202-D0E2-6602-6956788CB72F}"/>
              </a:ext>
            </a:extLst>
          </p:cNvPr>
          <p:cNvSpPr/>
          <p:nvPr/>
        </p:nvSpPr>
        <p:spPr>
          <a:xfrm>
            <a:off x="2145005" y="3138793"/>
            <a:ext cx="1947942" cy="2687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TCB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–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LIQUIDITY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(technikai módosítás)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A3EA9DBC-6D84-87CC-451B-7DABE80BC391}"/>
              </a:ext>
            </a:extLst>
          </p:cNvPr>
          <p:cNvSpPr/>
          <p:nvPr/>
        </p:nvSpPr>
        <p:spPr>
          <a:xfrm>
            <a:off x="2868658" y="3469509"/>
            <a:ext cx="2030792" cy="50883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noFill/>
            <a:prstDash val="solid"/>
          </a:ln>
          <a:effectLst/>
        </p:spPr>
        <p:txBody>
          <a:bodyPr numCol="1" rtlCol="0" anchor="t"/>
          <a:lstStyle/>
          <a:p>
            <a:pPr defTabSz="685800">
              <a:defRPr/>
            </a:pPr>
            <a:r>
              <a:rPr lang="hu-HU" sz="975" b="1" kern="0" dirty="0" err="1">
                <a:solidFill>
                  <a:srgbClr val="2F5773"/>
                </a:solidFill>
                <a:latin typeface="Calibri"/>
                <a:cs typeface="Calibri"/>
              </a:rPr>
              <a:t>TCB</a:t>
            </a:r>
            <a:r>
              <a:rPr lang="hu-HU" sz="975" b="1" kern="0" dirty="0">
                <a:solidFill>
                  <a:srgbClr val="2F5773"/>
                </a:solidFill>
                <a:latin typeface="Calibri"/>
                <a:cs typeface="Calibri"/>
              </a:rPr>
              <a:t> – </a:t>
            </a:r>
            <a:r>
              <a:rPr lang="hu-HU" sz="975" b="1" kern="0" dirty="0" err="1">
                <a:solidFill>
                  <a:srgbClr val="2F5773"/>
                </a:solidFill>
                <a:latin typeface="Calibri"/>
                <a:cs typeface="Calibri"/>
              </a:rPr>
              <a:t>LIQUIDITY</a:t>
            </a:r>
            <a:r>
              <a:rPr lang="hu-HU" sz="975" b="1" kern="0" dirty="0">
                <a:solidFill>
                  <a:srgbClr val="2F5773"/>
                </a:solidFill>
                <a:latin typeface="Calibri"/>
                <a:cs typeface="Calibri"/>
              </a:rPr>
              <a:t> modul</a:t>
            </a:r>
          </a:p>
          <a:p>
            <a:pPr defTabSz="685800">
              <a:defRPr/>
            </a:pPr>
            <a:r>
              <a:rPr lang="hu-HU" sz="900" kern="0" dirty="0" err="1">
                <a:latin typeface="Calibri"/>
                <a:cs typeface="Calibri"/>
              </a:rPr>
              <a:t>DPM</a:t>
            </a:r>
            <a:r>
              <a:rPr lang="hu-HU" sz="900" kern="0" dirty="0">
                <a:latin typeface="Calibri"/>
                <a:cs typeface="Calibri"/>
              </a:rPr>
              <a:t> hibák javítása </a:t>
            </a:r>
            <a:endParaRPr lang="en-US" sz="9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9735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E2FB9-30E1-669C-FDB4-EB1B1BE7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9922070B-8771-3213-36D8-93FFFBDC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EBA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adatszolgáltatások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9306EEE-7D85-4862-13C6-D8FCB6706B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9217FF0C-D3FB-0448-EDF2-C65923D05CF4}"/>
              </a:ext>
            </a:extLst>
          </p:cNvPr>
          <p:cNvSpPr txBox="1">
            <a:spLocks/>
          </p:cNvSpPr>
          <p:nvPr/>
        </p:nvSpPr>
        <p:spPr>
          <a:xfrm>
            <a:off x="427875" y="1750257"/>
            <a:ext cx="8420290" cy="3659392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563"/>
              </a:spcAft>
            </a:pPr>
            <a:endParaRPr lang="hu-HU" sz="15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dirty="0">
              <a:solidFill>
                <a:schemeClr val="tx2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hu-HU" sz="15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ACF3A2D6-DEEF-6C07-0634-743B2F4D09D0}"/>
              </a:ext>
            </a:extLst>
          </p:cNvPr>
          <p:cNvSpPr/>
          <p:nvPr/>
        </p:nvSpPr>
        <p:spPr>
          <a:xfrm>
            <a:off x="413183" y="2177872"/>
            <a:ext cx="3883172" cy="139190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C6EC10F2-7584-047B-FDBD-ABFD83EEC992}"/>
              </a:ext>
            </a:extLst>
          </p:cNvPr>
          <p:cNvCxnSpPr>
            <a:cxnSpLocks/>
          </p:cNvCxnSpPr>
          <p:nvPr/>
        </p:nvCxnSpPr>
        <p:spPr>
          <a:xfrm>
            <a:off x="1366835" y="2304798"/>
            <a:ext cx="0" cy="2677357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53B9FD7-6898-C338-A796-A9CBF537B8D2}"/>
              </a:ext>
            </a:extLst>
          </p:cNvPr>
          <p:cNvSpPr txBox="1"/>
          <p:nvPr/>
        </p:nvSpPr>
        <p:spPr>
          <a:xfrm>
            <a:off x="268105" y="1946860"/>
            <a:ext cx="78709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027/06</a:t>
            </a:r>
            <a:endParaRPr lang="hu-HU" sz="1350" b="1" dirty="0"/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1CF80E1B-1852-C954-7B8B-8996B7028C34}"/>
              </a:ext>
            </a:extLst>
          </p:cNvPr>
          <p:cNvSpPr txBox="1"/>
          <p:nvPr/>
        </p:nvSpPr>
        <p:spPr>
          <a:xfrm>
            <a:off x="259597" y="1432480"/>
            <a:ext cx="8456528" cy="402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500" b="1" dirty="0" err="1">
                <a:ea typeface="Cambria" panose="02040503050406030204" pitchFamily="18" charset="0"/>
              </a:rPr>
              <a:t>EBA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reporting</a:t>
            </a:r>
            <a:r>
              <a:rPr lang="hu-HU" sz="1500" b="1" dirty="0">
                <a:ea typeface="Cambria" panose="02040503050406030204" pitchFamily="18" charset="0"/>
              </a:rPr>
              <a:t> </a:t>
            </a:r>
            <a:r>
              <a:rPr lang="hu-HU" sz="1500" b="1" dirty="0" err="1">
                <a:ea typeface="Cambria" panose="02040503050406030204" pitchFamily="18" charset="0"/>
              </a:rPr>
              <a:t>framework</a:t>
            </a:r>
            <a:r>
              <a:rPr lang="hu-HU" sz="1500" b="1" dirty="0">
                <a:ea typeface="Cambria" panose="02040503050406030204" pitchFamily="18" charset="0"/>
              </a:rPr>
              <a:t> v4.4 </a:t>
            </a:r>
            <a:r>
              <a:rPr lang="hu-HU" sz="1500" b="1" dirty="0" err="1">
                <a:ea typeface="Cambria" panose="02040503050406030204" pitchFamily="18" charset="0"/>
              </a:rPr>
              <a:t>Phase</a:t>
            </a:r>
            <a:r>
              <a:rPr lang="hu-HU" sz="1500" b="1" dirty="0">
                <a:ea typeface="Cambria" panose="02040503050406030204" pitchFamily="18" charset="0"/>
              </a:rPr>
              <a:t> 2 </a:t>
            </a:r>
            <a:r>
              <a:rPr lang="hu-HU" sz="1500" b="1" dirty="0">
                <a:solidFill>
                  <a:srgbClr val="FF0000"/>
                </a:solidFill>
                <a:ea typeface="Cambria" panose="02040503050406030204" pitchFamily="18" charset="0"/>
              </a:rPr>
              <a:t>– TERVEZET!</a:t>
            </a:r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id="{CAB8B043-898A-2570-FE72-5DA4699DC5A5}"/>
              </a:ext>
            </a:extLst>
          </p:cNvPr>
          <p:cNvSpPr/>
          <p:nvPr/>
        </p:nvSpPr>
        <p:spPr>
          <a:xfrm>
            <a:off x="4832954" y="1939308"/>
            <a:ext cx="3644439" cy="377121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numCol="1" rtlCol="0" anchor="t"/>
          <a:lstStyle/>
          <a:p>
            <a:pPr defTabSz="685800">
              <a:defRPr/>
            </a:pPr>
            <a:r>
              <a:rPr lang="hu-HU" sz="1350" kern="0" dirty="0">
                <a:latin typeface="Calibri"/>
              </a:rPr>
              <a:t>Az </a:t>
            </a:r>
            <a:r>
              <a:rPr lang="hu-HU" sz="1350" kern="0" dirty="0" err="1">
                <a:latin typeface="Calibri"/>
              </a:rPr>
              <a:t>ITS</a:t>
            </a:r>
            <a:r>
              <a:rPr lang="hu-HU" sz="1350" kern="0" dirty="0">
                <a:latin typeface="Calibri"/>
              </a:rPr>
              <a:t> tervezet nyilvános konzultációja 2026. július 10-ig tartott</a:t>
            </a:r>
          </a:p>
          <a:p>
            <a:pPr defTabSz="685800">
              <a:defRPr/>
            </a:pPr>
            <a:endParaRPr lang="hu-HU" sz="1350" dirty="0">
              <a:hlinkClick r:id="rId2"/>
            </a:endParaRPr>
          </a:p>
          <a:p>
            <a:pPr defTabSz="685800">
              <a:defRPr/>
            </a:pPr>
            <a:r>
              <a:rPr lang="en-US" sz="1350" dirty="0">
                <a:hlinkClick r:id="rId2"/>
              </a:rPr>
              <a:t>Consultation on Implementing Technical Standards on supervisory reporting (simplification package) | European Banking Authority</a:t>
            </a:r>
            <a:endParaRPr lang="hu-HU" sz="1350" dirty="0"/>
          </a:p>
          <a:p>
            <a:pPr defTabSz="685800">
              <a:defRPr/>
            </a:pPr>
            <a:endParaRPr lang="hu-HU" sz="1350" kern="0" dirty="0">
              <a:latin typeface="Calibri"/>
            </a:endParaRPr>
          </a:p>
          <a:p>
            <a:pPr defTabSz="685800">
              <a:defRPr/>
            </a:pPr>
            <a:r>
              <a:rPr lang="hu-HU" sz="1350" kern="0" dirty="0">
                <a:latin typeface="Calibri"/>
              </a:rPr>
              <a:t>A beérkezett észrevételek feldolgozása folyamatban van</a:t>
            </a:r>
          </a:p>
          <a:p>
            <a:pPr defTabSz="685800">
              <a:defRPr/>
            </a:pPr>
            <a:endParaRPr lang="hu-HU" sz="135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endParaRPr lang="hu-HU" sz="135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endParaRPr lang="hu-HU" sz="135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r>
              <a:rPr lang="hu-HU" sz="1350" kern="0" dirty="0">
                <a:solidFill>
                  <a:srgbClr val="FF0000"/>
                </a:solidFill>
                <a:latin typeface="Calibri"/>
              </a:rPr>
              <a:t>A tervezet tartalma, illetve az egyes módosítások hatályba lépésének időpontja módosulhat!</a:t>
            </a:r>
          </a:p>
          <a:p>
            <a:pPr defTabSz="685800">
              <a:defRPr/>
            </a:pPr>
            <a:endParaRPr lang="hu-HU" sz="135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r>
              <a:rPr lang="hu-HU" sz="1350" kern="0" dirty="0">
                <a:latin typeface="Calibri"/>
              </a:rPr>
              <a:t>Jelenlegi ütemterv szerint a végleges </a:t>
            </a:r>
            <a:r>
              <a:rPr lang="hu-HU" sz="1350" kern="0" dirty="0" err="1">
                <a:latin typeface="Calibri"/>
              </a:rPr>
              <a:t>ITS</a:t>
            </a:r>
            <a:r>
              <a:rPr lang="hu-HU" sz="1350" kern="0" dirty="0">
                <a:latin typeface="Calibri"/>
              </a:rPr>
              <a:t> tervezet (</a:t>
            </a:r>
            <a:r>
              <a:rPr lang="hu-HU" sz="1350" kern="0" dirty="0" err="1">
                <a:latin typeface="Calibri"/>
              </a:rPr>
              <a:t>final</a:t>
            </a:r>
            <a:r>
              <a:rPr lang="hu-HU" sz="1350" kern="0" dirty="0">
                <a:latin typeface="Calibri"/>
              </a:rPr>
              <a:t> </a:t>
            </a:r>
            <a:r>
              <a:rPr lang="hu-HU" sz="1350" kern="0" dirty="0" err="1">
                <a:latin typeface="Calibri"/>
              </a:rPr>
              <a:t>draft</a:t>
            </a:r>
            <a:r>
              <a:rPr lang="hu-HU" sz="1350" kern="0" dirty="0">
                <a:latin typeface="Calibri"/>
              </a:rPr>
              <a:t> </a:t>
            </a:r>
            <a:r>
              <a:rPr lang="hu-HU" sz="1350" kern="0" dirty="0" err="1">
                <a:latin typeface="Calibri"/>
              </a:rPr>
              <a:t>ITS</a:t>
            </a:r>
            <a:r>
              <a:rPr lang="hu-HU" sz="1350" kern="0" dirty="0">
                <a:latin typeface="Calibri"/>
              </a:rPr>
              <a:t>) 2026. év végéig készülhet el</a:t>
            </a:r>
            <a:r>
              <a:rPr lang="hu-HU" sz="13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Calibri"/>
              </a:rPr>
              <a:t>.</a:t>
            </a:r>
          </a:p>
          <a:p>
            <a:pPr defTabSz="685800">
              <a:defRPr/>
            </a:pPr>
            <a:endParaRPr lang="hu-HU" sz="135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endParaRPr lang="hu-HU" sz="900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  <a:p>
            <a:pPr defTabSz="685800">
              <a:defRPr/>
            </a:pPr>
            <a:endParaRPr lang="en-US" sz="788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</a:endParaRP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A04E3DDF-EECE-148B-D9ED-DDA3ED9C8E91}"/>
              </a:ext>
            </a:extLst>
          </p:cNvPr>
          <p:cNvSpPr txBox="1"/>
          <p:nvPr/>
        </p:nvSpPr>
        <p:spPr>
          <a:xfrm>
            <a:off x="268105" y="5547975"/>
            <a:ext cx="8189258" cy="340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hlinkClick r:id="rId3"/>
              </a:rPr>
              <a:t>Reporting framework 4.4 | European Banking Authority</a:t>
            </a:r>
            <a:endParaRPr lang="hu-HU" sz="1200" b="1" dirty="0">
              <a:ea typeface="Cambria" panose="02040503050406030204" pitchFamily="18" charset="0"/>
            </a:endParaRPr>
          </a:p>
        </p:txBody>
      </p:sp>
      <p:sp>
        <p:nvSpPr>
          <p:cNvPr id="29" name="Pentagon 33">
            <a:extLst>
              <a:ext uri="{FF2B5EF4-FFF2-40B4-BE49-F238E27FC236}">
                <a16:creationId xmlns:a16="http://schemas.microsoft.com/office/drawing/2014/main" id="{8750435A-724C-6DC4-EFDD-3B442D4E26EC}"/>
              </a:ext>
            </a:extLst>
          </p:cNvPr>
          <p:cNvSpPr/>
          <p:nvPr/>
        </p:nvSpPr>
        <p:spPr>
          <a:xfrm>
            <a:off x="2025068" y="4856450"/>
            <a:ext cx="2255768" cy="282656"/>
          </a:xfrm>
          <a:prstGeom prst="homePlate">
            <a:avLst/>
          </a:prstGeom>
          <a:solidFill>
            <a:srgbClr val="FBF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IMMV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(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Initial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margin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model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valuation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)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C4157C0-E7EB-91B3-C66D-5789BB11845A}"/>
              </a:ext>
            </a:extLst>
          </p:cNvPr>
          <p:cNvSpPr txBox="1"/>
          <p:nvPr/>
        </p:nvSpPr>
        <p:spPr>
          <a:xfrm>
            <a:off x="955642" y="1946860"/>
            <a:ext cx="87330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027/09</a:t>
            </a:r>
            <a:endParaRPr lang="hu-HU" sz="1350" b="1" dirty="0"/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CDC0F6A9-7AC5-FA7A-3808-2DC481C8526C}"/>
              </a:ext>
            </a:extLst>
          </p:cNvPr>
          <p:cNvCxnSpPr>
            <a:cxnSpLocks/>
          </p:cNvCxnSpPr>
          <p:nvPr/>
        </p:nvCxnSpPr>
        <p:spPr>
          <a:xfrm>
            <a:off x="715241" y="2304798"/>
            <a:ext cx="0" cy="2677357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00D6BD5E-E1EB-D960-45FC-32B163E2D6C7}"/>
              </a:ext>
            </a:extLst>
          </p:cNvPr>
          <p:cNvCxnSpPr>
            <a:cxnSpLocks/>
          </p:cNvCxnSpPr>
          <p:nvPr/>
        </p:nvCxnSpPr>
        <p:spPr>
          <a:xfrm>
            <a:off x="2025068" y="2309511"/>
            <a:ext cx="0" cy="2799569"/>
          </a:xfrm>
          <a:prstGeom prst="line">
            <a:avLst/>
          </a:prstGeom>
          <a:ln w="15875">
            <a:solidFill>
              <a:srgbClr val="0C21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D1436B1A-4737-0305-2AAD-8FB8DC603E97}"/>
              </a:ext>
            </a:extLst>
          </p:cNvPr>
          <p:cNvSpPr txBox="1"/>
          <p:nvPr/>
        </p:nvSpPr>
        <p:spPr>
          <a:xfrm>
            <a:off x="1678471" y="1939307"/>
            <a:ext cx="8733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</a:t>
            </a:r>
            <a:r>
              <a:rPr lang="hu-HU" sz="135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027/12</a:t>
            </a:r>
            <a:endParaRPr lang="hu-HU" sz="1350" b="1" dirty="0"/>
          </a:p>
        </p:txBody>
      </p:sp>
      <p:sp>
        <p:nvSpPr>
          <p:cNvPr id="20" name="Pentagon 33">
            <a:extLst>
              <a:ext uri="{FF2B5EF4-FFF2-40B4-BE49-F238E27FC236}">
                <a16:creationId xmlns:a16="http://schemas.microsoft.com/office/drawing/2014/main" id="{C488AA2C-ABCD-18BB-A6FE-56AEDA7D8689}"/>
              </a:ext>
            </a:extLst>
          </p:cNvPr>
          <p:cNvSpPr/>
          <p:nvPr/>
        </p:nvSpPr>
        <p:spPr>
          <a:xfrm>
            <a:off x="1374866" y="2535122"/>
            <a:ext cx="2013678" cy="29915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COREP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OF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3" name="Pentagon 33">
            <a:extLst>
              <a:ext uri="{FF2B5EF4-FFF2-40B4-BE49-F238E27FC236}">
                <a16:creationId xmlns:a16="http://schemas.microsoft.com/office/drawing/2014/main" id="{F0EF8544-1015-D19F-5AF2-B9AFFD5A3834}"/>
              </a:ext>
            </a:extLst>
          </p:cNvPr>
          <p:cNvSpPr/>
          <p:nvPr/>
        </p:nvSpPr>
        <p:spPr>
          <a:xfrm>
            <a:off x="1374871" y="2838013"/>
            <a:ext cx="2013674" cy="282656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FINREP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0" name="Pentagon 33">
            <a:extLst>
              <a:ext uri="{FF2B5EF4-FFF2-40B4-BE49-F238E27FC236}">
                <a16:creationId xmlns:a16="http://schemas.microsoft.com/office/drawing/2014/main" id="{B2E99D6C-031C-A44F-49FC-4F979983C3D6}"/>
              </a:ext>
            </a:extLst>
          </p:cNvPr>
          <p:cNvSpPr/>
          <p:nvPr/>
        </p:nvSpPr>
        <p:spPr>
          <a:xfrm>
            <a:off x="1374871" y="3128981"/>
            <a:ext cx="2013674" cy="282656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COREP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LE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2" name="Pentagon 33">
            <a:extLst>
              <a:ext uri="{FF2B5EF4-FFF2-40B4-BE49-F238E27FC236}">
                <a16:creationId xmlns:a16="http://schemas.microsoft.com/office/drawing/2014/main" id="{298A4F9D-1B1F-E9C3-68E1-A27EB6C58D18}"/>
              </a:ext>
            </a:extLst>
          </p:cNvPr>
          <p:cNvSpPr/>
          <p:nvPr/>
        </p:nvSpPr>
        <p:spPr>
          <a:xfrm>
            <a:off x="1381527" y="3427304"/>
            <a:ext cx="2013673" cy="268700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>
                <a:solidFill>
                  <a:schemeClr val="tx1"/>
                </a:solidFill>
                <a:latin typeface="Calibri"/>
              </a:rPr>
              <a:t>Likviditás (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LCR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,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ALMM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) és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AE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4" name="Pentagon 33">
            <a:extLst>
              <a:ext uri="{FF2B5EF4-FFF2-40B4-BE49-F238E27FC236}">
                <a16:creationId xmlns:a16="http://schemas.microsoft.com/office/drawing/2014/main" id="{0C64CEB4-AF87-65F9-BAF3-2FCCBA7AC276}"/>
              </a:ext>
            </a:extLst>
          </p:cNvPr>
          <p:cNvSpPr/>
          <p:nvPr/>
        </p:nvSpPr>
        <p:spPr>
          <a:xfrm>
            <a:off x="1374867" y="3717062"/>
            <a:ext cx="2013673" cy="299151"/>
          </a:xfrm>
          <a:prstGeom prst="homePlate">
            <a:avLst/>
          </a:prstGeom>
          <a:solidFill>
            <a:srgbClr val="DAED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COREP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LR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6" name="Pentagon 33">
            <a:extLst>
              <a:ext uri="{FF2B5EF4-FFF2-40B4-BE49-F238E27FC236}">
                <a16:creationId xmlns:a16="http://schemas.microsoft.com/office/drawing/2014/main" id="{9272C978-C7DB-16D6-6865-02C9F894E6F8}"/>
              </a:ext>
            </a:extLst>
          </p:cNvPr>
          <p:cNvSpPr/>
          <p:nvPr/>
        </p:nvSpPr>
        <p:spPr>
          <a:xfrm>
            <a:off x="1372878" y="4030424"/>
            <a:ext cx="2013671" cy="282656"/>
          </a:xfrm>
          <a:prstGeom prst="homePlat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FRTB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8" name="Pentagon 33">
            <a:extLst>
              <a:ext uri="{FF2B5EF4-FFF2-40B4-BE49-F238E27FC236}">
                <a16:creationId xmlns:a16="http://schemas.microsoft.com/office/drawing/2014/main" id="{FB357879-F552-FD95-3C18-6BA8084E2827}"/>
              </a:ext>
            </a:extLst>
          </p:cNvPr>
          <p:cNvSpPr/>
          <p:nvPr/>
        </p:nvSpPr>
        <p:spPr>
          <a:xfrm>
            <a:off x="1377202" y="4310092"/>
            <a:ext cx="2022323" cy="2687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ESG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40" name="Pentagon 33">
            <a:extLst>
              <a:ext uri="{FF2B5EF4-FFF2-40B4-BE49-F238E27FC236}">
                <a16:creationId xmlns:a16="http://schemas.microsoft.com/office/drawing/2014/main" id="{4C4182E2-1A5C-0D88-5B6A-F7DD13DF64E6}"/>
              </a:ext>
            </a:extLst>
          </p:cNvPr>
          <p:cNvSpPr/>
          <p:nvPr/>
        </p:nvSpPr>
        <p:spPr>
          <a:xfrm>
            <a:off x="1372877" y="4576730"/>
            <a:ext cx="2022323" cy="2687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r>
              <a:rPr lang="hu-HU" sz="900" b="1" dirty="0">
                <a:solidFill>
                  <a:schemeClr val="tx1"/>
                </a:solidFill>
              </a:rPr>
              <a:t>Benchmarking </a:t>
            </a:r>
            <a:r>
              <a:rPr lang="hu-HU" sz="900" b="1" dirty="0" err="1">
                <a:solidFill>
                  <a:schemeClr val="tx1"/>
                </a:solidFill>
              </a:rPr>
              <a:t>for</a:t>
            </a:r>
            <a:r>
              <a:rPr lang="hu-HU" sz="900" b="1" dirty="0">
                <a:solidFill>
                  <a:schemeClr val="tx1"/>
                </a:solidFill>
              </a:rPr>
              <a:t> </a:t>
            </a:r>
            <a:r>
              <a:rPr lang="en-US" sz="900" b="1" dirty="0">
                <a:solidFill>
                  <a:schemeClr val="tx1"/>
                </a:solidFill>
              </a:rPr>
              <a:t>CR and IFRS 9</a:t>
            </a:r>
            <a:endParaRPr lang="en-GB" sz="9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43" name="Pentagon 33">
            <a:extLst>
              <a:ext uri="{FF2B5EF4-FFF2-40B4-BE49-F238E27FC236}">
                <a16:creationId xmlns:a16="http://schemas.microsoft.com/office/drawing/2014/main" id="{47F38623-B420-CF75-B591-C89197F5B7CE}"/>
              </a:ext>
            </a:extLst>
          </p:cNvPr>
          <p:cNvSpPr/>
          <p:nvPr/>
        </p:nvSpPr>
        <p:spPr>
          <a:xfrm>
            <a:off x="715241" y="2292664"/>
            <a:ext cx="1211559" cy="241628"/>
          </a:xfrm>
          <a:prstGeom prst="homePlate">
            <a:avLst/>
          </a:prstGeom>
          <a:solidFill>
            <a:srgbClr val="E3CD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000" tIns="13500" rIns="27000" bIns="13500" rtlCol="0" anchor="ctr"/>
          <a:lstStyle/>
          <a:p>
            <a:pPr defTabSz="257156">
              <a:defRPr/>
            </a:pP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SBP</a:t>
            </a:r>
            <a:r>
              <a:rPr lang="hu-HU" sz="1050" b="1" dirty="0">
                <a:solidFill>
                  <a:schemeClr val="tx1"/>
                </a:solidFill>
                <a:latin typeface="Calibri"/>
              </a:rPr>
              <a:t> </a:t>
            </a:r>
            <a:r>
              <a:rPr lang="hu-HU" sz="1050" b="1" dirty="0" err="1">
                <a:solidFill>
                  <a:schemeClr val="tx1"/>
                </a:solidFill>
                <a:latin typeface="Calibri"/>
              </a:rPr>
              <a:t>IMV</a:t>
            </a:r>
            <a:endParaRPr lang="en-GB" sz="105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44" name="Nyíl: lefelé mutató 43">
            <a:extLst>
              <a:ext uri="{FF2B5EF4-FFF2-40B4-BE49-F238E27FC236}">
                <a16:creationId xmlns:a16="http://schemas.microsoft.com/office/drawing/2014/main" id="{942256B6-D43B-4920-307A-0CC3B7845B3D}"/>
              </a:ext>
            </a:extLst>
          </p:cNvPr>
          <p:cNvSpPr/>
          <p:nvPr/>
        </p:nvSpPr>
        <p:spPr>
          <a:xfrm>
            <a:off x="6394936" y="4107448"/>
            <a:ext cx="389963" cy="4052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</p:spTree>
    <p:extLst>
      <p:ext uri="{BB962C8B-B14F-4D97-AF65-F5344CB8AC3E}">
        <p14:creationId xmlns:p14="http://schemas.microsoft.com/office/powerpoint/2010/main" val="1616241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692C-F0AA-8881-1E4F-6FDA68D44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D074A13E-45FD-B628-3083-A4DC5FAD3E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4F17184-46C7-C2C3-3EF0-B5AE6DBAC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D1B3A96-A0D7-B160-8512-C0D77E5E41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2620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8A9F6-0F80-2573-B4EE-921340D9F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520898-96DD-CC6F-6E84-97E0B3FF3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645952"/>
            <a:ext cx="6824582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dirty="0"/>
              <a:t>A Tőkepiaci rendelet 2027. évi főbb módosításai</a:t>
            </a:r>
            <a:endParaRPr lang="hu-HU" sz="2700" b="1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C5E3B230-0CD1-422C-A867-D3ABDA1E0137}"/>
              </a:ext>
            </a:extLst>
          </p:cNvPr>
          <p:cNvSpPr txBox="1">
            <a:spLocks/>
          </p:cNvSpPr>
          <p:nvPr/>
        </p:nvSpPr>
        <p:spPr>
          <a:xfrm>
            <a:off x="2175983" y="4471427"/>
            <a:ext cx="6364943" cy="8125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TISZA-TAKÁCS ANIKÓ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igazgatóság</a:t>
            </a:r>
          </a:p>
        </p:txBody>
      </p:sp>
    </p:spTree>
    <p:extLst>
      <p:ext uri="{BB962C8B-B14F-4D97-AF65-F5344CB8AC3E}">
        <p14:creationId xmlns:p14="http://schemas.microsoft.com/office/powerpoint/2010/main" val="2180914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CAF8C-0DDF-2F20-F26C-39C2A75B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1F21B004-07F0-E043-685A-1575F34BF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Tőkepiaci rendelet módosításai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BE3FC76-1AAC-AB30-FE6C-A3E76F02DC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7225B941-670D-FEEE-6894-8FE5D7820113}"/>
              </a:ext>
            </a:extLst>
          </p:cNvPr>
          <p:cNvSpPr txBox="1">
            <a:spLocks/>
          </p:cNvSpPr>
          <p:nvPr/>
        </p:nvSpPr>
        <p:spPr>
          <a:xfrm>
            <a:off x="361855" y="926087"/>
            <a:ext cx="8420290" cy="5390556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Aft>
                <a:spcPts val="563"/>
              </a:spcAft>
            </a:pPr>
            <a:r>
              <a:rPr lang="hu-HU" sz="28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Táblaváltozás – </a:t>
            </a:r>
            <a:r>
              <a:rPr lang="hu-HU" sz="28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Halasztott bevezetés – 2027.07.01-től</a:t>
            </a:r>
            <a:r>
              <a:rPr lang="hu-HU" sz="2800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30LB – Letétkezelt befektetési alapok és portfóliók egy jegyre, illetve egy egységre jutó nettó eszközértéke – Új oszlopok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hu-HU" sz="600" b="1" u="sng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Fizikai készlet 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u-HU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KELER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Központi Értéktár Zrt.-nél ténylegesen megkeletkeztetett)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Fizikai elszámolási késedelem alatt lévő darabszám 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 kezelési szabályzat szerint már megkeletkeztetett vagy </a:t>
            </a:r>
            <a:r>
              <a:rPr lang="hu-HU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törölt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de ez valamilyen okból elmaradt)</a:t>
            </a:r>
          </a:p>
          <a:p>
            <a:pPr lvl="1">
              <a:lnSpc>
                <a:spcPct val="120000"/>
              </a:lnSpc>
            </a:pP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Kbftv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62. § (8) bekezdés d) pontja (</a:t>
            </a:r>
            <a:r>
              <a:rPr lang="hu-HU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ÁÉKBV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és a </a:t>
            </a:r>
            <a:r>
              <a:rPr lang="pt-BR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Kbftv. 64. § (9) bekezdés a) pontja </a:t>
            </a: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(ABA) alapján a letétkezelőnek a jogszabály szerinti ellenőrzési funkció ellátása keretében saját maga által kiszámított, adott vonatkozási napon ténylegesen megkeletkeztetett befektetési jegy mennyiségét szükséges jelentenie, ami a befektetési alap kezelési szabályainak megfelelő korábbi napi vonatkozási napon fennálló megkeletkeztetett mennyiség és a forgalmazási/visszaváltási mennyiségek eredője. </a:t>
            </a:r>
          </a:p>
          <a:p>
            <a:pPr lvl="1">
              <a:lnSpc>
                <a:spcPct val="120000"/>
              </a:lnSpc>
            </a:pPr>
            <a:r>
              <a:rPr lang="hu-HU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számítás során szükséges figyelembe venni, hogy az adott befektetési alapra vonatkozó elszámolási határidők alapján a jegyek forgalmazása és visszaváltása tekintetében mikor történik a tényleges megkeletkeztetés</a:t>
            </a:r>
            <a:r>
              <a:rPr lang="hu-HU" sz="135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1910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E064A-E639-1D68-C8F0-1DB572B80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2DEF406D-79FA-129A-9B44-BDE8ADB6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Tőkepiaci rendelet módosításai II.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657FB94-76F6-B7FE-D72C-1DD53D6365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hu-HU" dirty="0"/>
              <a:t>Forrás | MNB</a:t>
            </a:r>
          </a:p>
        </p:txBody>
      </p:sp>
      <p:sp>
        <p:nvSpPr>
          <p:cNvPr id="47" name="Cím 1">
            <a:extLst>
              <a:ext uri="{FF2B5EF4-FFF2-40B4-BE49-F238E27FC236}">
                <a16:creationId xmlns:a16="http://schemas.microsoft.com/office/drawing/2014/main" id="{8BF210F5-08CD-4F43-0B94-775E0A26A5C6}"/>
              </a:ext>
            </a:extLst>
          </p:cNvPr>
          <p:cNvSpPr txBox="1">
            <a:spLocks/>
          </p:cNvSpPr>
          <p:nvPr/>
        </p:nvSpPr>
        <p:spPr>
          <a:xfrm>
            <a:off x="361855" y="926087"/>
            <a:ext cx="8420290" cy="5390556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4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30A – Pénzmozgások: 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Minden jóváírás és terhelés jelentése, ami egyenlegben állományváltozással jár. 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Nemleges jelentés pontosítás formai szabály miatt.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4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30PE – Befektetési vállalkozások részére vezetett pénzszámlák egyenlegei 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Minden pénzszámla külön soron jelentése, 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Számlák negatív egyenlegének jelentése,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Negatív egyenlegre nem visszavezethető hitelek jelentése lehívott hitel összeggel  </a:t>
            </a:r>
            <a:r>
              <a:rPr lang="hu-HU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hitelmegállapodásonkét</a:t>
            </a: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Visszamenőleges rögzítés figyelembe vétele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400" b="1" u="sng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33LEZ – A nap során lezárt pozíciók adatai, 33NYIPO – Nyitott pozíciók adatai a nap végén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Certifikátok</a:t>
            </a:r>
            <a:r>
              <a:rPr lang="hu-HU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definíciójának pontosítása</a:t>
            </a:r>
          </a:p>
        </p:txBody>
      </p:sp>
    </p:spTree>
    <p:extLst>
      <p:ext uri="{BB962C8B-B14F-4D97-AF65-F5344CB8AC3E}">
        <p14:creationId xmlns:p14="http://schemas.microsoft.com/office/powerpoint/2010/main" val="2280946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6692C-F0AA-8881-1E4F-6FDA68D44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D074A13E-45FD-B628-3083-A4DC5FAD3E3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4F17184-46C7-C2C3-3EF0-B5AE6DBAC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D1B3A96-A0D7-B160-8512-C0D77E5E41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2084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C102F-BA4A-7FC0-4675-B4E2CF61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CAAA20-B71E-C951-EFC9-C4A425571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947" y="1645952"/>
            <a:ext cx="6824582" cy="954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360000" algn="l"/>
              </a:tabLst>
            </a:pPr>
            <a:r>
              <a:rPr lang="hu-HU" sz="2800" b="1" dirty="0"/>
              <a:t>A HITREG és BETREG rendeletek  változásai</a:t>
            </a:r>
            <a:endParaRPr lang="hu-HU" sz="2700" b="1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56131CD-F9DE-36E7-058F-42F57B766028}"/>
              </a:ext>
            </a:extLst>
          </p:cNvPr>
          <p:cNvSpPr txBox="1">
            <a:spLocks/>
          </p:cNvSpPr>
          <p:nvPr/>
        </p:nvSpPr>
        <p:spPr>
          <a:xfrm>
            <a:off x="2175983" y="4471427"/>
            <a:ext cx="6364943" cy="8125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49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hu-HU" sz="3300" kern="12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hu-HU" altLang="hu-HU" sz="24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Simonné Sulyok Brigitta</a:t>
            </a:r>
          </a:p>
          <a:p>
            <a:r>
              <a:rPr lang="hu-HU" altLang="hu-HU" sz="2000" b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igazgatóság</a:t>
            </a:r>
          </a:p>
        </p:txBody>
      </p:sp>
    </p:spTree>
    <p:extLst>
      <p:ext uri="{BB962C8B-B14F-4D97-AF65-F5344CB8AC3E}">
        <p14:creationId xmlns:p14="http://schemas.microsoft.com/office/powerpoint/2010/main" val="30669838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A8B6E3-B351-9A4B-C4BE-0C113CC1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1" y="1071836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HITREG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672D72F-FAA5-C700-32CD-422CA02FD1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877967-893D-8E70-6507-1522765C251F}"/>
              </a:ext>
            </a:extLst>
          </p:cNvPr>
          <p:cNvSpPr txBox="1"/>
          <p:nvPr/>
        </p:nvSpPr>
        <p:spPr>
          <a:xfrm>
            <a:off x="223048" y="1879045"/>
            <a:ext cx="8577551" cy="4144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2100" b="1" dirty="0">
                <a:solidFill>
                  <a:schemeClr val="tx2"/>
                </a:solidFill>
                <a:ea typeface="Cambria" panose="02040503050406030204" pitchFamily="18" charset="0"/>
              </a:rPr>
              <a:t>2026. Q4 új attribútumok</a:t>
            </a: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Hitelkonstrukció</a:t>
            </a:r>
            <a:r>
              <a:rPr lang="hu-HU" sz="1350" dirty="0">
                <a:solidFill>
                  <a:schemeClr val="tx2"/>
                </a:solidFill>
              </a:rPr>
              <a:t> (</a:t>
            </a:r>
            <a:r>
              <a:rPr lang="hu-HU" sz="1350" dirty="0" err="1">
                <a:solidFill>
                  <a:schemeClr val="tx2"/>
                </a:solidFill>
              </a:rPr>
              <a:t>INSTK</a:t>
            </a:r>
            <a:r>
              <a:rPr lang="hu-HU" sz="1350" dirty="0">
                <a:solidFill>
                  <a:schemeClr val="tx2"/>
                </a:solidFill>
              </a:rPr>
              <a:t>): a keretjellegű instrumentumok esetében megkönnyíti a támogatott hitelkonstrukciók azonosítását és további elemzését, teljes fennálló hitelállományra jelentendő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).</a:t>
            </a:r>
            <a:endParaRPr lang="hu-HU" dirty="0">
              <a:solidFill>
                <a:schemeClr val="tx2"/>
              </a:solidFill>
              <a:ea typeface="Cambria" panose="02040503050406030204" pitchFamily="18" charset="0"/>
            </a:endParaRP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A hitelkeret lehívható-e 30 napon belül?</a:t>
            </a:r>
            <a:r>
              <a:rPr lang="hu-HU" sz="1350" dirty="0">
                <a:solidFill>
                  <a:schemeClr val="tx2"/>
                </a:solidFill>
              </a:rPr>
              <a:t> (</a:t>
            </a:r>
            <a:r>
              <a:rPr lang="hu-HU" sz="1350" dirty="0" err="1">
                <a:solidFill>
                  <a:schemeClr val="tx2"/>
                </a:solidFill>
              </a:rPr>
              <a:t>INSTK</a:t>
            </a:r>
            <a:r>
              <a:rPr lang="hu-HU" sz="1350" dirty="0">
                <a:solidFill>
                  <a:schemeClr val="tx2"/>
                </a:solidFill>
              </a:rPr>
              <a:t>, INSTR): a folyamatos felügyeleti munka érdekében nélkülözhetetlen azon hitelkeretek azonosítása, amelyeket az ügyfél 30 napon belül nem hívhat le. A teljes fennálló hitelállományra jelentendő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).</a:t>
            </a: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A társasházi építményi joghoz kapcsolódó projekthitel instrumentum azonosítója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FEDE</a:t>
            </a:r>
            <a:r>
              <a:rPr lang="hu-HU" sz="1350" dirty="0">
                <a:solidFill>
                  <a:schemeClr val="tx2"/>
                </a:solidFill>
              </a:rPr>
              <a:t>): a 2026. márciustól bevezetett társasházi építményi jog következtében új fedezettípus, valamint új fedezethez tartozó jog típus kerül beépítésre a HITREG-be, szükséges a projekthitel és az azzal finanszírozott társasházi építményi jog, illetve a kapcsolódó hitel összekötése csak akkor, ha az adatszolgáltató saját maga által folyósított projekthitelről van szó.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 és az összevont alapú felügyelet alá tartozó </a:t>
            </a:r>
            <a:r>
              <a:rPr lang="hu-HU" sz="1350" dirty="0" err="1">
                <a:solidFill>
                  <a:schemeClr val="tx2"/>
                </a:solidFill>
              </a:rPr>
              <a:t>PV</a:t>
            </a:r>
            <a:r>
              <a:rPr lang="hu-HU" sz="1350" dirty="0">
                <a:solidFill>
                  <a:schemeClr val="tx2"/>
                </a:solidFill>
              </a:rPr>
              <a:t>-k hitelnyújtás és lízing tevékenysége esetében töltendő.</a:t>
            </a:r>
            <a:endParaRPr lang="hu-HU" dirty="0">
              <a:solidFill>
                <a:schemeClr val="tx2"/>
              </a:solidFill>
            </a:endParaRP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hu-HU" sz="135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5670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82CC1-486F-EA57-F461-CFD9E87B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B7107C-7760-9BF9-C78B-0CDA22EF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1" y="1071836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HITREG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69E00E0-6DB7-19D7-BA7E-C0DD9112C1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1039DA-C058-0558-BC10-77BED432FEB9}"/>
              </a:ext>
            </a:extLst>
          </p:cNvPr>
          <p:cNvSpPr txBox="1"/>
          <p:nvPr/>
        </p:nvSpPr>
        <p:spPr>
          <a:xfrm>
            <a:off x="229771" y="1859411"/>
            <a:ext cx="8456528" cy="364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2100" b="1" dirty="0">
                <a:solidFill>
                  <a:schemeClr val="tx2"/>
                </a:solidFill>
                <a:ea typeface="Cambria" panose="02040503050406030204" pitchFamily="18" charset="0"/>
              </a:rPr>
              <a:t>2026. Q4 új attribútumok</a:t>
            </a:r>
          </a:p>
          <a:p>
            <a:pPr marL="214313" indent="-214313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Ügyfél által fizetendő kamatláb </a:t>
            </a:r>
            <a:r>
              <a:rPr lang="hu-HU" sz="1350" dirty="0">
                <a:solidFill>
                  <a:schemeClr val="tx2"/>
                </a:solidFill>
              </a:rPr>
              <a:t>– az ügyfelek pontos adósságszolgálati terhének, valamint az állam által nyújtott támogatások pontos értékének számszerűsítése a hiteladósok fizetőképességének és a bankszektor jövedelmezőségének vizsgálatához szükséges.</a:t>
            </a:r>
          </a:p>
          <a:p>
            <a:pPr marL="600075" lvl="1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dirty="0">
                <a:solidFill>
                  <a:schemeClr val="tx2"/>
                </a:solidFill>
              </a:rPr>
              <a:t>Új szerződéses kamatlábak (INSTR): 2026. december 1-jén vagy utána kötött szerződések esetén jelentendő  </a:t>
            </a:r>
          </a:p>
          <a:p>
            <a:pPr marL="942975" lvl="2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új szerződéses kamatláb </a:t>
            </a:r>
            <a:r>
              <a:rPr lang="hu-HU" sz="1350" dirty="0">
                <a:solidFill>
                  <a:schemeClr val="tx2"/>
                </a:solidFill>
              </a:rPr>
              <a:t>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</a:p>
          <a:p>
            <a:pPr marL="942975" lvl="2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új szerződésekre vonatkozó </a:t>
            </a:r>
            <a:r>
              <a:rPr lang="hu-HU" sz="1350" b="1" i="1" dirty="0">
                <a:solidFill>
                  <a:schemeClr val="tx2"/>
                </a:solidFill>
              </a:rPr>
              <a:t>évesített </a:t>
            </a:r>
            <a:r>
              <a:rPr lang="hu-HU" sz="1350" b="1" dirty="0">
                <a:solidFill>
                  <a:schemeClr val="tx2"/>
                </a:solidFill>
              </a:rPr>
              <a:t>kamatláb</a:t>
            </a:r>
            <a:r>
              <a:rPr lang="hu-HU" sz="1350" dirty="0">
                <a:solidFill>
                  <a:schemeClr val="tx2"/>
                </a:solidFill>
              </a:rPr>
              <a:t>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</a:p>
          <a:p>
            <a:pPr marL="600075" lvl="2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dirty="0">
                <a:solidFill>
                  <a:schemeClr val="tx2"/>
                </a:solidFill>
              </a:rPr>
              <a:t>Állományi kamatlábak (INSTR):</a:t>
            </a:r>
          </a:p>
          <a:p>
            <a:pPr marL="942975" lvl="2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állományi kamatláb</a:t>
            </a:r>
            <a:r>
              <a:rPr lang="hu-HU" sz="1350" dirty="0">
                <a:solidFill>
                  <a:schemeClr val="tx2"/>
                </a:solidFill>
              </a:rPr>
              <a:t>: a teljes fennálló hitelállományra jelentendő,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 és </a:t>
            </a:r>
            <a:r>
              <a:rPr lang="hu-HU" sz="1350" dirty="0" err="1">
                <a:solidFill>
                  <a:schemeClr val="tx2"/>
                </a:solidFill>
              </a:rPr>
              <a:t>PV-knek</a:t>
            </a:r>
            <a:r>
              <a:rPr lang="hu-HU" sz="1350" dirty="0">
                <a:solidFill>
                  <a:schemeClr val="tx2"/>
                </a:solidFill>
              </a:rPr>
              <a:t> hitelnyújtás, lízing és folyó faktoring tevékenység esetén kell tölteni.</a:t>
            </a:r>
          </a:p>
          <a:p>
            <a:pPr marL="942975" lvl="2" indent="-257175" algn="just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állományi évesített kamatláb</a:t>
            </a:r>
            <a:r>
              <a:rPr lang="hu-HU" sz="1350" dirty="0">
                <a:solidFill>
                  <a:schemeClr val="tx2"/>
                </a:solidFill>
              </a:rPr>
              <a:t>: a teljes fennálló hitelállományra jelentendő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1E59A32B-73EE-8AF2-8E44-DF1C35C6E918}"/>
              </a:ext>
            </a:extLst>
          </p:cNvPr>
          <p:cNvSpPr txBox="1">
            <a:spLocks/>
          </p:cNvSpPr>
          <p:nvPr/>
        </p:nvSpPr>
        <p:spPr>
          <a:xfrm>
            <a:off x="229771" y="1249363"/>
            <a:ext cx="7610642" cy="45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74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hu-HU" sz="3000" kern="1200" cap="all" spc="8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dirty="0">
                <a:solidFill>
                  <a:schemeClr val="tx2"/>
                </a:solidFill>
              </a:rPr>
              <a:t>HITREG</a:t>
            </a:r>
          </a:p>
        </p:txBody>
      </p:sp>
    </p:spTree>
    <p:extLst>
      <p:ext uri="{BB962C8B-B14F-4D97-AF65-F5344CB8AC3E}">
        <p14:creationId xmlns:p14="http://schemas.microsoft.com/office/powerpoint/2010/main" val="35718146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19DC3-FFEF-087C-B1BE-10E9C5B8E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4B797F-0871-0D63-1084-8AA4ED19E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1" y="1071836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HITREG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7EEDDFB-55E8-A62E-D320-BDDE2D7BD4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21A09-F998-A5D8-CF45-DD71C4ABAE71}"/>
              </a:ext>
            </a:extLst>
          </p:cNvPr>
          <p:cNvSpPr txBox="1"/>
          <p:nvPr/>
        </p:nvSpPr>
        <p:spPr>
          <a:xfrm>
            <a:off x="284061" y="1852221"/>
            <a:ext cx="8456528" cy="2864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2100" b="1" dirty="0">
                <a:solidFill>
                  <a:schemeClr val="tx2"/>
                </a:solidFill>
                <a:ea typeface="Cambria" panose="02040503050406030204" pitchFamily="18" charset="0"/>
              </a:rPr>
              <a:t>2026. Q4 új attribútumok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1500" b="1" dirty="0" err="1">
                <a:solidFill>
                  <a:schemeClr val="tx2"/>
                </a:solidFill>
              </a:rPr>
              <a:t>ESRB</a:t>
            </a:r>
            <a:r>
              <a:rPr lang="hu-HU" sz="1500" b="1" dirty="0">
                <a:solidFill>
                  <a:schemeClr val="tx2"/>
                </a:solidFill>
              </a:rPr>
              <a:t> tábla – új mezők</a:t>
            </a: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Bérbeadott terület aránya (%)</a:t>
            </a:r>
            <a:r>
              <a:rPr lang="hu-HU" sz="1350" dirty="0">
                <a:solidFill>
                  <a:schemeClr val="tx2"/>
                </a:solidFill>
              </a:rPr>
              <a:t>: a projektek kihasználtsági rátájának nyomon követéséhez, illetve a projektek jövedelemtermelő képességének vizsgálatához szükséges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</a:p>
          <a:p>
            <a:pPr marL="257175" indent="-257175" algn="just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Bérbeadható terület mérete (m2)</a:t>
            </a:r>
            <a:r>
              <a:rPr lang="hu-HU" sz="1350" dirty="0">
                <a:solidFill>
                  <a:schemeClr val="tx2"/>
                </a:solidFill>
              </a:rPr>
              <a:t>: a projektek kihasználtsági rátájának és a bérleti díjának segítségével a projektek jövedelemtermelő képességének vizsgálata érdekében kerül beépítésre az adatmodellbe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</a:p>
          <a:p>
            <a:pPr marL="257175" indent="-257175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Lakások száma</a:t>
            </a:r>
            <a:r>
              <a:rPr lang="hu-HU" sz="1350" dirty="0">
                <a:solidFill>
                  <a:schemeClr val="tx2"/>
                </a:solidFill>
              </a:rPr>
              <a:t>: a hitelintézetek újlakás-kínálat alakulásában betöltött szerepének nyomon követéséhez és a banki finanszírozással érintett lakóingatlan-projekt szegmens azonosításához szükséges (csak </a:t>
            </a:r>
            <a:r>
              <a:rPr lang="hu-HU" sz="1350" dirty="0" err="1">
                <a:solidFill>
                  <a:schemeClr val="tx2"/>
                </a:solidFill>
              </a:rPr>
              <a:t>HITINT</a:t>
            </a:r>
            <a:r>
              <a:rPr lang="hu-HU" sz="1350" dirty="0">
                <a:solidFill>
                  <a:schemeClr val="tx2"/>
                </a:solidFill>
              </a:rPr>
              <a:t>)</a:t>
            </a:r>
            <a:endParaRPr lang="hu-HU" sz="1200" dirty="0">
              <a:solidFill>
                <a:schemeClr val="tx2"/>
              </a:solidFill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95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F4991-420A-C1A8-95E8-D2BCF5179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736476-79B9-1919-5F82-DA6720A9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1" y="1071836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BETREG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151C2B2-A532-1456-6738-05667B70C6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8905E-D15F-278A-705A-5EAF731E30AD}"/>
              </a:ext>
            </a:extLst>
          </p:cNvPr>
          <p:cNvSpPr txBox="1"/>
          <p:nvPr/>
        </p:nvSpPr>
        <p:spPr>
          <a:xfrm>
            <a:off x="284061" y="1837742"/>
            <a:ext cx="8456528" cy="378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2100" b="1" dirty="0">
                <a:solidFill>
                  <a:schemeClr val="tx2"/>
                </a:solidFill>
                <a:ea typeface="Cambria" panose="02040503050406030204" pitchFamily="18" charset="0"/>
              </a:rPr>
              <a:t>2026. Q4 új attribútumok</a:t>
            </a: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Kamatfelár</a:t>
            </a:r>
            <a:r>
              <a:rPr lang="hu-HU" sz="1350" dirty="0">
                <a:solidFill>
                  <a:schemeClr val="tx2"/>
                </a:solidFill>
              </a:rPr>
              <a:t> (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, </a:t>
            </a:r>
            <a:r>
              <a:rPr lang="hu-HU" sz="1350" dirty="0" err="1">
                <a:solidFill>
                  <a:schemeClr val="tx2"/>
                </a:solidFill>
              </a:rPr>
              <a:t>INSTR_FHIT</a:t>
            </a:r>
            <a:r>
              <a:rPr lang="hu-HU" sz="1350" dirty="0">
                <a:solidFill>
                  <a:schemeClr val="tx2"/>
                </a:solidFill>
              </a:rPr>
              <a:t>): a változó kamatozású ügyletek esetében a felár mértékének ismerete szükséges a kockázati számítások elvégzéséhez. A teljes állomány tekintetében jelentendő.</a:t>
            </a: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Konszolidált jelentésben szerepel-e?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, </a:t>
            </a:r>
            <a:r>
              <a:rPr lang="hu-HU" sz="1350" dirty="0" err="1">
                <a:solidFill>
                  <a:schemeClr val="tx2"/>
                </a:solidFill>
              </a:rPr>
              <a:t>INSTR_FHIT</a:t>
            </a:r>
            <a:r>
              <a:rPr lang="hu-HU" sz="1350" dirty="0">
                <a:solidFill>
                  <a:schemeClr val="tx2"/>
                </a:solidFill>
              </a:rPr>
              <a:t>):  a HITREG-</a:t>
            </a:r>
            <a:r>
              <a:rPr lang="hu-HU" sz="1350" dirty="0" err="1">
                <a:solidFill>
                  <a:schemeClr val="tx2"/>
                </a:solidFill>
              </a:rPr>
              <a:t>hez</a:t>
            </a:r>
            <a:r>
              <a:rPr lang="hu-HU" sz="1350" dirty="0">
                <a:solidFill>
                  <a:schemeClr val="tx2"/>
                </a:solidFill>
              </a:rPr>
              <a:t> hasonlóan a BETREG-</a:t>
            </a:r>
            <a:r>
              <a:rPr lang="hu-HU" sz="1350" dirty="0" err="1">
                <a:solidFill>
                  <a:schemeClr val="tx2"/>
                </a:solidFill>
              </a:rPr>
              <a:t>ből</a:t>
            </a:r>
            <a:r>
              <a:rPr lang="hu-HU" sz="1350" dirty="0">
                <a:solidFill>
                  <a:schemeClr val="tx2"/>
                </a:solidFill>
              </a:rPr>
              <a:t> is megbízhatóan felépíthető legyen a </a:t>
            </a:r>
            <a:r>
              <a:rPr lang="hu-HU" sz="1350" dirty="0" err="1">
                <a:solidFill>
                  <a:schemeClr val="tx2"/>
                </a:solidFill>
              </a:rPr>
              <a:t>prudenciális</a:t>
            </a:r>
            <a:r>
              <a:rPr lang="hu-HU" sz="1350" dirty="0">
                <a:solidFill>
                  <a:schemeClr val="tx2"/>
                </a:solidFill>
              </a:rPr>
              <a:t> konszolidációs kör. A teljes állomány tekintetében jelentendő</a:t>
            </a:r>
            <a:endParaRPr lang="hu-HU" sz="2100" b="1" dirty="0">
              <a:solidFill>
                <a:schemeClr val="tx2"/>
              </a:solidFill>
              <a:ea typeface="Cambria" panose="02040503050406030204" pitchFamily="18" charset="0"/>
            </a:endParaRP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Értékpapírszámlához kapcsolt-e?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): az egyéb bankszámlákhoz képest eltérő betétstabilitással rendelkező, befektetési tevékenység keretében vezetett értékpapírszámlák likviditási stresszteszt módszertan fejlesztése keretében megvalósuló megfigyelése érdekében szükséges. A teljes állomány tekintetében jelentendő.</a:t>
            </a:r>
            <a:endParaRPr lang="hu-HU" sz="1350" b="1" dirty="0">
              <a:solidFill>
                <a:schemeClr val="tx2"/>
              </a:solidFill>
            </a:endParaRPr>
          </a:p>
          <a:p>
            <a:pPr marL="214313" indent="-21431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Közvetítőn keresztül értékesített-e?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): az </a:t>
            </a:r>
            <a:r>
              <a:rPr lang="hu-HU" sz="1350" dirty="0" err="1">
                <a:solidFill>
                  <a:schemeClr val="tx2"/>
                </a:solidFill>
              </a:rPr>
              <a:t>árérzékeny</a:t>
            </a:r>
            <a:r>
              <a:rPr lang="hu-HU" sz="1350" dirty="0">
                <a:solidFill>
                  <a:schemeClr val="tx2"/>
                </a:solidFill>
              </a:rPr>
              <a:t>, könnyen eltéríthető betétesek körének pontosabb meghatározása, ezáltal a likviditási stresszteszt módszertanának fejlesztése és az </a:t>
            </a:r>
            <a:r>
              <a:rPr lang="hu-HU" sz="1350" dirty="0" err="1">
                <a:solidFill>
                  <a:schemeClr val="tx2"/>
                </a:solidFill>
              </a:rPr>
              <a:t>LCR</a:t>
            </a:r>
            <a:r>
              <a:rPr lang="hu-HU" sz="1350" dirty="0">
                <a:solidFill>
                  <a:schemeClr val="tx2"/>
                </a:solidFill>
              </a:rPr>
              <a:t> számítási módszertan pontosítása érdekében szükséges. A 2026.01.01-től kezdődően kötött betétszerződések tekintetében jelentendő.</a:t>
            </a: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3335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C175-92D0-C6F4-2DE9-25E4429B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EDB35C-D0C1-E1FD-7E5F-5D2BBA2EB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61" y="1071836"/>
            <a:ext cx="7610642" cy="459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tx2"/>
                </a:solidFill>
              </a:rPr>
              <a:t>BETREG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A41F997-6FA2-5C87-DE7F-FE77BC2BE9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65EF9C-CC86-E79E-5CB8-C2BB702F1DCC}"/>
              </a:ext>
            </a:extLst>
          </p:cNvPr>
          <p:cNvSpPr txBox="1"/>
          <p:nvPr/>
        </p:nvSpPr>
        <p:spPr>
          <a:xfrm>
            <a:off x="284061" y="1872392"/>
            <a:ext cx="8456528" cy="3530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hu-HU" sz="2100" b="1" dirty="0">
                <a:solidFill>
                  <a:schemeClr val="tx2"/>
                </a:solidFill>
                <a:ea typeface="Cambria" panose="02040503050406030204" pitchFamily="18" charset="0"/>
              </a:rPr>
              <a:t>2026. Q4 új attribútumok</a:t>
            </a: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A hitelintézet hozzájárulása nélkül 30 napon belül felmondható-e?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): a 2. pilléres </a:t>
            </a:r>
            <a:r>
              <a:rPr lang="hu-HU" sz="1350" dirty="0" err="1">
                <a:solidFill>
                  <a:schemeClr val="tx2"/>
                </a:solidFill>
              </a:rPr>
              <a:t>LCR</a:t>
            </a:r>
            <a:r>
              <a:rPr lang="hu-HU" sz="1350" dirty="0">
                <a:solidFill>
                  <a:schemeClr val="tx2"/>
                </a:solidFill>
              </a:rPr>
              <a:t> követelmény évközi ellenőrzése céljából szükséges a teljes állomány tekintetében </a:t>
            </a: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Likviditásfedezeti követelményben (</a:t>
            </a:r>
            <a:r>
              <a:rPr lang="hu-HU" sz="1350" b="1" dirty="0" err="1">
                <a:solidFill>
                  <a:schemeClr val="tx2"/>
                </a:solidFill>
              </a:rPr>
              <a:t>LCR</a:t>
            </a:r>
            <a:r>
              <a:rPr lang="hu-HU" sz="1350" b="1" dirty="0">
                <a:solidFill>
                  <a:schemeClr val="tx2"/>
                </a:solidFill>
              </a:rPr>
              <a:t>) alkalmazott kiáramlási súly </a:t>
            </a:r>
            <a:r>
              <a:rPr lang="hu-HU" sz="1350" dirty="0">
                <a:solidFill>
                  <a:schemeClr val="tx2"/>
                </a:solidFill>
              </a:rPr>
              <a:t>(</a:t>
            </a:r>
            <a:r>
              <a:rPr lang="hu-HU" sz="1350" dirty="0" err="1">
                <a:solidFill>
                  <a:schemeClr val="tx2"/>
                </a:solidFill>
              </a:rPr>
              <a:t>INSTR_FHIT</a:t>
            </a:r>
            <a:r>
              <a:rPr lang="hu-HU" sz="1350" dirty="0">
                <a:solidFill>
                  <a:schemeClr val="tx2"/>
                </a:solidFill>
              </a:rPr>
              <a:t>): a hitelintézetek </a:t>
            </a:r>
            <a:r>
              <a:rPr lang="hu-HU" sz="1350" dirty="0" err="1">
                <a:solidFill>
                  <a:schemeClr val="tx2"/>
                </a:solidFill>
              </a:rPr>
              <a:t>LCR</a:t>
            </a:r>
            <a:r>
              <a:rPr lang="hu-HU" sz="1350" dirty="0">
                <a:solidFill>
                  <a:schemeClr val="tx2"/>
                </a:solidFill>
              </a:rPr>
              <a:t> számítása analitikájának felépítése céljából, konzisztensen a betétek esetén az „</a:t>
            </a:r>
            <a:r>
              <a:rPr lang="hu-HU" sz="1350" dirty="0" err="1">
                <a:solidFill>
                  <a:schemeClr val="tx2"/>
                </a:solidFill>
              </a:rPr>
              <a:t>INSTR_BET</a:t>
            </a:r>
            <a:r>
              <a:rPr lang="hu-HU" sz="1350" dirty="0">
                <a:solidFill>
                  <a:schemeClr val="tx2"/>
                </a:solidFill>
              </a:rPr>
              <a:t>” adatkörben már rendelkezésre álló információval. Az adat a teljes felvett hitelállomány tekintetében jelentendő.</a:t>
            </a:r>
          </a:p>
          <a:p>
            <a:pPr marL="214313" indent="-214313">
              <a:lnSpc>
                <a:spcPct val="12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hu-HU" sz="1350" b="1" dirty="0">
                <a:solidFill>
                  <a:schemeClr val="tx2"/>
                </a:solidFill>
              </a:rPr>
              <a:t>Adott hónapban az ügyfél belépett-e a mobil- vagy internetbanki felületre?</a:t>
            </a:r>
            <a:r>
              <a:rPr lang="hu-HU" sz="1350" dirty="0">
                <a:solidFill>
                  <a:schemeClr val="tx2"/>
                </a:solidFill>
              </a:rPr>
              <a:t> (</a:t>
            </a:r>
            <a:r>
              <a:rPr lang="hu-HU" sz="1350" dirty="0" err="1">
                <a:solidFill>
                  <a:schemeClr val="tx2"/>
                </a:solidFill>
              </a:rPr>
              <a:t>UGYFL_B</a:t>
            </a:r>
            <a:r>
              <a:rPr lang="hu-HU" sz="1350" dirty="0">
                <a:solidFill>
                  <a:schemeClr val="tx2"/>
                </a:solidFill>
              </a:rPr>
              <a:t>, </a:t>
            </a:r>
            <a:r>
              <a:rPr lang="hu-HU" sz="1350" dirty="0" err="1">
                <a:solidFill>
                  <a:schemeClr val="tx2"/>
                </a:solidFill>
              </a:rPr>
              <a:t>UGYFBV_B</a:t>
            </a:r>
            <a:r>
              <a:rPr lang="hu-HU" sz="1350" dirty="0">
                <a:solidFill>
                  <a:schemeClr val="tx2"/>
                </a:solidFill>
              </a:rPr>
              <a:t>, </a:t>
            </a:r>
            <a:r>
              <a:rPr lang="hu-HU" sz="1350" dirty="0" err="1">
                <a:solidFill>
                  <a:schemeClr val="tx2"/>
                </a:solidFill>
              </a:rPr>
              <a:t>UGYFBVTN_B</a:t>
            </a:r>
            <a:r>
              <a:rPr lang="hu-HU" sz="1350" dirty="0">
                <a:solidFill>
                  <a:schemeClr val="tx2"/>
                </a:solidFill>
              </a:rPr>
              <a:t> és </a:t>
            </a:r>
            <a:r>
              <a:rPr lang="hu-HU" sz="1350" dirty="0" err="1">
                <a:solidFill>
                  <a:schemeClr val="tx2"/>
                </a:solidFill>
              </a:rPr>
              <a:t>UGYFKV_B</a:t>
            </a:r>
            <a:r>
              <a:rPr lang="hu-HU" sz="1350" dirty="0">
                <a:solidFill>
                  <a:schemeClr val="tx2"/>
                </a:solidFill>
              </a:rPr>
              <a:t>): a stresszhelyzetben magasabb betét-kiáramlási sebességgel rendelkező, így eltérő stabilitású betétek körének meghatározása, ezen keresztül a likviditási stresszteszt módszertan és a felügyeleti validáció fejlesztése érdekében a teljes ügyfélállomány tekintetében jelentendő.</a:t>
            </a:r>
          </a:p>
          <a:p>
            <a:pPr>
              <a:lnSpc>
                <a:spcPct val="150000"/>
              </a:lnSpc>
            </a:pPr>
            <a:endParaRPr lang="hu-HU" sz="12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379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D5E84-F169-0FE2-8357-492DC8993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A7246EC4-442F-18E1-F201-697B5DD0EB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KÉRDÉSEK? </a:t>
            </a:r>
          </a:p>
          <a:p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 </a:t>
            </a:r>
          </a:p>
          <a:p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AD99B333-741B-3752-0EAF-6311A574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F41030D-9433-01A5-AF01-5289940AC1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996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E2AC9EC-AE5F-48E7-BCAA-42B978CBD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Tisztelt Kollégák!</a:t>
            </a:r>
          </a:p>
          <a:p>
            <a:pPr algn="l"/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adatszolgáltatásokkal kapcsolatos további kérdéseiket a</a:t>
            </a:r>
          </a:p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sta_velemenyezes@mnb.hu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 címre kérjük megküldeni.</a:t>
            </a:r>
          </a:p>
          <a:p>
            <a:pPr algn="l"/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Részvételüket köszönjük!</a:t>
            </a:r>
            <a:endParaRPr lang="hu-HU" sz="4000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6F97A0DF-D0C1-4C11-935E-DD8BE616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7892C1-FDC4-4910-947E-74C40CD6A5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295723"/>
      </p:ext>
    </p:extLst>
  </p:cSld>
  <p:clrMapOvr>
    <a:masterClrMapping/>
  </p:clrMapOvr>
</p:sld>
</file>

<file path=ppt/theme/theme1.xml><?xml version="1.0" encoding="utf-8"?>
<a:theme xmlns:a="http://schemas.openxmlformats.org/drawingml/2006/main" name="MNB téma 4_3 új">
  <a:themeElements>
    <a:clrScheme name="MNB séma">
      <a:dk1>
        <a:sysClr val="windowText" lastClr="000000"/>
      </a:dk1>
      <a:lt1>
        <a:sysClr val="window" lastClr="FFFFFF"/>
      </a:lt1>
      <a:dk2>
        <a:srgbClr val="0C2148"/>
      </a:dk2>
      <a:lt2>
        <a:srgbClr val="E7E6E6"/>
      </a:lt2>
      <a:accent1>
        <a:srgbClr val="009EE0"/>
      </a:accent1>
      <a:accent2>
        <a:srgbClr val="48A0AE"/>
      </a:accent2>
      <a:accent3>
        <a:srgbClr val="DA0000"/>
      </a:accent3>
      <a:accent4>
        <a:srgbClr val="E57200"/>
      </a:accent4>
      <a:accent5>
        <a:srgbClr val="F6A800"/>
      </a:accent5>
      <a:accent6>
        <a:srgbClr val="70AD47"/>
      </a:accent6>
      <a:hlink>
        <a:srgbClr val="0563C1"/>
      </a:hlink>
      <a:folHlink>
        <a:srgbClr val="954F72"/>
      </a:folHlink>
    </a:clrScheme>
    <a:fontScheme name="MNB sé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9D82F22-8C12-49ED-9B02-0DE281DA6CCC}" vid="{B62070E2-8DAD-4C8D-8BC5-F50A9BF3ACF0}"/>
    </a:ext>
  </a:extLst>
</a:theme>
</file>

<file path=ppt/theme/theme2.xml><?xml version="1.0" encoding="utf-8"?>
<a:theme xmlns:a="http://schemas.openxmlformats.org/drawingml/2006/main" name="MNB téma 4_3 nyomtatásra">
  <a:themeElements>
    <a:clrScheme name="MNB séma">
      <a:dk1>
        <a:sysClr val="windowText" lastClr="000000"/>
      </a:dk1>
      <a:lt1>
        <a:sysClr val="window" lastClr="FFFFFF"/>
      </a:lt1>
      <a:dk2>
        <a:srgbClr val="0C2148"/>
      </a:dk2>
      <a:lt2>
        <a:srgbClr val="E7E6E6"/>
      </a:lt2>
      <a:accent1>
        <a:srgbClr val="009EE0"/>
      </a:accent1>
      <a:accent2>
        <a:srgbClr val="48A0AE"/>
      </a:accent2>
      <a:accent3>
        <a:srgbClr val="DA0000"/>
      </a:accent3>
      <a:accent4>
        <a:srgbClr val="E57200"/>
      </a:accent4>
      <a:accent5>
        <a:srgbClr val="F6A800"/>
      </a:accent5>
      <a:accent6>
        <a:srgbClr val="70AD47"/>
      </a:accent6>
      <a:hlink>
        <a:srgbClr val="0563C1"/>
      </a:hlink>
      <a:folHlink>
        <a:srgbClr val="954F72"/>
      </a:folHlink>
    </a:clrScheme>
    <a:fontScheme name="MNB sé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9D82F22-8C12-49ED-9B02-0DE281DA6CCC}" vid="{A9582B90-6524-41EB-9FA6-0BA03A9CB942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4647</TotalTime>
  <Words>4088</Words>
  <Application>Microsoft Office PowerPoint</Application>
  <PresentationFormat>On-screen Show (4:3)</PresentationFormat>
  <Paragraphs>605</Paragraphs>
  <Slides>48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Cambria</vt:lpstr>
      <vt:lpstr>Courier New</vt:lpstr>
      <vt:lpstr>Times New Roman</vt:lpstr>
      <vt:lpstr>Wingdings</vt:lpstr>
      <vt:lpstr>MNB téma 4_3 új</vt:lpstr>
      <vt:lpstr>MNB téma 4_3 nyomtatásra</vt:lpstr>
      <vt:lpstr>Worksheet</vt:lpstr>
      <vt:lpstr>Konzultáció az adatszolgáltatási MNB rendeletek 2027. évre tervezett főbb módosításairól</vt:lpstr>
      <vt:lpstr>Tartalom</vt:lpstr>
      <vt:lpstr>Az alapvető jegybanki feladatokhoz kapcsolódó adatszolgáltatások 2027. évre tervezett változásai</vt:lpstr>
      <vt:lpstr>A D01 és a K14 adatszolgáltatások módosításai</vt:lpstr>
      <vt:lpstr>A D01 05. tábláját, A Tranzakciós adatokat érintő változások</vt:lpstr>
      <vt:lpstr>D01 05-ös tábla oszlopainak változásai</vt:lpstr>
      <vt:lpstr>Devizacserével nem járó ügyletek</vt:lpstr>
      <vt:lpstr>Tranzakciók, partnerek azonosítása</vt:lpstr>
      <vt:lpstr>Devizaopciók fejlődése</vt:lpstr>
      <vt:lpstr> </vt:lpstr>
      <vt:lpstr>A P12, P14, P15 adatszolgáltatások módosításai</vt:lpstr>
      <vt:lpstr>P14 mobiltárca</vt:lpstr>
      <vt:lpstr>Visszaélés hónap</vt:lpstr>
      <vt:lpstr>Visszaélés kockázat</vt:lpstr>
      <vt:lpstr>P12 kártyatársasági támogatás</vt:lpstr>
      <vt:lpstr>P15</vt:lpstr>
      <vt:lpstr> </vt:lpstr>
      <vt:lpstr>A P74 adatszolgáltatás módosításai</vt:lpstr>
      <vt:lpstr>Qvik fizetések a P74-ben</vt:lpstr>
      <vt:lpstr> </vt:lpstr>
      <vt:lpstr>Rezidens, nem-bank ügyfelek határon átnyúló (Forint és Deviza) fizetési forgalom miatti jóváírásai és terhelései (R38)</vt:lpstr>
      <vt:lpstr>VÁLTOZÁSOK</vt:lpstr>
      <vt:lpstr> </vt:lpstr>
      <vt:lpstr>A pénzpiaci rendelet 2027. évi főbb módosításai és az EBA adatszolgáltatások várható változásai</vt:lpstr>
      <vt:lpstr>Pénzpiaci rendelet módosításai</vt:lpstr>
      <vt:lpstr>Pénzpiaci rendelet módosításai</vt:lpstr>
      <vt:lpstr>Pénzpiaci rendelet módosításai</vt:lpstr>
      <vt:lpstr>Pénzpiaci rendelet módosításai</vt:lpstr>
      <vt:lpstr>Pénzpiaci rendelet módosításai</vt:lpstr>
      <vt:lpstr>Pénzpiaci rendelet módosításai</vt:lpstr>
      <vt:lpstr>Pénzpiaci rendelet módosításai</vt:lpstr>
      <vt:lpstr>Pénzpiaci rendelet módosításai</vt:lpstr>
      <vt:lpstr>EBA adatszolgáltatások</vt:lpstr>
      <vt:lpstr>EBA adatszolgáltatások</vt:lpstr>
      <vt:lpstr>EBA adatszolgáltatások</vt:lpstr>
      <vt:lpstr> </vt:lpstr>
      <vt:lpstr>A Tőkepiaci rendelet 2027. évi főbb módosításai</vt:lpstr>
      <vt:lpstr>Tőkepiaci rendelet módosításai</vt:lpstr>
      <vt:lpstr>Tőkepiaci rendelet módosításai II.</vt:lpstr>
      <vt:lpstr> </vt:lpstr>
      <vt:lpstr>A HITREG és BETREG rendeletek  változásai</vt:lpstr>
      <vt:lpstr>HITREG</vt:lpstr>
      <vt:lpstr>HITREG</vt:lpstr>
      <vt:lpstr>HITREG</vt:lpstr>
      <vt:lpstr>BETREG</vt:lpstr>
      <vt:lpstr>BETREG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Szenthelyi Dávid</dc:creator>
  <cp:lastModifiedBy>Simonné Sulyok Brigitta</cp:lastModifiedBy>
  <cp:revision>252</cp:revision>
  <cp:lastPrinted>2018-09-11T08:05:05Z</cp:lastPrinted>
  <dcterms:created xsi:type="dcterms:W3CDTF">2018-08-31T14:21:03Z</dcterms:created>
  <dcterms:modified xsi:type="dcterms:W3CDTF">2026-09-29T09:11:33Z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d11092-50c9-4e74-84b5-b1af078dc3d0_Enabled">
    <vt:lpwstr>True</vt:lpwstr>
  </property>
  <property fmtid="{D5CDD505-2E9C-101B-9397-08002B2CF9AE}" pid="3" name="MSIP_Label_b0d11092-50c9-4e74-84b5-b1af078dc3d0_SiteId">
    <vt:lpwstr>97c01ef8-0264-4eef-9c08-fb4a9ba1c0db</vt:lpwstr>
  </property>
  <property fmtid="{D5CDD505-2E9C-101B-9397-08002B2CF9AE}" pid="4" name="MSIP_Label_b0d11092-50c9-4e74-84b5-b1af078dc3d0_Ref">
    <vt:lpwstr>https://api.informationprotection.azure.com/api/97c01ef8-0264-4eef-9c08-fb4a9ba1c0db</vt:lpwstr>
  </property>
  <property fmtid="{D5CDD505-2E9C-101B-9397-08002B2CF9AE}" pid="5" name="MSIP_Label_b0d11092-50c9-4e74-84b5-b1af078dc3d0_Owner">
    <vt:lpwstr>szenthelyid@mnb.hu</vt:lpwstr>
  </property>
  <property fmtid="{D5CDD505-2E9C-101B-9397-08002B2CF9AE}" pid="6" name="MSIP_Label_b0d11092-50c9-4e74-84b5-b1af078dc3d0_SetDate">
    <vt:lpwstr>2018-08-31T16:41:31.3896528+02:00</vt:lpwstr>
  </property>
  <property fmtid="{D5CDD505-2E9C-101B-9397-08002B2CF9AE}" pid="7" name="MSIP_Label_b0d11092-50c9-4e74-84b5-b1af078dc3d0_Name">
    <vt:lpwstr>Protected</vt:lpwstr>
  </property>
  <property fmtid="{D5CDD505-2E9C-101B-9397-08002B2CF9AE}" pid="8" name="MSIP_Label_b0d11092-50c9-4e74-84b5-b1af078dc3d0_Application">
    <vt:lpwstr>Microsoft Azure Information Protection</vt:lpwstr>
  </property>
  <property fmtid="{D5CDD505-2E9C-101B-9397-08002B2CF9AE}" pid="9" name="MSIP_Label_b0d11092-50c9-4e74-84b5-b1af078dc3d0_Extended_MSFT_Method">
    <vt:lpwstr>Automatic</vt:lpwstr>
  </property>
  <property fmtid="{D5CDD505-2E9C-101B-9397-08002B2CF9AE}" pid="10" name="Sensitivity">
    <vt:lpwstr>Protected</vt:lpwstr>
  </property>
</Properties>
</file>