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94"/>
  </p:notesMasterIdLst>
  <p:sldIdLst>
    <p:sldId id="340" r:id="rId3"/>
    <p:sldId id="341" r:id="rId4"/>
    <p:sldId id="1266" r:id="rId5"/>
    <p:sldId id="748" r:id="rId6"/>
    <p:sldId id="750" r:id="rId7"/>
    <p:sldId id="366" r:id="rId8"/>
    <p:sldId id="1320" r:id="rId9"/>
    <p:sldId id="1337" r:id="rId10"/>
    <p:sldId id="1338" r:id="rId11"/>
    <p:sldId id="1339" r:id="rId12"/>
    <p:sldId id="1299" r:id="rId13"/>
    <p:sldId id="1295" r:id="rId14"/>
    <p:sldId id="1296" r:id="rId15"/>
    <p:sldId id="259" r:id="rId16"/>
    <p:sldId id="1297" r:id="rId17"/>
    <p:sldId id="261" r:id="rId18"/>
    <p:sldId id="1298" r:id="rId19"/>
    <p:sldId id="1300" r:id="rId20"/>
    <p:sldId id="311" r:id="rId21"/>
    <p:sldId id="324" r:id="rId22"/>
    <p:sldId id="328" r:id="rId23"/>
    <p:sldId id="329" r:id="rId24"/>
    <p:sldId id="330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1301" r:id="rId33"/>
    <p:sldId id="1302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1303" r:id="rId46"/>
    <p:sldId id="1267" r:id="rId47"/>
    <p:sldId id="1304" r:id="rId48"/>
    <p:sldId id="258" r:id="rId49"/>
    <p:sldId id="1305" r:id="rId50"/>
    <p:sldId id="1279" r:id="rId51"/>
    <p:sldId id="1270" r:id="rId52"/>
    <p:sldId id="894" r:id="rId53"/>
    <p:sldId id="895" r:id="rId54"/>
    <p:sldId id="1314" r:id="rId55"/>
    <p:sldId id="1315" r:id="rId56"/>
    <p:sldId id="1306" r:id="rId57"/>
    <p:sldId id="1307" r:id="rId58"/>
    <p:sldId id="1308" r:id="rId59"/>
    <p:sldId id="1309" r:id="rId60"/>
    <p:sldId id="1310" r:id="rId61"/>
    <p:sldId id="1313" r:id="rId62"/>
    <p:sldId id="1311" r:id="rId63"/>
    <p:sldId id="1312" r:id="rId64"/>
    <p:sldId id="1280" r:id="rId65"/>
    <p:sldId id="257" r:id="rId66"/>
    <p:sldId id="1286" r:id="rId67"/>
    <p:sldId id="1317" r:id="rId68"/>
    <p:sldId id="1316" r:id="rId69"/>
    <p:sldId id="1285" r:id="rId70"/>
    <p:sldId id="1287" r:id="rId71"/>
    <p:sldId id="402" r:id="rId72"/>
    <p:sldId id="1321" r:id="rId73"/>
    <p:sldId id="1336" r:id="rId74"/>
    <p:sldId id="1292" r:id="rId75"/>
    <p:sldId id="1323" r:id="rId76"/>
    <p:sldId id="1324" r:id="rId77"/>
    <p:sldId id="1325" r:id="rId78"/>
    <p:sldId id="1291" r:id="rId79"/>
    <p:sldId id="1289" r:id="rId80"/>
    <p:sldId id="1290" r:id="rId81"/>
    <p:sldId id="1326" r:id="rId82"/>
    <p:sldId id="412" r:id="rId83"/>
    <p:sldId id="1327" r:id="rId84"/>
    <p:sldId id="1328" r:id="rId85"/>
    <p:sldId id="1329" r:id="rId86"/>
    <p:sldId id="1330" r:id="rId87"/>
    <p:sldId id="1331" r:id="rId88"/>
    <p:sldId id="1332" r:id="rId89"/>
    <p:sldId id="1333" r:id="rId90"/>
    <p:sldId id="1335" r:id="rId91"/>
    <p:sldId id="1334" r:id="rId92"/>
    <p:sldId id="1288" r:id="rId9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EE12843-11F0-4E49-9A97-117AEF3F7CF0}">
          <p14:sldIdLst>
            <p14:sldId id="340"/>
            <p14:sldId id="341"/>
            <p14:sldId id="1266"/>
            <p14:sldId id="748"/>
            <p14:sldId id="750"/>
            <p14:sldId id="366"/>
            <p14:sldId id="1320"/>
            <p14:sldId id="1337"/>
            <p14:sldId id="1338"/>
            <p14:sldId id="1339"/>
            <p14:sldId id="1299"/>
            <p14:sldId id="1295"/>
            <p14:sldId id="1296"/>
            <p14:sldId id="259"/>
            <p14:sldId id="1297"/>
            <p14:sldId id="261"/>
            <p14:sldId id="1298"/>
            <p14:sldId id="1300"/>
            <p14:sldId id="311"/>
            <p14:sldId id="324"/>
            <p14:sldId id="328"/>
            <p14:sldId id="329"/>
            <p14:sldId id="330"/>
            <p14:sldId id="333"/>
            <p14:sldId id="334"/>
            <p14:sldId id="335"/>
            <p14:sldId id="336"/>
            <p14:sldId id="337"/>
            <p14:sldId id="338"/>
            <p14:sldId id="339"/>
            <p14:sldId id="1301"/>
            <p14:sldId id="1302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1303"/>
            <p14:sldId id="1267"/>
            <p14:sldId id="1304"/>
            <p14:sldId id="258"/>
            <p14:sldId id="1305"/>
            <p14:sldId id="1279"/>
            <p14:sldId id="1270"/>
            <p14:sldId id="894"/>
            <p14:sldId id="895"/>
            <p14:sldId id="1314"/>
            <p14:sldId id="1315"/>
            <p14:sldId id="1306"/>
            <p14:sldId id="1307"/>
            <p14:sldId id="1308"/>
            <p14:sldId id="1309"/>
            <p14:sldId id="1310"/>
            <p14:sldId id="1313"/>
            <p14:sldId id="1311"/>
            <p14:sldId id="1312"/>
            <p14:sldId id="1280"/>
            <p14:sldId id="257"/>
            <p14:sldId id="1286"/>
            <p14:sldId id="1317"/>
            <p14:sldId id="1316"/>
            <p14:sldId id="1285"/>
            <p14:sldId id="1287"/>
            <p14:sldId id="402"/>
            <p14:sldId id="1321"/>
            <p14:sldId id="1336"/>
            <p14:sldId id="1292"/>
            <p14:sldId id="1323"/>
            <p14:sldId id="1324"/>
            <p14:sldId id="1325"/>
            <p14:sldId id="1291"/>
            <p14:sldId id="1289"/>
            <p14:sldId id="1290"/>
            <p14:sldId id="1326"/>
            <p14:sldId id="412"/>
            <p14:sldId id="1327"/>
            <p14:sldId id="1328"/>
            <p14:sldId id="1329"/>
            <p14:sldId id="1330"/>
            <p14:sldId id="1331"/>
            <p14:sldId id="1332"/>
            <p14:sldId id="1333"/>
            <p14:sldId id="1335"/>
            <p14:sldId id="1334"/>
            <p14:sldId id="1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88BF99-070C-F6CD-BEC0-C9B074D367D0}" name="MNB" initials="GK" userId="MNB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88" autoAdjust="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4E05F-5C70-4AA9-854D-BB5E5EBC072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4EB976-A614-40CC-BB9E-4B81F55CA649}">
      <dgm:prSet phldrT="[Text]"/>
      <dgm:spPr/>
      <dgm:t>
        <a:bodyPr/>
        <a:lstStyle/>
        <a:p>
          <a:r>
            <a:rPr lang="hu-HU" dirty="0"/>
            <a:t>Mikor szükséges az adatszolgáltatásban jelenteni?</a:t>
          </a:r>
        </a:p>
      </dgm:t>
    </dgm:pt>
    <dgm:pt modelId="{71C1D849-2FB5-4048-BEA7-1A98362B2A38}" type="parTrans" cxnId="{3D8125B6-5581-40AE-A462-729B6824F4DB}">
      <dgm:prSet/>
      <dgm:spPr/>
      <dgm:t>
        <a:bodyPr/>
        <a:lstStyle/>
        <a:p>
          <a:endParaRPr lang="hu-HU"/>
        </a:p>
      </dgm:t>
    </dgm:pt>
    <dgm:pt modelId="{B30CB819-18EE-4E42-B77D-4582209FCC5A}" type="sibTrans" cxnId="{3D8125B6-5581-40AE-A462-729B6824F4DB}">
      <dgm:prSet/>
      <dgm:spPr/>
      <dgm:t>
        <a:bodyPr/>
        <a:lstStyle/>
        <a:p>
          <a:endParaRPr lang="hu-HU"/>
        </a:p>
      </dgm:t>
    </dgm:pt>
    <dgm:pt modelId="{3009AA6B-EDF3-4B11-BE95-5889675C76E2}">
      <dgm:prSet phldrT="[Text]"/>
      <dgm:spPr/>
      <dgm:t>
        <a:bodyPr/>
        <a:lstStyle/>
        <a:p>
          <a:r>
            <a:rPr lang="hu-HU" b="1" dirty="0"/>
            <a:t>Amennyiben az eredeti tranzakció szerepel az adatszolgáltatásban</a:t>
          </a:r>
        </a:p>
      </dgm:t>
    </dgm:pt>
    <dgm:pt modelId="{CC8E698C-112E-492A-A445-71304CD3D8C0}" type="parTrans" cxnId="{4524BA7A-AFD6-4B0D-B129-90024C47B252}">
      <dgm:prSet/>
      <dgm:spPr/>
      <dgm:t>
        <a:bodyPr/>
        <a:lstStyle/>
        <a:p>
          <a:endParaRPr lang="hu-HU"/>
        </a:p>
      </dgm:t>
    </dgm:pt>
    <dgm:pt modelId="{B4BAABE4-FC0E-45B0-BCA0-738461D7B9FB}" type="sibTrans" cxnId="{4524BA7A-AFD6-4B0D-B129-90024C47B252}">
      <dgm:prSet/>
      <dgm:spPr/>
      <dgm:t>
        <a:bodyPr/>
        <a:lstStyle/>
        <a:p>
          <a:endParaRPr lang="hu-HU"/>
        </a:p>
      </dgm:t>
    </dgm:pt>
    <dgm:pt modelId="{277D3D1B-45D0-47E5-AF8A-EB0A9AE42E0C}">
      <dgm:prSet phldrT="[Text]"/>
      <dgm:spPr/>
      <dgm:t>
        <a:bodyPr/>
        <a:lstStyle/>
        <a:p>
          <a:r>
            <a:rPr lang="hu-HU" b="1" dirty="0"/>
            <a:t>Ha az ügyfél valamilyen feltétel teljesülése miatt utólag jóváírást kap </a:t>
          </a:r>
        </a:p>
      </dgm:t>
    </dgm:pt>
    <dgm:pt modelId="{53AAABF5-FB6D-4D84-A604-55AAC553A7E6}" type="parTrans" cxnId="{CD104A17-4E43-4D7D-B838-AC598937DF82}">
      <dgm:prSet/>
      <dgm:spPr/>
      <dgm:t>
        <a:bodyPr/>
        <a:lstStyle/>
        <a:p>
          <a:endParaRPr lang="hu-HU"/>
        </a:p>
      </dgm:t>
    </dgm:pt>
    <dgm:pt modelId="{4382810A-5F38-403A-8D78-F7351DE75AE6}" type="sibTrans" cxnId="{CD104A17-4E43-4D7D-B838-AC598937DF82}">
      <dgm:prSet/>
      <dgm:spPr/>
      <dgm:t>
        <a:bodyPr/>
        <a:lstStyle/>
        <a:p>
          <a:endParaRPr lang="hu-HU"/>
        </a:p>
      </dgm:t>
    </dgm:pt>
    <dgm:pt modelId="{32D1131D-9E21-4E24-A810-F6081665D87D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u-HU" dirty="0"/>
            <a:t>Mikor nem szükséges jelenteni?</a:t>
          </a:r>
        </a:p>
      </dgm:t>
    </dgm:pt>
    <dgm:pt modelId="{F5E81708-09FF-441E-BFAE-6B2506AE0DF6}" type="parTrans" cxnId="{B6BC481A-3A1C-42C3-926A-4FDAA836E3E6}">
      <dgm:prSet/>
      <dgm:spPr/>
      <dgm:t>
        <a:bodyPr/>
        <a:lstStyle/>
        <a:p>
          <a:endParaRPr lang="hu-HU"/>
        </a:p>
      </dgm:t>
    </dgm:pt>
    <dgm:pt modelId="{C796BF59-13C0-4B12-BE9F-0810DCAA0E82}" type="sibTrans" cxnId="{B6BC481A-3A1C-42C3-926A-4FDAA836E3E6}">
      <dgm:prSet/>
      <dgm:spPr/>
      <dgm:t>
        <a:bodyPr/>
        <a:lstStyle/>
        <a:p>
          <a:endParaRPr lang="hu-HU"/>
        </a:p>
      </dgm:t>
    </dgm:pt>
    <dgm:pt modelId="{537BEADC-0FFA-4550-98F2-E5B951B1C31F}">
      <dgm:prSet phldrT="[Text]"/>
      <dgm:spPr/>
      <dgm:t>
        <a:bodyPr/>
        <a:lstStyle/>
        <a:p>
          <a:r>
            <a:rPr lang="hu-HU" b="1" dirty="0"/>
            <a:t>Sikertelen tranzakcióknál, ha a bank az adott tranzakció díját rögtön visszatéríti és a tranzakció sem darabszámban sem fizetett díjban nem jelenik meg a díjkimutatásban úgy azt az adatszolgáltatásban sem szükséges megjeleníteni</a:t>
          </a:r>
        </a:p>
      </dgm:t>
    </dgm:pt>
    <dgm:pt modelId="{1AC10C50-2C97-4D6A-9688-EB810880F5D6}" type="parTrans" cxnId="{42463DB1-D231-4C62-9A9B-14B79A9F7C67}">
      <dgm:prSet/>
      <dgm:spPr/>
      <dgm:t>
        <a:bodyPr/>
        <a:lstStyle/>
        <a:p>
          <a:endParaRPr lang="hu-HU"/>
        </a:p>
      </dgm:t>
    </dgm:pt>
    <dgm:pt modelId="{9A71CA9E-B07E-41B4-BC08-88E5FC9BE8BF}" type="sibTrans" cxnId="{42463DB1-D231-4C62-9A9B-14B79A9F7C67}">
      <dgm:prSet/>
      <dgm:spPr/>
      <dgm:t>
        <a:bodyPr/>
        <a:lstStyle/>
        <a:p>
          <a:endParaRPr lang="hu-HU"/>
        </a:p>
      </dgm:t>
    </dgm:pt>
    <dgm:pt modelId="{112D61D5-F832-498B-B5B9-14F196344CCB}">
      <dgm:prSet phldrT="[Text]"/>
      <dgm:spPr/>
      <dgm:t>
        <a:bodyPr/>
        <a:lstStyle/>
        <a:p>
          <a:r>
            <a:rPr lang="hu-HU" b="1" dirty="0"/>
            <a:t>Amennyiben az ügyfél banki hibából eredően jóváírást kap nem megfelelő díjszámítás miatt</a:t>
          </a:r>
        </a:p>
      </dgm:t>
    </dgm:pt>
    <dgm:pt modelId="{B15DC211-124E-482A-8C21-B0DC5F3DA199}" type="parTrans" cxnId="{E61377CD-B933-41BC-879D-460F7954F702}">
      <dgm:prSet/>
      <dgm:spPr/>
      <dgm:t>
        <a:bodyPr/>
        <a:lstStyle/>
        <a:p>
          <a:endParaRPr lang="hu-HU"/>
        </a:p>
      </dgm:t>
    </dgm:pt>
    <dgm:pt modelId="{4E202366-819B-4D42-8DC4-A5D76200761B}" type="sibTrans" cxnId="{E61377CD-B933-41BC-879D-460F7954F702}">
      <dgm:prSet/>
      <dgm:spPr/>
      <dgm:t>
        <a:bodyPr/>
        <a:lstStyle/>
        <a:p>
          <a:endParaRPr lang="hu-HU"/>
        </a:p>
      </dgm:t>
    </dgm:pt>
    <dgm:pt modelId="{C968D56B-5301-497D-B816-F361B13EFFDA}">
      <dgm:prSet phldrT="[Text]"/>
      <dgm:spPr/>
      <dgm:t>
        <a:bodyPr/>
        <a:lstStyle/>
        <a:p>
          <a:r>
            <a:rPr lang="hu-HU" b="1" dirty="0"/>
            <a:t>Ha a bank a hibás díjszámítás különbségét rögtön visszatéríti és a díjkimutatásban a helyesen felszámított, korrigált fizetett díj jelenik meg úgy azt az adatszolgáltatásban sem szükséges megjeleníteni</a:t>
          </a:r>
        </a:p>
      </dgm:t>
    </dgm:pt>
    <dgm:pt modelId="{23E0E18D-C45D-4F98-854D-1B7E72DF86E5}" type="sibTrans" cxnId="{1B35BAED-A5BB-4E24-9317-0A697CAA758C}">
      <dgm:prSet/>
      <dgm:spPr/>
      <dgm:t>
        <a:bodyPr/>
        <a:lstStyle/>
        <a:p>
          <a:endParaRPr lang="hu-HU"/>
        </a:p>
      </dgm:t>
    </dgm:pt>
    <dgm:pt modelId="{0BB922A2-63F7-4E34-8C6C-52C88C3A3D7E}" type="parTrans" cxnId="{1B35BAED-A5BB-4E24-9317-0A697CAA758C}">
      <dgm:prSet/>
      <dgm:spPr/>
      <dgm:t>
        <a:bodyPr/>
        <a:lstStyle/>
        <a:p>
          <a:endParaRPr lang="hu-HU"/>
        </a:p>
      </dgm:t>
    </dgm:pt>
    <dgm:pt modelId="{85F0F722-2038-4D35-BB1C-C2D6940372E0}">
      <dgm:prSet phldrT="[Text]"/>
      <dgm:spPr/>
      <dgm:t>
        <a:bodyPr/>
        <a:lstStyle/>
        <a:p>
          <a:r>
            <a:rPr lang="hu-HU" b="1" dirty="0"/>
            <a:t>-</a:t>
          </a:r>
        </a:p>
      </dgm:t>
    </dgm:pt>
    <dgm:pt modelId="{3EE9695D-93AB-413F-A380-66F7D69F74D1}" type="parTrans" cxnId="{F14E8D6F-0BFC-4EDE-9427-66183A2460F4}">
      <dgm:prSet/>
      <dgm:spPr/>
      <dgm:t>
        <a:bodyPr/>
        <a:lstStyle/>
        <a:p>
          <a:endParaRPr lang="hu-HU"/>
        </a:p>
      </dgm:t>
    </dgm:pt>
    <dgm:pt modelId="{340CFAFB-ECD9-4BEE-9054-91AF3AC1E2AA}" type="sibTrans" cxnId="{F14E8D6F-0BFC-4EDE-9427-66183A2460F4}">
      <dgm:prSet/>
      <dgm:spPr/>
      <dgm:t>
        <a:bodyPr/>
        <a:lstStyle/>
        <a:p>
          <a:endParaRPr lang="hu-HU"/>
        </a:p>
      </dgm:t>
    </dgm:pt>
    <dgm:pt modelId="{AE3E78C7-DBD6-41AC-A67F-B09D99DBB4FF}" type="pres">
      <dgm:prSet presAssocID="{C614E05F-5C70-4AA9-854D-BB5E5EBC0729}" presName="theList" presStyleCnt="0">
        <dgm:presLayoutVars>
          <dgm:dir/>
          <dgm:animLvl val="lvl"/>
          <dgm:resizeHandles val="exact"/>
        </dgm:presLayoutVars>
      </dgm:prSet>
      <dgm:spPr/>
    </dgm:pt>
    <dgm:pt modelId="{E3062741-C5F5-4FA5-AEA3-BF4D69DA0CF4}" type="pres">
      <dgm:prSet presAssocID="{F74EB976-A614-40CC-BB9E-4B81F55CA649}" presName="compNode" presStyleCnt="0"/>
      <dgm:spPr/>
    </dgm:pt>
    <dgm:pt modelId="{6ABC07BB-EA97-4F07-8606-E0B2E81CBE9B}" type="pres">
      <dgm:prSet presAssocID="{F74EB976-A614-40CC-BB9E-4B81F55CA649}" presName="aNode" presStyleLbl="bgShp" presStyleIdx="0" presStyleCnt="2" custLinFactNeighborX="-3074" custLinFactNeighborY="11692"/>
      <dgm:spPr/>
    </dgm:pt>
    <dgm:pt modelId="{D395BF2D-075C-4EED-8766-6CC50CC1C9FB}" type="pres">
      <dgm:prSet presAssocID="{F74EB976-A614-40CC-BB9E-4B81F55CA649}" presName="textNode" presStyleLbl="bgShp" presStyleIdx="0" presStyleCnt="2"/>
      <dgm:spPr/>
    </dgm:pt>
    <dgm:pt modelId="{B9CF7FB7-E46D-43A3-A436-CA139C3C33F2}" type="pres">
      <dgm:prSet presAssocID="{F74EB976-A614-40CC-BB9E-4B81F55CA649}" presName="compChildNode" presStyleCnt="0"/>
      <dgm:spPr/>
    </dgm:pt>
    <dgm:pt modelId="{A452D02D-0131-49BD-B9BB-3C452B255546}" type="pres">
      <dgm:prSet presAssocID="{F74EB976-A614-40CC-BB9E-4B81F55CA649}" presName="theInnerList" presStyleCnt="0"/>
      <dgm:spPr/>
    </dgm:pt>
    <dgm:pt modelId="{7EF4645B-9DD9-4E49-BC85-3DD946472285}" type="pres">
      <dgm:prSet presAssocID="{3009AA6B-EDF3-4B11-BE95-5889675C76E2}" presName="childNode" presStyleLbl="node1" presStyleIdx="0" presStyleCnt="6">
        <dgm:presLayoutVars>
          <dgm:bulletEnabled val="1"/>
        </dgm:presLayoutVars>
      </dgm:prSet>
      <dgm:spPr/>
    </dgm:pt>
    <dgm:pt modelId="{3C1EB3BA-9AF0-4801-9398-A55C0F5A7C30}" type="pres">
      <dgm:prSet presAssocID="{3009AA6B-EDF3-4B11-BE95-5889675C76E2}" presName="aSpace2" presStyleCnt="0"/>
      <dgm:spPr/>
    </dgm:pt>
    <dgm:pt modelId="{A8152818-7053-4721-8220-71258E360F05}" type="pres">
      <dgm:prSet presAssocID="{277D3D1B-45D0-47E5-AF8A-EB0A9AE42E0C}" presName="childNode" presStyleLbl="node1" presStyleIdx="1" presStyleCnt="6">
        <dgm:presLayoutVars>
          <dgm:bulletEnabled val="1"/>
        </dgm:presLayoutVars>
      </dgm:prSet>
      <dgm:spPr/>
    </dgm:pt>
    <dgm:pt modelId="{E9DDC873-79F8-43EE-8D73-29B7D8505269}" type="pres">
      <dgm:prSet presAssocID="{277D3D1B-45D0-47E5-AF8A-EB0A9AE42E0C}" presName="aSpace2" presStyleCnt="0"/>
      <dgm:spPr/>
    </dgm:pt>
    <dgm:pt modelId="{CCF8BADA-4420-4D8E-8CA9-C72A7BAA583F}" type="pres">
      <dgm:prSet presAssocID="{112D61D5-F832-498B-B5B9-14F196344CCB}" presName="childNode" presStyleLbl="node1" presStyleIdx="2" presStyleCnt="6">
        <dgm:presLayoutVars>
          <dgm:bulletEnabled val="1"/>
        </dgm:presLayoutVars>
      </dgm:prSet>
      <dgm:spPr/>
    </dgm:pt>
    <dgm:pt modelId="{8C853E55-5640-4C71-AEAC-DD66D6D4CF68}" type="pres">
      <dgm:prSet presAssocID="{F74EB976-A614-40CC-BB9E-4B81F55CA649}" presName="aSpace" presStyleCnt="0"/>
      <dgm:spPr/>
    </dgm:pt>
    <dgm:pt modelId="{0EAFBB69-B992-44DB-8E99-1D0BF306E6FA}" type="pres">
      <dgm:prSet presAssocID="{32D1131D-9E21-4E24-A810-F6081665D87D}" presName="compNode" presStyleCnt="0"/>
      <dgm:spPr/>
    </dgm:pt>
    <dgm:pt modelId="{E8E7472F-BA0D-4B53-95E1-4C17339010D9}" type="pres">
      <dgm:prSet presAssocID="{32D1131D-9E21-4E24-A810-F6081665D87D}" presName="aNode" presStyleLbl="bgShp" presStyleIdx="1" presStyleCnt="2"/>
      <dgm:spPr/>
    </dgm:pt>
    <dgm:pt modelId="{0CBAEF43-1E8B-469C-9C3E-F4237AB137D8}" type="pres">
      <dgm:prSet presAssocID="{32D1131D-9E21-4E24-A810-F6081665D87D}" presName="textNode" presStyleLbl="bgShp" presStyleIdx="1" presStyleCnt="2"/>
      <dgm:spPr/>
    </dgm:pt>
    <dgm:pt modelId="{AEC072B0-5359-4B30-A0D4-3CE0C89C8799}" type="pres">
      <dgm:prSet presAssocID="{32D1131D-9E21-4E24-A810-F6081665D87D}" presName="compChildNode" presStyleCnt="0"/>
      <dgm:spPr/>
    </dgm:pt>
    <dgm:pt modelId="{333714E7-166C-4CCC-B6C5-5437CE4007E8}" type="pres">
      <dgm:prSet presAssocID="{32D1131D-9E21-4E24-A810-F6081665D87D}" presName="theInnerList" presStyleCnt="0"/>
      <dgm:spPr/>
    </dgm:pt>
    <dgm:pt modelId="{6998C508-E130-4074-95EC-9349EF467433}" type="pres">
      <dgm:prSet presAssocID="{537BEADC-0FFA-4550-98F2-E5B951B1C31F}" presName="childNode" presStyleLbl="node1" presStyleIdx="3" presStyleCnt="6">
        <dgm:presLayoutVars>
          <dgm:bulletEnabled val="1"/>
        </dgm:presLayoutVars>
      </dgm:prSet>
      <dgm:spPr/>
    </dgm:pt>
    <dgm:pt modelId="{F3848138-6E03-48AE-A601-A077BCA7AD58}" type="pres">
      <dgm:prSet presAssocID="{537BEADC-0FFA-4550-98F2-E5B951B1C31F}" presName="aSpace2" presStyleCnt="0"/>
      <dgm:spPr/>
    </dgm:pt>
    <dgm:pt modelId="{12C330FB-08E1-408F-A6E9-C7EA665AD573}" type="pres">
      <dgm:prSet presAssocID="{85F0F722-2038-4D35-BB1C-C2D6940372E0}" presName="childNode" presStyleLbl="node1" presStyleIdx="4" presStyleCnt="6">
        <dgm:presLayoutVars>
          <dgm:bulletEnabled val="1"/>
        </dgm:presLayoutVars>
      </dgm:prSet>
      <dgm:spPr/>
    </dgm:pt>
    <dgm:pt modelId="{5EF08554-800C-4F91-BA10-D629BFC801FA}" type="pres">
      <dgm:prSet presAssocID="{85F0F722-2038-4D35-BB1C-C2D6940372E0}" presName="aSpace2" presStyleCnt="0"/>
      <dgm:spPr/>
    </dgm:pt>
    <dgm:pt modelId="{46344BCF-D32D-4CAE-B9BF-AB9BBFE23DD9}" type="pres">
      <dgm:prSet presAssocID="{C968D56B-5301-497D-B816-F361B13EFFD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DDAADF16-F0DC-40F3-BBCC-784E5B48887C}" type="presOf" srcId="{C968D56B-5301-497D-B816-F361B13EFFDA}" destId="{46344BCF-D32D-4CAE-B9BF-AB9BBFE23DD9}" srcOrd="0" destOrd="0" presId="urn:microsoft.com/office/officeart/2005/8/layout/lProcess2"/>
    <dgm:cxn modelId="{CD104A17-4E43-4D7D-B838-AC598937DF82}" srcId="{F74EB976-A614-40CC-BB9E-4B81F55CA649}" destId="{277D3D1B-45D0-47E5-AF8A-EB0A9AE42E0C}" srcOrd="1" destOrd="0" parTransId="{53AAABF5-FB6D-4D84-A604-55AAC553A7E6}" sibTransId="{4382810A-5F38-403A-8D78-F7351DE75AE6}"/>
    <dgm:cxn modelId="{BD6AF017-450F-47FC-9B87-08EF2A5AABF2}" type="presOf" srcId="{C614E05F-5C70-4AA9-854D-BB5E5EBC0729}" destId="{AE3E78C7-DBD6-41AC-A67F-B09D99DBB4FF}" srcOrd="0" destOrd="0" presId="urn:microsoft.com/office/officeart/2005/8/layout/lProcess2"/>
    <dgm:cxn modelId="{B6BC481A-3A1C-42C3-926A-4FDAA836E3E6}" srcId="{C614E05F-5C70-4AA9-854D-BB5E5EBC0729}" destId="{32D1131D-9E21-4E24-A810-F6081665D87D}" srcOrd="1" destOrd="0" parTransId="{F5E81708-09FF-441E-BFAE-6B2506AE0DF6}" sibTransId="{C796BF59-13C0-4B12-BE9F-0810DCAA0E82}"/>
    <dgm:cxn modelId="{D84CE81B-91F8-419C-8762-CBEF3D0495BC}" type="presOf" srcId="{85F0F722-2038-4D35-BB1C-C2D6940372E0}" destId="{12C330FB-08E1-408F-A6E9-C7EA665AD573}" srcOrd="0" destOrd="0" presId="urn:microsoft.com/office/officeart/2005/8/layout/lProcess2"/>
    <dgm:cxn modelId="{CA603328-AB0D-4A0C-81B1-C5FD907DF9BF}" type="presOf" srcId="{32D1131D-9E21-4E24-A810-F6081665D87D}" destId="{E8E7472F-BA0D-4B53-95E1-4C17339010D9}" srcOrd="0" destOrd="0" presId="urn:microsoft.com/office/officeart/2005/8/layout/lProcess2"/>
    <dgm:cxn modelId="{BC592A2A-3867-45A4-88DF-A1EB2023E933}" type="presOf" srcId="{537BEADC-0FFA-4550-98F2-E5B951B1C31F}" destId="{6998C508-E130-4074-95EC-9349EF467433}" srcOrd="0" destOrd="0" presId="urn:microsoft.com/office/officeart/2005/8/layout/lProcess2"/>
    <dgm:cxn modelId="{3052312A-3BF0-4CFE-B48C-99B7C37E7EB9}" type="presOf" srcId="{F74EB976-A614-40CC-BB9E-4B81F55CA649}" destId="{D395BF2D-075C-4EED-8766-6CC50CC1C9FB}" srcOrd="1" destOrd="0" presId="urn:microsoft.com/office/officeart/2005/8/layout/lProcess2"/>
    <dgm:cxn modelId="{7364ED33-A4AC-4FD3-AFFE-47A416A29505}" type="presOf" srcId="{3009AA6B-EDF3-4B11-BE95-5889675C76E2}" destId="{7EF4645B-9DD9-4E49-BC85-3DD946472285}" srcOrd="0" destOrd="0" presId="urn:microsoft.com/office/officeart/2005/8/layout/lProcess2"/>
    <dgm:cxn modelId="{F14E8D6F-0BFC-4EDE-9427-66183A2460F4}" srcId="{32D1131D-9E21-4E24-A810-F6081665D87D}" destId="{85F0F722-2038-4D35-BB1C-C2D6940372E0}" srcOrd="1" destOrd="0" parTransId="{3EE9695D-93AB-413F-A380-66F7D69F74D1}" sibTransId="{340CFAFB-ECD9-4BEE-9054-91AF3AC1E2AA}"/>
    <dgm:cxn modelId="{4524BA7A-AFD6-4B0D-B129-90024C47B252}" srcId="{F74EB976-A614-40CC-BB9E-4B81F55CA649}" destId="{3009AA6B-EDF3-4B11-BE95-5889675C76E2}" srcOrd="0" destOrd="0" parTransId="{CC8E698C-112E-492A-A445-71304CD3D8C0}" sibTransId="{B4BAABE4-FC0E-45B0-BCA0-738461D7B9FB}"/>
    <dgm:cxn modelId="{EF9DAAA5-66B7-469E-AD61-B226E3D204AE}" type="presOf" srcId="{112D61D5-F832-498B-B5B9-14F196344CCB}" destId="{CCF8BADA-4420-4D8E-8CA9-C72A7BAA583F}" srcOrd="0" destOrd="0" presId="urn:microsoft.com/office/officeart/2005/8/layout/lProcess2"/>
    <dgm:cxn modelId="{42463DB1-D231-4C62-9A9B-14B79A9F7C67}" srcId="{32D1131D-9E21-4E24-A810-F6081665D87D}" destId="{537BEADC-0FFA-4550-98F2-E5B951B1C31F}" srcOrd="0" destOrd="0" parTransId="{1AC10C50-2C97-4D6A-9688-EB810880F5D6}" sibTransId="{9A71CA9E-B07E-41B4-BC08-88E5FC9BE8BF}"/>
    <dgm:cxn modelId="{3D8125B6-5581-40AE-A462-729B6824F4DB}" srcId="{C614E05F-5C70-4AA9-854D-BB5E5EBC0729}" destId="{F74EB976-A614-40CC-BB9E-4B81F55CA649}" srcOrd="0" destOrd="0" parTransId="{71C1D849-2FB5-4048-BEA7-1A98362B2A38}" sibTransId="{B30CB819-18EE-4E42-B77D-4582209FCC5A}"/>
    <dgm:cxn modelId="{E61377CD-B933-41BC-879D-460F7954F702}" srcId="{F74EB976-A614-40CC-BB9E-4B81F55CA649}" destId="{112D61D5-F832-498B-B5B9-14F196344CCB}" srcOrd="2" destOrd="0" parTransId="{B15DC211-124E-482A-8C21-B0DC5F3DA199}" sibTransId="{4E202366-819B-4D42-8DC4-A5D76200761B}"/>
    <dgm:cxn modelId="{7577A5D2-2524-4E8F-808F-5C9FBBB21042}" type="presOf" srcId="{277D3D1B-45D0-47E5-AF8A-EB0A9AE42E0C}" destId="{A8152818-7053-4721-8220-71258E360F05}" srcOrd="0" destOrd="0" presId="urn:microsoft.com/office/officeart/2005/8/layout/lProcess2"/>
    <dgm:cxn modelId="{93CD24D5-7078-4673-862D-9537A9BC7DB7}" type="presOf" srcId="{F74EB976-A614-40CC-BB9E-4B81F55CA649}" destId="{6ABC07BB-EA97-4F07-8606-E0B2E81CBE9B}" srcOrd="0" destOrd="0" presId="urn:microsoft.com/office/officeart/2005/8/layout/lProcess2"/>
    <dgm:cxn modelId="{1B35BAED-A5BB-4E24-9317-0A697CAA758C}" srcId="{32D1131D-9E21-4E24-A810-F6081665D87D}" destId="{C968D56B-5301-497D-B816-F361B13EFFDA}" srcOrd="2" destOrd="0" parTransId="{0BB922A2-63F7-4E34-8C6C-52C88C3A3D7E}" sibTransId="{23E0E18D-C45D-4F98-854D-1B7E72DF86E5}"/>
    <dgm:cxn modelId="{783A54F5-9514-48B5-95C6-DB983E285EC0}" type="presOf" srcId="{32D1131D-9E21-4E24-A810-F6081665D87D}" destId="{0CBAEF43-1E8B-469C-9C3E-F4237AB137D8}" srcOrd="1" destOrd="0" presId="urn:microsoft.com/office/officeart/2005/8/layout/lProcess2"/>
    <dgm:cxn modelId="{32836825-B655-4877-A0C5-EF0C482A19CB}" type="presParOf" srcId="{AE3E78C7-DBD6-41AC-A67F-B09D99DBB4FF}" destId="{E3062741-C5F5-4FA5-AEA3-BF4D69DA0CF4}" srcOrd="0" destOrd="0" presId="urn:microsoft.com/office/officeart/2005/8/layout/lProcess2"/>
    <dgm:cxn modelId="{5C2BFD3D-4380-4677-ACC8-1430E3C30980}" type="presParOf" srcId="{E3062741-C5F5-4FA5-AEA3-BF4D69DA0CF4}" destId="{6ABC07BB-EA97-4F07-8606-E0B2E81CBE9B}" srcOrd="0" destOrd="0" presId="urn:microsoft.com/office/officeart/2005/8/layout/lProcess2"/>
    <dgm:cxn modelId="{ABA85A10-63B1-4A95-87EA-D69C16BCF024}" type="presParOf" srcId="{E3062741-C5F5-4FA5-AEA3-BF4D69DA0CF4}" destId="{D395BF2D-075C-4EED-8766-6CC50CC1C9FB}" srcOrd="1" destOrd="0" presId="urn:microsoft.com/office/officeart/2005/8/layout/lProcess2"/>
    <dgm:cxn modelId="{0D5C95F7-20C5-4AE0-B0A3-73154B6CF3C6}" type="presParOf" srcId="{E3062741-C5F5-4FA5-AEA3-BF4D69DA0CF4}" destId="{B9CF7FB7-E46D-43A3-A436-CA139C3C33F2}" srcOrd="2" destOrd="0" presId="urn:microsoft.com/office/officeart/2005/8/layout/lProcess2"/>
    <dgm:cxn modelId="{0DD05A28-2755-4057-B2AF-4AB5A88A6509}" type="presParOf" srcId="{B9CF7FB7-E46D-43A3-A436-CA139C3C33F2}" destId="{A452D02D-0131-49BD-B9BB-3C452B255546}" srcOrd="0" destOrd="0" presId="urn:microsoft.com/office/officeart/2005/8/layout/lProcess2"/>
    <dgm:cxn modelId="{A47602AA-9A5E-403C-926F-34A7BA833D9F}" type="presParOf" srcId="{A452D02D-0131-49BD-B9BB-3C452B255546}" destId="{7EF4645B-9DD9-4E49-BC85-3DD946472285}" srcOrd="0" destOrd="0" presId="urn:microsoft.com/office/officeart/2005/8/layout/lProcess2"/>
    <dgm:cxn modelId="{832EC0A7-32D2-4B73-A492-82325291C24B}" type="presParOf" srcId="{A452D02D-0131-49BD-B9BB-3C452B255546}" destId="{3C1EB3BA-9AF0-4801-9398-A55C0F5A7C30}" srcOrd="1" destOrd="0" presId="urn:microsoft.com/office/officeart/2005/8/layout/lProcess2"/>
    <dgm:cxn modelId="{DEB4840B-3C1D-47B1-8C03-E2ADDA9D9A23}" type="presParOf" srcId="{A452D02D-0131-49BD-B9BB-3C452B255546}" destId="{A8152818-7053-4721-8220-71258E360F05}" srcOrd="2" destOrd="0" presId="urn:microsoft.com/office/officeart/2005/8/layout/lProcess2"/>
    <dgm:cxn modelId="{6DFAB176-C689-4C17-8735-D1A46A2DF7FA}" type="presParOf" srcId="{A452D02D-0131-49BD-B9BB-3C452B255546}" destId="{E9DDC873-79F8-43EE-8D73-29B7D8505269}" srcOrd="3" destOrd="0" presId="urn:microsoft.com/office/officeart/2005/8/layout/lProcess2"/>
    <dgm:cxn modelId="{6579E685-CD07-4263-ABCA-6C011DF0953D}" type="presParOf" srcId="{A452D02D-0131-49BD-B9BB-3C452B255546}" destId="{CCF8BADA-4420-4D8E-8CA9-C72A7BAA583F}" srcOrd="4" destOrd="0" presId="urn:microsoft.com/office/officeart/2005/8/layout/lProcess2"/>
    <dgm:cxn modelId="{EB027DB1-DBC7-488B-8631-1CDB866636C1}" type="presParOf" srcId="{AE3E78C7-DBD6-41AC-A67F-B09D99DBB4FF}" destId="{8C853E55-5640-4C71-AEAC-DD66D6D4CF68}" srcOrd="1" destOrd="0" presId="urn:microsoft.com/office/officeart/2005/8/layout/lProcess2"/>
    <dgm:cxn modelId="{17A6DB24-CFAC-4F73-92C5-A469F19379BC}" type="presParOf" srcId="{AE3E78C7-DBD6-41AC-A67F-B09D99DBB4FF}" destId="{0EAFBB69-B992-44DB-8E99-1D0BF306E6FA}" srcOrd="2" destOrd="0" presId="urn:microsoft.com/office/officeart/2005/8/layout/lProcess2"/>
    <dgm:cxn modelId="{CD31E9E0-91E7-4825-B32F-5CE75D107B2E}" type="presParOf" srcId="{0EAFBB69-B992-44DB-8E99-1D0BF306E6FA}" destId="{E8E7472F-BA0D-4B53-95E1-4C17339010D9}" srcOrd="0" destOrd="0" presId="urn:microsoft.com/office/officeart/2005/8/layout/lProcess2"/>
    <dgm:cxn modelId="{5E932A78-BC1D-4AA3-A9DC-8EA3A5BE260F}" type="presParOf" srcId="{0EAFBB69-B992-44DB-8E99-1D0BF306E6FA}" destId="{0CBAEF43-1E8B-469C-9C3E-F4237AB137D8}" srcOrd="1" destOrd="0" presId="urn:microsoft.com/office/officeart/2005/8/layout/lProcess2"/>
    <dgm:cxn modelId="{1CE31B6D-DAC9-408F-AF2A-654CDA3DED15}" type="presParOf" srcId="{0EAFBB69-B992-44DB-8E99-1D0BF306E6FA}" destId="{AEC072B0-5359-4B30-A0D4-3CE0C89C8799}" srcOrd="2" destOrd="0" presId="urn:microsoft.com/office/officeart/2005/8/layout/lProcess2"/>
    <dgm:cxn modelId="{6FFBECE7-B631-455D-9C8B-F70A4594F7B4}" type="presParOf" srcId="{AEC072B0-5359-4B30-A0D4-3CE0C89C8799}" destId="{333714E7-166C-4CCC-B6C5-5437CE4007E8}" srcOrd="0" destOrd="0" presId="urn:microsoft.com/office/officeart/2005/8/layout/lProcess2"/>
    <dgm:cxn modelId="{B35EDF3A-D141-4D52-BF7B-8B5766EDA63D}" type="presParOf" srcId="{333714E7-166C-4CCC-B6C5-5437CE4007E8}" destId="{6998C508-E130-4074-95EC-9349EF467433}" srcOrd="0" destOrd="0" presId="urn:microsoft.com/office/officeart/2005/8/layout/lProcess2"/>
    <dgm:cxn modelId="{E8451A22-EBCE-4397-9422-C83B1B1D5320}" type="presParOf" srcId="{333714E7-166C-4CCC-B6C5-5437CE4007E8}" destId="{F3848138-6E03-48AE-A601-A077BCA7AD58}" srcOrd="1" destOrd="0" presId="urn:microsoft.com/office/officeart/2005/8/layout/lProcess2"/>
    <dgm:cxn modelId="{95B60134-1B57-4510-A111-B092B81651A2}" type="presParOf" srcId="{333714E7-166C-4CCC-B6C5-5437CE4007E8}" destId="{12C330FB-08E1-408F-A6E9-C7EA665AD573}" srcOrd="2" destOrd="0" presId="urn:microsoft.com/office/officeart/2005/8/layout/lProcess2"/>
    <dgm:cxn modelId="{5D7E5521-40B3-4C8D-9905-ECC2C1D1E073}" type="presParOf" srcId="{333714E7-166C-4CCC-B6C5-5437CE4007E8}" destId="{5EF08554-800C-4F91-BA10-D629BFC801FA}" srcOrd="3" destOrd="0" presId="urn:microsoft.com/office/officeart/2005/8/layout/lProcess2"/>
    <dgm:cxn modelId="{B3F1627A-A38E-42F1-AF2E-205EE86E511A}" type="presParOf" srcId="{333714E7-166C-4CCC-B6C5-5437CE4007E8}" destId="{46344BCF-D32D-4CAE-B9BF-AB9BBFE23DD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206F8-FBD2-4F0F-A5C5-D1B61E5B69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DBC06A-D1D3-4E7B-BCB1-8BCABCD157B3}" type="pres">
      <dgm:prSet presAssocID="{A55206F8-FBD2-4F0F-A5C5-D1B61E5B6922}" presName="diagram" presStyleCnt="0">
        <dgm:presLayoutVars>
          <dgm:dir/>
          <dgm:resizeHandles val="exact"/>
        </dgm:presLayoutVars>
      </dgm:prSet>
      <dgm:spPr/>
    </dgm:pt>
  </dgm:ptLst>
  <dgm:cxnLst>
    <dgm:cxn modelId="{49E3919C-87AD-49C5-A662-65A115762B5F}" type="presOf" srcId="{A55206F8-FBD2-4F0F-A5C5-D1B61E5B6922}" destId="{E4DBC06A-D1D3-4E7B-BCB1-8BCABCD157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04594-3433-4FCF-B2A4-0FFB33C78B4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6A0B4A-6D54-426A-9D05-80F1EC85FB48}">
      <dgm:prSet phldrT="[Text]"/>
      <dgm:spPr/>
      <dgm:t>
        <a:bodyPr/>
        <a:lstStyle/>
        <a:p>
          <a:r>
            <a:rPr lang="hu-HU" b="0" i="0" u="none" dirty="0"/>
            <a:t>Számlacsomag 9SED adatszolgáltatásban alkalmazott termékkódja</a:t>
          </a:r>
          <a:endParaRPr lang="hu-HU" dirty="0"/>
        </a:p>
      </dgm:t>
    </dgm:pt>
    <dgm:pt modelId="{92D2B6BF-3E9C-44CA-A2CF-58E4DD693226}" type="parTrans" cxnId="{B5AF7E07-1490-4C21-9A39-433138071CEA}">
      <dgm:prSet/>
      <dgm:spPr/>
      <dgm:t>
        <a:bodyPr/>
        <a:lstStyle/>
        <a:p>
          <a:endParaRPr lang="hu-HU"/>
        </a:p>
      </dgm:t>
    </dgm:pt>
    <dgm:pt modelId="{5B708AD9-73D1-497C-9B90-57617458F239}" type="sibTrans" cxnId="{B5AF7E07-1490-4C21-9A39-433138071CEA}">
      <dgm:prSet/>
      <dgm:spPr/>
      <dgm:t>
        <a:bodyPr/>
        <a:lstStyle/>
        <a:p>
          <a:endParaRPr lang="hu-HU"/>
        </a:p>
      </dgm:t>
    </dgm:pt>
    <dgm:pt modelId="{BA70B0A6-BE57-4FAF-B792-A08195F21B58}">
      <dgm:prSet phldrT="[Text]" custT="1"/>
      <dgm:spPr/>
      <dgm:t>
        <a:bodyPr/>
        <a:lstStyle/>
        <a:p>
          <a:r>
            <a:rPr lang="hu-HU" sz="1800" b="1" dirty="0">
              <a:solidFill>
                <a:schemeClr val="tx1"/>
              </a:solidFill>
            </a:rPr>
            <a:t>Minden 9SED kódnak szerepelnie kell az adatszolgáltatásban</a:t>
          </a:r>
        </a:p>
      </dgm:t>
    </dgm:pt>
    <dgm:pt modelId="{2D69C931-0C3B-4E2E-9B64-6AA6EC287736}" type="parTrans" cxnId="{D22291A1-1DD3-4D8A-9147-3F73D08897B0}">
      <dgm:prSet/>
      <dgm:spPr/>
      <dgm:t>
        <a:bodyPr/>
        <a:lstStyle/>
        <a:p>
          <a:endParaRPr lang="hu-HU"/>
        </a:p>
      </dgm:t>
    </dgm:pt>
    <dgm:pt modelId="{ED5EC09A-EAE3-4427-9A11-DFD744B4D4E2}" type="sibTrans" cxnId="{D22291A1-1DD3-4D8A-9147-3F73D08897B0}">
      <dgm:prSet/>
      <dgm:spPr/>
      <dgm:t>
        <a:bodyPr/>
        <a:lstStyle/>
        <a:p>
          <a:endParaRPr lang="hu-HU"/>
        </a:p>
      </dgm:t>
    </dgm:pt>
    <dgm:pt modelId="{18558530-D029-438B-836F-090E05D2F210}">
      <dgm:prSet phldrT="[Text]" custT="1"/>
      <dgm:spPr/>
      <dgm:t>
        <a:bodyPr/>
        <a:lstStyle/>
        <a:p>
          <a:r>
            <a:rPr lang="hu-HU" sz="1800" b="1" dirty="0">
              <a:solidFill>
                <a:schemeClr val="tx1"/>
              </a:solidFill>
            </a:rPr>
            <a:t>Deviza számla esetében a „Deviza” kódot kell megjeleníteni</a:t>
          </a:r>
        </a:p>
      </dgm:t>
    </dgm:pt>
    <dgm:pt modelId="{2EF85409-3795-4FC0-9587-B2A9E731C035}" type="parTrans" cxnId="{C3561513-2AAA-443F-A551-93A8EF55CF1C}">
      <dgm:prSet/>
      <dgm:spPr/>
      <dgm:t>
        <a:bodyPr/>
        <a:lstStyle/>
        <a:p>
          <a:endParaRPr lang="hu-HU"/>
        </a:p>
      </dgm:t>
    </dgm:pt>
    <dgm:pt modelId="{8BE1D7C0-A267-42E6-8FA4-5F7301D95596}" type="sibTrans" cxnId="{C3561513-2AAA-443F-A551-93A8EF55CF1C}">
      <dgm:prSet/>
      <dgm:spPr/>
      <dgm:t>
        <a:bodyPr/>
        <a:lstStyle/>
        <a:p>
          <a:endParaRPr lang="hu-HU"/>
        </a:p>
      </dgm:t>
    </dgm:pt>
    <dgm:pt modelId="{30523CF2-E5F2-464D-ACEF-AC1ED9F8D51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Benyújtási csatorna kódértékek</a:t>
          </a:r>
        </a:p>
      </dgm:t>
    </dgm:pt>
    <dgm:pt modelId="{10715CDE-E9F9-403E-84E1-47E804DF6EF4}" type="parTrans" cxnId="{77D50940-899A-46F1-889D-75D9A21AFF63}">
      <dgm:prSet/>
      <dgm:spPr/>
      <dgm:t>
        <a:bodyPr/>
        <a:lstStyle/>
        <a:p>
          <a:endParaRPr lang="hu-HU"/>
        </a:p>
      </dgm:t>
    </dgm:pt>
    <dgm:pt modelId="{7FB0279F-2EAF-48E0-B1F0-C3E00BBFAE8D}" type="sibTrans" cxnId="{77D50940-899A-46F1-889D-75D9A21AFF63}">
      <dgm:prSet/>
      <dgm:spPr/>
      <dgm:t>
        <a:bodyPr/>
        <a:lstStyle/>
        <a:p>
          <a:endParaRPr lang="hu-HU"/>
        </a:p>
      </dgm:t>
    </dgm:pt>
    <dgm:pt modelId="{FE93F4C8-480F-4BDD-A47C-8177606C12D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400" b="1" i="0" u="none" dirty="0">
              <a:solidFill>
                <a:schemeClr val="bg1"/>
              </a:solidFill>
            </a:rPr>
            <a:t>MOBIL</a:t>
          </a: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i="0" u="none" dirty="0" err="1">
              <a:solidFill>
                <a:schemeClr val="bg1"/>
              </a:solidFill>
            </a:rPr>
            <a:t>TPP</a:t>
          </a:r>
          <a:endParaRPr lang="hu-HU" sz="1400" b="1" i="0" u="none" dirty="0">
            <a:solidFill>
              <a:schemeClr val="bg1"/>
            </a:solidFill>
          </a:endParaRP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i="0" u="none" dirty="0" err="1">
              <a:solidFill>
                <a:schemeClr val="bg1"/>
              </a:solidFill>
            </a:rPr>
            <a:t>TARCA_SAJAT</a:t>
          </a:r>
          <a:endParaRPr lang="hu-HU" sz="1400" b="1" i="0" u="none" dirty="0">
            <a:solidFill>
              <a:schemeClr val="bg1"/>
            </a:solidFill>
          </a:endParaRP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i="0" u="none" dirty="0" err="1">
              <a:solidFill>
                <a:schemeClr val="bg1"/>
              </a:solidFill>
            </a:rPr>
            <a:t>TARCA_EGYEB</a:t>
          </a:r>
          <a:endParaRPr lang="hu-HU" sz="1400" b="1" dirty="0">
            <a:solidFill>
              <a:schemeClr val="bg1"/>
            </a:solidFill>
          </a:endParaRPr>
        </a:p>
      </dgm:t>
    </dgm:pt>
    <dgm:pt modelId="{649E2DC4-B7FF-4B6A-A5DF-1E802DE74804}" type="parTrans" cxnId="{ACBF81DD-DC63-4403-A20F-02ECE66C4FF5}">
      <dgm:prSet/>
      <dgm:spPr/>
      <dgm:t>
        <a:bodyPr/>
        <a:lstStyle/>
        <a:p>
          <a:endParaRPr lang="hu-HU"/>
        </a:p>
      </dgm:t>
    </dgm:pt>
    <dgm:pt modelId="{BF0609D1-B012-4F95-ABCD-BCC506C38739}" type="sibTrans" cxnId="{ACBF81DD-DC63-4403-A20F-02ECE66C4FF5}">
      <dgm:prSet/>
      <dgm:spPr/>
      <dgm:t>
        <a:bodyPr/>
        <a:lstStyle/>
        <a:p>
          <a:endParaRPr lang="hu-HU"/>
        </a:p>
      </dgm:t>
    </dgm:pt>
    <dgm:pt modelId="{6089628A-F325-4C4B-9D40-2781D5C9A3D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400" b="1" i="0" u="none" dirty="0" err="1">
              <a:solidFill>
                <a:schemeClr val="bg1"/>
              </a:solidFill>
            </a:rPr>
            <a:t>ATM</a:t>
          </a:r>
          <a:endParaRPr lang="hu-HU" sz="1400" b="1" i="0" u="none" dirty="0">
            <a:solidFill>
              <a:schemeClr val="bg1"/>
            </a:solidFill>
          </a:endParaRP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i="0" u="none" dirty="0">
              <a:solidFill>
                <a:schemeClr val="bg1"/>
              </a:solidFill>
            </a:rPr>
            <a:t>POS</a:t>
          </a: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i="0" u="none" dirty="0" err="1">
              <a:solidFill>
                <a:schemeClr val="bg1"/>
              </a:solidFill>
            </a:rPr>
            <a:t>FIOK</a:t>
          </a:r>
          <a:endParaRPr lang="hu-HU" sz="1400" b="1" dirty="0">
            <a:solidFill>
              <a:schemeClr val="bg1"/>
            </a:solidFill>
          </a:endParaRPr>
        </a:p>
      </dgm:t>
    </dgm:pt>
    <dgm:pt modelId="{1EBE43B6-AC26-4467-8B2D-5AE691C58F3E}" type="sibTrans" cxnId="{5974D7FA-EE81-4108-A904-D8145AC290DE}">
      <dgm:prSet/>
      <dgm:spPr/>
      <dgm:t>
        <a:bodyPr/>
        <a:lstStyle/>
        <a:p>
          <a:endParaRPr lang="hu-HU"/>
        </a:p>
      </dgm:t>
    </dgm:pt>
    <dgm:pt modelId="{80F4525D-53F5-4EC7-B2F2-486A151E49D0}" type="parTrans" cxnId="{5974D7FA-EE81-4108-A904-D8145AC290DE}">
      <dgm:prSet/>
      <dgm:spPr/>
      <dgm:t>
        <a:bodyPr/>
        <a:lstStyle/>
        <a:p>
          <a:endParaRPr lang="hu-HU"/>
        </a:p>
      </dgm:t>
    </dgm:pt>
    <dgm:pt modelId="{9E56E8CC-0045-4A29-8BF4-A2DC2B1CA6E4}" type="pres">
      <dgm:prSet presAssocID="{03204594-3433-4FCF-B2A4-0FFB33C78B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A15E6D-A86A-4021-9902-914C781881C8}" type="pres">
      <dgm:prSet presAssocID="{066A0B4A-6D54-426A-9D05-80F1EC85FB48}" presName="vertOne" presStyleCnt="0"/>
      <dgm:spPr/>
    </dgm:pt>
    <dgm:pt modelId="{1C62EF9D-6D60-4052-A8AA-700D3E70C660}" type="pres">
      <dgm:prSet presAssocID="{066A0B4A-6D54-426A-9D05-80F1EC85FB48}" presName="txOne" presStyleLbl="node0" presStyleIdx="0" presStyleCnt="2">
        <dgm:presLayoutVars>
          <dgm:chPref val="3"/>
        </dgm:presLayoutVars>
      </dgm:prSet>
      <dgm:spPr/>
    </dgm:pt>
    <dgm:pt modelId="{D45B9DDE-4761-4284-A8B4-4829B36F788E}" type="pres">
      <dgm:prSet presAssocID="{066A0B4A-6D54-426A-9D05-80F1EC85FB48}" presName="parTransOne" presStyleCnt="0"/>
      <dgm:spPr/>
    </dgm:pt>
    <dgm:pt modelId="{44F1E45B-154C-4B01-8F16-061B50D8A544}" type="pres">
      <dgm:prSet presAssocID="{066A0B4A-6D54-426A-9D05-80F1EC85FB48}" presName="horzOne" presStyleCnt="0"/>
      <dgm:spPr/>
    </dgm:pt>
    <dgm:pt modelId="{F0DE2812-51F5-4A4E-9A2B-883AEC9E9D1C}" type="pres">
      <dgm:prSet presAssocID="{BA70B0A6-BE57-4FAF-B792-A08195F21B58}" presName="vertTwo" presStyleCnt="0"/>
      <dgm:spPr/>
    </dgm:pt>
    <dgm:pt modelId="{C1ED3693-4BB2-41E0-AE9B-776DDB28864D}" type="pres">
      <dgm:prSet presAssocID="{BA70B0A6-BE57-4FAF-B792-A08195F21B58}" presName="txTwo" presStyleLbl="node2" presStyleIdx="0" presStyleCnt="4">
        <dgm:presLayoutVars>
          <dgm:chPref val="3"/>
        </dgm:presLayoutVars>
      </dgm:prSet>
      <dgm:spPr/>
    </dgm:pt>
    <dgm:pt modelId="{9DBCD134-2DEE-477A-875D-A7B0FB8DF2D8}" type="pres">
      <dgm:prSet presAssocID="{BA70B0A6-BE57-4FAF-B792-A08195F21B58}" presName="horzTwo" presStyleCnt="0"/>
      <dgm:spPr/>
    </dgm:pt>
    <dgm:pt modelId="{8739315E-0B79-4C91-AB5E-E082884957CF}" type="pres">
      <dgm:prSet presAssocID="{ED5EC09A-EAE3-4427-9A11-DFD744B4D4E2}" presName="sibSpaceTwo" presStyleCnt="0"/>
      <dgm:spPr/>
    </dgm:pt>
    <dgm:pt modelId="{FCEF8FB3-AE18-45DB-BF79-7882306C116D}" type="pres">
      <dgm:prSet presAssocID="{18558530-D029-438B-836F-090E05D2F210}" presName="vertTwo" presStyleCnt="0"/>
      <dgm:spPr/>
    </dgm:pt>
    <dgm:pt modelId="{EBA6246C-6809-4827-A6DA-438720FC294A}" type="pres">
      <dgm:prSet presAssocID="{18558530-D029-438B-836F-090E05D2F210}" presName="txTwo" presStyleLbl="node2" presStyleIdx="1" presStyleCnt="4">
        <dgm:presLayoutVars>
          <dgm:chPref val="3"/>
        </dgm:presLayoutVars>
      </dgm:prSet>
      <dgm:spPr/>
    </dgm:pt>
    <dgm:pt modelId="{9A04D4F9-A4C2-42F6-8EF9-F42049116C96}" type="pres">
      <dgm:prSet presAssocID="{18558530-D029-438B-836F-090E05D2F210}" presName="horzTwo" presStyleCnt="0"/>
      <dgm:spPr/>
    </dgm:pt>
    <dgm:pt modelId="{7006D941-1BCF-4B6B-9433-1C7845DB937D}" type="pres">
      <dgm:prSet presAssocID="{5B708AD9-73D1-497C-9B90-57617458F239}" presName="sibSpaceOne" presStyleCnt="0"/>
      <dgm:spPr/>
    </dgm:pt>
    <dgm:pt modelId="{CD322AEB-3448-4A22-AE1A-61D97EB53FE9}" type="pres">
      <dgm:prSet presAssocID="{30523CF2-E5F2-464D-ACEF-AC1ED9F8D513}" presName="vertOne" presStyleCnt="0"/>
      <dgm:spPr/>
    </dgm:pt>
    <dgm:pt modelId="{2A338083-70CC-4271-8DB7-14CD49BC91F6}" type="pres">
      <dgm:prSet presAssocID="{30523CF2-E5F2-464D-ACEF-AC1ED9F8D513}" presName="txOne" presStyleLbl="node0" presStyleIdx="1" presStyleCnt="2">
        <dgm:presLayoutVars>
          <dgm:chPref val="3"/>
        </dgm:presLayoutVars>
      </dgm:prSet>
      <dgm:spPr/>
    </dgm:pt>
    <dgm:pt modelId="{DA8B380D-8A69-448C-8B65-E02D5655521E}" type="pres">
      <dgm:prSet presAssocID="{30523CF2-E5F2-464D-ACEF-AC1ED9F8D513}" presName="parTransOne" presStyleCnt="0"/>
      <dgm:spPr/>
    </dgm:pt>
    <dgm:pt modelId="{93077992-E512-4D7E-89F4-900DCE83110A}" type="pres">
      <dgm:prSet presAssocID="{30523CF2-E5F2-464D-ACEF-AC1ED9F8D513}" presName="horzOne" presStyleCnt="0"/>
      <dgm:spPr/>
    </dgm:pt>
    <dgm:pt modelId="{722BA628-122E-41F7-A61D-821AB09CA003}" type="pres">
      <dgm:prSet presAssocID="{FE93F4C8-480F-4BDD-A47C-8177606C12D6}" presName="vertTwo" presStyleCnt="0"/>
      <dgm:spPr/>
    </dgm:pt>
    <dgm:pt modelId="{C0805CE9-4228-45E7-B6ED-3439E04E79D8}" type="pres">
      <dgm:prSet presAssocID="{FE93F4C8-480F-4BDD-A47C-8177606C12D6}" presName="txTwo" presStyleLbl="node2" presStyleIdx="2" presStyleCnt="4">
        <dgm:presLayoutVars>
          <dgm:chPref val="3"/>
        </dgm:presLayoutVars>
      </dgm:prSet>
      <dgm:spPr/>
    </dgm:pt>
    <dgm:pt modelId="{E7DED6A5-9326-4079-A81E-C1BFB4F9046F}" type="pres">
      <dgm:prSet presAssocID="{FE93F4C8-480F-4BDD-A47C-8177606C12D6}" presName="horzTwo" presStyleCnt="0"/>
      <dgm:spPr/>
    </dgm:pt>
    <dgm:pt modelId="{9EA2563F-9D81-4F1E-8991-DC95D4DEB24B}" type="pres">
      <dgm:prSet presAssocID="{BF0609D1-B012-4F95-ABCD-BCC506C38739}" presName="sibSpaceTwo" presStyleCnt="0"/>
      <dgm:spPr/>
    </dgm:pt>
    <dgm:pt modelId="{C530A8CE-434B-42BB-96E8-9B4C6C58B2E9}" type="pres">
      <dgm:prSet presAssocID="{6089628A-F325-4C4B-9D40-2781D5C9A3DF}" presName="vertTwo" presStyleCnt="0"/>
      <dgm:spPr/>
    </dgm:pt>
    <dgm:pt modelId="{B21841EC-9C51-4915-9A60-EE8ADF374556}" type="pres">
      <dgm:prSet presAssocID="{6089628A-F325-4C4B-9D40-2781D5C9A3DF}" presName="txTwo" presStyleLbl="node2" presStyleIdx="3" presStyleCnt="4">
        <dgm:presLayoutVars>
          <dgm:chPref val="3"/>
        </dgm:presLayoutVars>
      </dgm:prSet>
      <dgm:spPr/>
    </dgm:pt>
    <dgm:pt modelId="{B917E535-6960-458B-B0FC-5B6687DC3BD7}" type="pres">
      <dgm:prSet presAssocID="{6089628A-F325-4C4B-9D40-2781D5C9A3DF}" presName="horzTwo" presStyleCnt="0"/>
      <dgm:spPr/>
    </dgm:pt>
  </dgm:ptLst>
  <dgm:cxnLst>
    <dgm:cxn modelId="{B5AF7E07-1490-4C21-9A39-433138071CEA}" srcId="{03204594-3433-4FCF-B2A4-0FFB33C78B44}" destId="{066A0B4A-6D54-426A-9D05-80F1EC85FB48}" srcOrd="0" destOrd="0" parTransId="{92D2B6BF-3E9C-44CA-A2CF-58E4DD693226}" sibTransId="{5B708AD9-73D1-497C-9B90-57617458F239}"/>
    <dgm:cxn modelId="{61136A0B-E344-454D-AE32-AD0C6B9E095C}" type="presOf" srcId="{6089628A-F325-4C4B-9D40-2781D5C9A3DF}" destId="{B21841EC-9C51-4915-9A60-EE8ADF374556}" srcOrd="0" destOrd="0" presId="urn:microsoft.com/office/officeart/2005/8/layout/hierarchy4"/>
    <dgm:cxn modelId="{C3561513-2AAA-443F-A551-93A8EF55CF1C}" srcId="{066A0B4A-6D54-426A-9D05-80F1EC85FB48}" destId="{18558530-D029-438B-836F-090E05D2F210}" srcOrd="1" destOrd="0" parTransId="{2EF85409-3795-4FC0-9587-B2A9E731C035}" sibTransId="{8BE1D7C0-A267-42E6-8FA4-5F7301D95596}"/>
    <dgm:cxn modelId="{77D50940-899A-46F1-889D-75D9A21AFF63}" srcId="{03204594-3433-4FCF-B2A4-0FFB33C78B44}" destId="{30523CF2-E5F2-464D-ACEF-AC1ED9F8D513}" srcOrd="1" destOrd="0" parTransId="{10715CDE-E9F9-403E-84E1-47E804DF6EF4}" sibTransId="{7FB0279F-2EAF-48E0-B1F0-C3E00BBFAE8D}"/>
    <dgm:cxn modelId="{D050D25F-0490-4428-B59E-6E3BF3FC50C0}" type="presOf" srcId="{18558530-D029-438B-836F-090E05D2F210}" destId="{EBA6246C-6809-4827-A6DA-438720FC294A}" srcOrd="0" destOrd="0" presId="urn:microsoft.com/office/officeart/2005/8/layout/hierarchy4"/>
    <dgm:cxn modelId="{5F38789D-64EA-4D06-B31D-04ADF578B53B}" type="presOf" srcId="{30523CF2-E5F2-464D-ACEF-AC1ED9F8D513}" destId="{2A338083-70CC-4271-8DB7-14CD49BC91F6}" srcOrd="0" destOrd="0" presId="urn:microsoft.com/office/officeart/2005/8/layout/hierarchy4"/>
    <dgm:cxn modelId="{D22291A1-1DD3-4D8A-9147-3F73D08897B0}" srcId="{066A0B4A-6D54-426A-9D05-80F1EC85FB48}" destId="{BA70B0A6-BE57-4FAF-B792-A08195F21B58}" srcOrd="0" destOrd="0" parTransId="{2D69C931-0C3B-4E2E-9B64-6AA6EC287736}" sibTransId="{ED5EC09A-EAE3-4427-9A11-DFD744B4D4E2}"/>
    <dgm:cxn modelId="{D2CF3BBD-2410-4ECC-9E03-25140ECC8F3A}" type="presOf" srcId="{BA70B0A6-BE57-4FAF-B792-A08195F21B58}" destId="{C1ED3693-4BB2-41E0-AE9B-776DDB28864D}" srcOrd="0" destOrd="0" presId="urn:microsoft.com/office/officeart/2005/8/layout/hierarchy4"/>
    <dgm:cxn modelId="{6EF8C3CA-89D3-4CE0-8DF5-36EF9832AD86}" type="presOf" srcId="{066A0B4A-6D54-426A-9D05-80F1EC85FB48}" destId="{1C62EF9D-6D60-4052-A8AA-700D3E70C660}" srcOrd="0" destOrd="0" presId="urn:microsoft.com/office/officeart/2005/8/layout/hierarchy4"/>
    <dgm:cxn modelId="{ACBF81DD-DC63-4403-A20F-02ECE66C4FF5}" srcId="{30523CF2-E5F2-464D-ACEF-AC1ED9F8D513}" destId="{FE93F4C8-480F-4BDD-A47C-8177606C12D6}" srcOrd="0" destOrd="0" parTransId="{649E2DC4-B7FF-4B6A-A5DF-1E802DE74804}" sibTransId="{BF0609D1-B012-4F95-ABCD-BCC506C38739}"/>
    <dgm:cxn modelId="{6C4D60E4-58D5-4362-926B-D375C1268E8E}" type="presOf" srcId="{FE93F4C8-480F-4BDD-A47C-8177606C12D6}" destId="{C0805CE9-4228-45E7-B6ED-3439E04E79D8}" srcOrd="0" destOrd="0" presId="urn:microsoft.com/office/officeart/2005/8/layout/hierarchy4"/>
    <dgm:cxn modelId="{5974D7FA-EE81-4108-A904-D8145AC290DE}" srcId="{30523CF2-E5F2-464D-ACEF-AC1ED9F8D513}" destId="{6089628A-F325-4C4B-9D40-2781D5C9A3DF}" srcOrd="1" destOrd="0" parTransId="{80F4525D-53F5-4EC7-B2F2-486A151E49D0}" sibTransId="{1EBE43B6-AC26-4467-8B2D-5AE691C58F3E}"/>
    <dgm:cxn modelId="{B44941FB-9692-4A24-A749-B55541CEFEF6}" type="presOf" srcId="{03204594-3433-4FCF-B2A4-0FFB33C78B44}" destId="{9E56E8CC-0045-4A29-8BF4-A2DC2B1CA6E4}" srcOrd="0" destOrd="0" presId="urn:microsoft.com/office/officeart/2005/8/layout/hierarchy4"/>
    <dgm:cxn modelId="{B7553DCC-6503-4195-AC5C-9150C34056DF}" type="presParOf" srcId="{9E56E8CC-0045-4A29-8BF4-A2DC2B1CA6E4}" destId="{F7A15E6D-A86A-4021-9902-914C781881C8}" srcOrd="0" destOrd="0" presId="urn:microsoft.com/office/officeart/2005/8/layout/hierarchy4"/>
    <dgm:cxn modelId="{198E2000-E5ED-48CB-880B-6401E57ABEDC}" type="presParOf" srcId="{F7A15E6D-A86A-4021-9902-914C781881C8}" destId="{1C62EF9D-6D60-4052-A8AA-700D3E70C660}" srcOrd="0" destOrd="0" presId="urn:microsoft.com/office/officeart/2005/8/layout/hierarchy4"/>
    <dgm:cxn modelId="{045B4253-933E-457A-B013-562C449FDE4C}" type="presParOf" srcId="{F7A15E6D-A86A-4021-9902-914C781881C8}" destId="{D45B9DDE-4761-4284-A8B4-4829B36F788E}" srcOrd="1" destOrd="0" presId="urn:microsoft.com/office/officeart/2005/8/layout/hierarchy4"/>
    <dgm:cxn modelId="{A0D4A253-9752-4FC8-92E2-318710A7DBEE}" type="presParOf" srcId="{F7A15E6D-A86A-4021-9902-914C781881C8}" destId="{44F1E45B-154C-4B01-8F16-061B50D8A544}" srcOrd="2" destOrd="0" presId="urn:microsoft.com/office/officeart/2005/8/layout/hierarchy4"/>
    <dgm:cxn modelId="{35949104-5BC8-4A96-9E3F-C405C1C82B4D}" type="presParOf" srcId="{44F1E45B-154C-4B01-8F16-061B50D8A544}" destId="{F0DE2812-51F5-4A4E-9A2B-883AEC9E9D1C}" srcOrd="0" destOrd="0" presId="urn:microsoft.com/office/officeart/2005/8/layout/hierarchy4"/>
    <dgm:cxn modelId="{B834B52C-119A-4A40-BABE-8E0E5476B346}" type="presParOf" srcId="{F0DE2812-51F5-4A4E-9A2B-883AEC9E9D1C}" destId="{C1ED3693-4BB2-41E0-AE9B-776DDB28864D}" srcOrd="0" destOrd="0" presId="urn:microsoft.com/office/officeart/2005/8/layout/hierarchy4"/>
    <dgm:cxn modelId="{BD106DBC-D7D6-4EED-83F0-4616C6DF6DC7}" type="presParOf" srcId="{F0DE2812-51F5-4A4E-9A2B-883AEC9E9D1C}" destId="{9DBCD134-2DEE-477A-875D-A7B0FB8DF2D8}" srcOrd="1" destOrd="0" presId="urn:microsoft.com/office/officeart/2005/8/layout/hierarchy4"/>
    <dgm:cxn modelId="{3CDA6D2F-CB26-48F2-9D40-B4BFAACE1FE6}" type="presParOf" srcId="{44F1E45B-154C-4B01-8F16-061B50D8A544}" destId="{8739315E-0B79-4C91-AB5E-E082884957CF}" srcOrd="1" destOrd="0" presId="urn:microsoft.com/office/officeart/2005/8/layout/hierarchy4"/>
    <dgm:cxn modelId="{9503517A-661A-4D0C-8980-05C4CCD09363}" type="presParOf" srcId="{44F1E45B-154C-4B01-8F16-061B50D8A544}" destId="{FCEF8FB3-AE18-45DB-BF79-7882306C116D}" srcOrd="2" destOrd="0" presId="urn:microsoft.com/office/officeart/2005/8/layout/hierarchy4"/>
    <dgm:cxn modelId="{610D9C35-7DA3-411C-883D-220C2F9BCA55}" type="presParOf" srcId="{FCEF8FB3-AE18-45DB-BF79-7882306C116D}" destId="{EBA6246C-6809-4827-A6DA-438720FC294A}" srcOrd="0" destOrd="0" presId="urn:microsoft.com/office/officeart/2005/8/layout/hierarchy4"/>
    <dgm:cxn modelId="{6130A914-1AA6-4842-AC7D-AE2B65165168}" type="presParOf" srcId="{FCEF8FB3-AE18-45DB-BF79-7882306C116D}" destId="{9A04D4F9-A4C2-42F6-8EF9-F42049116C96}" srcOrd="1" destOrd="0" presId="urn:microsoft.com/office/officeart/2005/8/layout/hierarchy4"/>
    <dgm:cxn modelId="{8275A62B-03E4-4BAC-9714-3F3A81A3D97C}" type="presParOf" srcId="{9E56E8CC-0045-4A29-8BF4-A2DC2B1CA6E4}" destId="{7006D941-1BCF-4B6B-9433-1C7845DB937D}" srcOrd="1" destOrd="0" presId="urn:microsoft.com/office/officeart/2005/8/layout/hierarchy4"/>
    <dgm:cxn modelId="{FEE993B6-49B3-4CD0-829F-5D70ACBC4062}" type="presParOf" srcId="{9E56E8CC-0045-4A29-8BF4-A2DC2B1CA6E4}" destId="{CD322AEB-3448-4A22-AE1A-61D97EB53FE9}" srcOrd="2" destOrd="0" presId="urn:microsoft.com/office/officeart/2005/8/layout/hierarchy4"/>
    <dgm:cxn modelId="{E4260C0D-E4FC-41F1-B427-D0D79170CDB1}" type="presParOf" srcId="{CD322AEB-3448-4A22-AE1A-61D97EB53FE9}" destId="{2A338083-70CC-4271-8DB7-14CD49BC91F6}" srcOrd="0" destOrd="0" presId="urn:microsoft.com/office/officeart/2005/8/layout/hierarchy4"/>
    <dgm:cxn modelId="{61BEC3F4-4F3C-4A38-AD77-B42A9E8D68DA}" type="presParOf" srcId="{CD322AEB-3448-4A22-AE1A-61D97EB53FE9}" destId="{DA8B380D-8A69-448C-8B65-E02D5655521E}" srcOrd="1" destOrd="0" presId="urn:microsoft.com/office/officeart/2005/8/layout/hierarchy4"/>
    <dgm:cxn modelId="{AE1CEF6B-E9D5-4973-88FC-63F8A6AEC935}" type="presParOf" srcId="{CD322AEB-3448-4A22-AE1A-61D97EB53FE9}" destId="{93077992-E512-4D7E-89F4-900DCE83110A}" srcOrd="2" destOrd="0" presId="urn:microsoft.com/office/officeart/2005/8/layout/hierarchy4"/>
    <dgm:cxn modelId="{F6FD0D6F-E0B2-46A8-B114-0EBD1F2C4A2D}" type="presParOf" srcId="{93077992-E512-4D7E-89F4-900DCE83110A}" destId="{722BA628-122E-41F7-A61D-821AB09CA003}" srcOrd="0" destOrd="0" presId="urn:microsoft.com/office/officeart/2005/8/layout/hierarchy4"/>
    <dgm:cxn modelId="{AF587E94-CAA7-4C31-AD8C-A7F1E75C9519}" type="presParOf" srcId="{722BA628-122E-41F7-A61D-821AB09CA003}" destId="{C0805CE9-4228-45E7-B6ED-3439E04E79D8}" srcOrd="0" destOrd="0" presId="urn:microsoft.com/office/officeart/2005/8/layout/hierarchy4"/>
    <dgm:cxn modelId="{3418E06B-740D-4D08-BB21-E8CD9F4A1828}" type="presParOf" srcId="{722BA628-122E-41F7-A61D-821AB09CA003}" destId="{E7DED6A5-9326-4079-A81E-C1BFB4F9046F}" srcOrd="1" destOrd="0" presId="urn:microsoft.com/office/officeart/2005/8/layout/hierarchy4"/>
    <dgm:cxn modelId="{28593EAA-30DD-4E44-B66B-CC6A98567471}" type="presParOf" srcId="{93077992-E512-4D7E-89F4-900DCE83110A}" destId="{9EA2563F-9D81-4F1E-8991-DC95D4DEB24B}" srcOrd="1" destOrd="0" presId="urn:microsoft.com/office/officeart/2005/8/layout/hierarchy4"/>
    <dgm:cxn modelId="{9789D0E3-B541-4BE4-B0FA-C1B9A0575CB2}" type="presParOf" srcId="{93077992-E512-4D7E-89F4-900DCE83110A}" destId="{C530A8CE-434B-42BB-96E8-9B4C6C58B2E9}" srcOrd="2" destOrd="0" presId="urn:microsoft.com/office/officeart/2005/8/layout/hierarchy4"/>
    <dgm:cxn modelId="{13F46EE2-E8B1-4F08-B328-313CC075502D}" type="presParOf" srcId="{C530A8CE-434B-42BB-96E8-9B4C6C58B2E9}" destId="{B21841EC-9C51-4915-9A60-EE8ADF374556}" srcOrd="0" destOrd="0" presId="urn:microsoft.com/office/officeart/2005/8/layout/hierarchy4"/>
    <dgm:cxn modelId="{F814CF2D-77CF-4FE6-A8AE-40C25B796BE9}" type="presParOf" srcId="{C530A8CE-434B-42BB-96E8-9B4C6C58B2E9}" destId="{B917E535-6960-458B-B0FC-5B6687DC3B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CC613-BE26-4C58-803E-9BB418FD92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6831FAC-6303-4EC5-A744-B43B04E0699B}">
      <dgm:prSet phldrT="[Text]"/>
      <dgm:spPr/>
      <dgm:t>
        <a:bodyPr/>
        <a:lstStyle/>
        <a:p>
          <a:r>
            <a:rPr lang="hu-HU" dirty="0"/>
            <a:t>9D Pénzmosással és terrorizmusfinanszírozással kapcsolatos negyedéves adatok</a:t>
          </a:r>
        </a:p>
      </dgm:t>
    </dgm:pt>
    <dgm:pt modelId="{9804B7D6-7F3E-4918-8A77-4C429DB6114D}" type="parTrans" cxnId="{919AF43B-69C3-404A-AFB9-F15EB0B20BAF}">
      <dgm:prSet/>
      <dgm:spPr/>
      <dgm:t>
        <a:bodyPr/>
        <a:lstStyle/>
        <a:p>
          <a:endParaRPr lang="hu-HU"/>
        </a:p>
      </dgm:t>
    </dgm:pt>
    <dgm:pt modelId="{471DCB43-7616-4E7B-ABB1-FD2317301A5D}" type="sibTrans" cxnId="{919AF43B-69C3-404A-AFB9-F15EB0B20BAF}">
      <dgm:prSet/>
      <dgm:spPr/>
      <dgm:t>
        <a:bodyPr/>
        <a:lstStyle/>
        <a:p>
          <a:endParaRPr lang="hu-HU"/>
        </a:p>
      </dgm:t>
    </dgm:pt>
    <dgm:pt modelId="{DBA0C27E-2371-45E1-87D4-C139C61A8705}">
      <dgm:prSet phldrT="[Text]"/>
      <dgm:spPr/>
      <dgm:t>
        <a:bodyPr/>
        <a:lstStyle/>
        <a:p>
          <a:r>
            <a:rPr lang="hu-HU" dirty="0"/>
            <a:t>9E Pénzmosással és terrorizmusfinanszírozással kapcsolatos éves adatok</a:t>
          </a:r>
        </a:p>
      </dgm:t>
    </dgm:pt>
    <dgm:pt modelId="{672446D8-79E5-42EE-82C5-5FFD5ED55593}" type="parTrans" cxnId="{BF0459C9-3A0B-46B0-A4F5-598D755E8125}">
      <dgm:prSet/>
      <dgm:spPr/>
      <dgm:t>
        <a:bodyPr/>
        <a:lstStyle/>
        <a:p>
          <a:endParaRPr lang="hu-HU"/>
        </a:p>
      </dgm:t>
    </dgm:pt>
    <dgm:pt modelId="{79E780EC-1187-4649-8378-9D5AD083A3E7}" type="sibTrans" cxnId="{BF0459C9-3A0B-46B0-A4F5-598D755E8125}">
      <dgm:prSet/>
      <dgm:spPr/>
      <dgm:t>
        <a:bodyPr/>
        <a:lstStyle/>
        <a:p>
          <a:endParaRPr lang="hu-HU"/>
        </a:p>
      </dgm:t>
    </dgm:pt>
    <dgm:pt modelId="{5426E0E6-0A0C-4C8C-AE02-9E4BD39D794E}">
      <dgm:prSet phldrT="[Text]"/>
      <dgm:spPr/>
      <dgm:t>
        <a:bodyPr/>
        <a:lstStyle/>
        <a:p>
          <a:r>
            <a:rPr lang="hu-HU" dirty="0"/>
            <a:t>4E Egyes betétek és letétek azonosítása</a:t>
          </a:r>
        </a:p>
      </dgm:t>
    </dgm:pt>
    <dgm:pt modelId="{672E2FD0-4EAE-4999-B39A-1D4CC3B6E9E1}" type="parTrans" cxnId="{B9CED174-AA29-4540-9B9B-AE3AAB130465}">
      <dgm:prSet/>
      <dgm:spPr/>
      <dgm:t>
        <a:bodyPr/>
        <a:lstStyle/>
        <a:p>
          <a:endParaRPr lang="hu-HU"/>
        </a:p>
      </dgm:t>
    </dgm:pt>
    <dgm:pt modelId="{41D14491-56C2-4A2D-9FAA-C6093A4E224A}" type="sibTrans" cxnId="{B9CED174-AA29-4540-9B9B-AE3AAB130465}">
      <dgm:prSet/>
      <dgm:spPr/>
      <dgm:t>
        <a:bodyPr/>
        <a:lstStyle/>
        <a:p>
          <a:endParaRPr lang="hu-HU"/>
        </a:p>
      </dgm:t>
    </dgm:pt>
    <dgm:pt modelId="{0E146B5C-FE7C-4021-9F73-C96EA6FF0807}">
      <dgm:prSet phldrT="[Text]"/>
      <dgm:spPr/>
      <dgm:t>
        <a:bodyPr/>
        <a:lstStyle/>
        <a:p>
          <a:r>
            <a:rPr lang="hu-HU" dirty="0"/>
            <a:t>9P Pénzváltási tevékenység kiemelt közvetítő igénybevételével</a:t>
          </a:r>
        </a:p>
      </dgm:t>
    </dgm:pt>
    <dgm:pt modelId="{4ECD2A8F-E4A8-48D7-AECC-B0CDD5B542AA}" type="sibTrans" cxnId="{63CC3490-F24F-48B0-8E8F-2BB5160E427D}">
      <dgm:prSet/>
      <dgm:spPr/>
      <dgm:t>
        <a:bodyPr/>
        <a:lstStyle/>
        <a:p>
          <a:endParaRPr lang="hu-HU"/>
        </a:p>
      </dgm:t>
    </dgm:pt>
    <dgm:pt modelId="{FD16226C-4D04-4B8E-8E85-13DAC5EC33A7}" type="parTrans" cxnId="{63CC3490-F24F-48B0-8E8F-2BB5160E427D}">
      <dgm:prSet/>
      <dgm:spPr/>
      <dgm:t>
        <a:bodyPr/>
        <a:lstStyle/>
        <a:p>
          <a:endParaRPr lang="hu-HU"/>
        </a:p>
      </dgm:t>
    </dgm:pt>
    <dgm:pt modelId="{71CF1F18-409C-4B4A-ACF5-5DA72BDF4778}" type="pres">
      <dgm:prSet presAssocID="{99CCC613-BE26-4C58-803E-9BB418FD9215}" presName="Name0" presStyleCnt="0">
        <dgm:presLayoutVars>
          <dgm:chMax val="7"/>
          <dgm:chPref val="7"/>
          <dgm:dir/>
        </dgm:presLayoutVars>
      </dgm:prSet>
      <dgm:spPr/>
    </dgm:pt>
    <dgm:pt modelId="{FE74D37D-82D7-47AA-9021-17148A10FAAD}" type="pres">
      <dgm:prSet presAssocID="{99CCC613-BE26-4C58-803E-9BB418FD9215}" presName="Name1" presStyleCnt="0"/>
      <dgm:spPr/>
    </dgm:pt>
    <dgm:pt modelId="{03269F0F-93AE-4597-879C-8B764DA9D4BE}" type="pres">
      <dgm:prSet presAssocID="{99CCC613-BE26-4C58-803E-9BB418FD9215}" presName="cycle" presStyleCnt="0"/>
      <dgm:spPr/>
    </dgm:pt>
    <dgm:pt modelId="{C5D2ED92-F52A-4AE7-9C04-DB78CEA1A795}" type="pres">
      <dgm:prSet presAssocID="{99CCC613-BE26-4C58-803E-9BB418FD9215}" presName="srcNode" presStyleLbl="node1" presStyleIdx="0" presStyleCnt="4"/>
      <dgm:spPr/>
    </dgm:pt>
    <dgm:pt modelId="{921AECCD-89D7-4E46-86F1-98958CBBBD92}" type="pres">
      <dgm:prSet presAssocID="{99CCC613-BE26-4C58-803E-9BB418FD9215}" presName="conn" presStyleLbl="parChTrans1D2" presStyleIdx="0" presStyleCnt="1"/>
      <dgm:spPr/>
    </dgm:pt>
    <dgm:pt modelId="{53E83E4A-82C1-4213-B89F-2F84590B763D}" type="pres">
      <dgm:prSet presAssocID="{99CCC613-BE26-4C58-803E-9BB418FD9215}" presName="extraNode" presStyleLbl="node1" presStyleIdx="0" presStyleCnt="4"/>
      <dgm:spPr/>
    </dgm:pt>
    <dgm:pt modelId="{0ABF8CC8-A5FD-478B-978B-C528C87C9130}" type="pres">
      <dgm:prSet presAssocID="{99CCC613-BE26-4C58-803E-9BB418FD9215}" presName="dstNode" presStyleLbl="node1" presStyleIdx="0" presStyleCnt="4"/>
      <dgm:spPr/>
    </dgm:pt>
    <dgm:pt modelId="{4BC573B4-10CF-4962-83F3-BA8599FD43AC}" type="pres">
      <dgm:prSet presAssocID="{46831FAC-6303-4EC5-A744-B43B04E0699B}" presName="text_1" presStyleLbl="node1" presStyleIdx="0" presStyleCnt="4">
        <dgm:presLayoutVars>
          <dgm:bulletEnabled val="1"/>
        </dgm:presLayoutVars>
      </dgm:prSet>
      <dgm:spPr/>
    </dgm:pt>
    <dgm:pt modelId="{6C8A35B5-B3DD-4357-906F-1456E623B279}" type="pres">
      <dgm:prSet presAssocID="{46831FAC-6303-4EC5-A744-B43B04E0699B}" presName="accent_1" presStyleCnt="0"/>
      <dgm:spPr/>
    </dgm:pt>
    <dgm:pt modelId="{D1BF5523-29D4-4A0B-A12B-A8DB4A609296}" type="pres">
      <dgm:prSet presAssocID="{46831FAC-6303-4EC5-A744-B43B04E0699B}" presName="accentRepeatNode" presStyleLbl="solidFgAcc1" presStyleIdx="0" presStyleCnt="4"/>
      <dgm:spPr/>
    </dgm:pt>
    <dgm:pt modelId="{BA02E696-BE90-4A57-A0B8-BC841A8BF7A9}" type="pres">
      <dgm:prSet presAssocID="{DBA0C27E-2371-45E1-87D4-C139C61A8705}" presName="text_2" presStyleLbl="node1" presStyleIdx="1" presStyleCnt="4">
        <dgm:presLayoutVars>
          <dgm:bulletEnabled val="1"/>
        </dgm:presLayoutVars>
      </dgm:prSet>
      <dgm:spPr/>
    </dgm:pt>
    <dgm:pt modelId="{575EA68D-196F-416C-AB93-431E15E1AE35}" type="pres">
      <dgm:prSet presAssocID="{DBA0C27E-2371-45E1-87D4-C139C61A8705}" presName="accent_2" presStyleCnt="0"/>
      <dgm:spPr/>
    </dgm:pt>
    <dgm:pt modelId="{4556584D-DB4A-43ED-A503-7E8AE373C451}" type="pres">
      <dgm:prSet presAssocID="{DBA0C27E-2371-45E1-87D4-C139C61A8705}" presName="accentRepeatNode" presStyleLbl="solidFgAcc1" presStyleIdx="1" presStyleCnt="4"/>
      <dgm:spPr/>
    </dgm:pt>
    <dgm:pt modelId="{21B84D32-DCCB-4F88-B0DC-D8C550CB9795}" type="pres">
      <dgm:prSet presAssocID="{5426E0E6-0A0C-4C8C-AE02-9E4BD39D794E}" presName="text_3" presStyleLbl="node1" presStyleIdx="2" presStyleCnt="4">
        <dgm:presLayoutVars>
          <dgm:bulletEnabled val="1"/>
        </dgm:presLayoutVars>
      </dgm:prSet>
      <dgm:spPr/>
    </dgm:pt>
    <dgm:pt modelId="{C532E18F-DE78-4AC2-BD62-F9C515624D51}" type="pres">
      <dgm:prSet presAssocID="{5426E0E6-0A0C-4C8C-AE02-9E4BD39D794E}" presName="accent_3" presStyleCnt="0"/>
      <dgm:spPr/>
    </dgm:pt>
    <dgm:pt modelId="{3DDB5AFA-6B4C-45A6-86E6-D1254CC9294E}" type="pres">
      <dgm:prSet presAssocID="{5426E0E6-0A0C-4C8C-AE02-9E4BD39D794E}" presName="accentRepeatNode" presStyleLbl="solidFgAcc1" presStyleIdx="2" presStyleCnt="4"/>
      <dgm:spPr/>
    </dgm:pt>
    <dgm:pt modelId="{8C2BC4E6-2F1A-4303-A76D-FBFD11724631}" type="pres">
      <dgm:prSet presAssocID="{0E146B5C-FE7C-4021-9F73-C96EA6FF0807}" presName="text_4" presStyleLbl="node1" presStyleIdx="3" presStyleCnt="4">
        <dgm:presLayoutVars>
          <dgm:bulletEnabled val="1"/>
        </dgm:presLayoutVars>
      </dgm:prSet>
      <dgm:spPr/>
    </dgm:pt>
    <dgm:pt modelId="{0FE6CBDD-74F3-4F26-8594-19055A6B0783}" type="pres">
      <dgm:prSet presAssocID="{0E146B5C-FE7C-4021-9F73-C96EA6FF0807}" presName="accent_4" presStyleCnt="0"/>
      <dgm:spPr/>
    </dgm:pt>
    <dgm:pt modelId="{3D1F9604-E60B-427C-8C1E-C1378681C39B}" type="pres">
      <dgm:prSet presAssocID="{0E146B5C-FE7C-4021-9F73-C96EA6FF0807}" presName="accentRepeatNode" presStyleLbl="solidFgAcc1" presStyleIdx="3" presStyleCnt="4"/>
      <dgm:spPr/>
    </dgm:pt>
  </dgm:ptLst>
  <dgm:cxnLst>
    <dgm:cxn modelId="{15A2260C-7FC0-409D-9191-1CEA96C1464B}" type="presOf" srcId="{99CCC613-BE26-4C58-803E-9BB418FD9215}" destId="{71CF1F18-409C-4B4A-ACF5-5DA72BDF4778}" srcOrd="0" destOrd="0" presId="urn:microsoft.com/office/officeart/2008/layout/VerticalCurvedList"/>
    <dgm:cxn modelId="{919AF43B-69C3-404A-AFB9-F15EB0B20BAF}" srcId="{99CCC613-BE26-4C58-803E-9BB418FD9215}" destId="{46831FAC-6303-4EC5-A744-B43B04E0699B}" srcOrd="0" destOrd="0" parTransId="{9804B7D6-7F3E-4918-8A77-4C429DB6114D}" sibTransId="{471DCB43-7616-4E7B-ABB1-FD2317301A5D}"/>
    <dgm:cxn modelId="{B9CED174-AA29-4540-9B9B-AE3AAB130465}" srcId="{99CCC613-BE26-4C58-803E-9BB418FD9215}" destId="{5426E0E6-0A0C-4C8C-AE02-9E4BD39D794E}" srcOrd="2" destOrd="0" parTransId="{672E2FD0-4EAE-4999-B39A-1D4CC3B6E9E1}" sibTransId="{41D14491-56C2-4A2D-9FAA-C6093A4E224A}"/>
    <dgm:cxn modelId="{21C6B386-51FC-4725-832D-77475C6E9015}" type="presOf" srcId="{0E146B5C-FE7C-4021-9F73-C96EA6FF0807}" destId="{8C2BC4E6-2F1A-4303-A76D-FBFD11724631}" srcOrd="0" destOrd="0" presId="urn:microsoft.com/office/officeart/2008/layout/VerticalCurvedList"/>
    <dgm:cxn modelId="{63CC3490-F24F-48B0-8E8F-2BB5160E427D}" srcId="{99CCC613-BE26-4C58-803E-9BB418FD9215}" destId="{0E146B5C-FE7C-4021-9F73-C96EA6FF0807}" srcOrd="3" destOrd="0" parTransId="{FD16226C-4D04-4B8E-8E85-13DAC5EC33A7}" sibTransId="{4ECD2A8F-E4A8-48D7-AECC-B0CDD5B542AA}"/>
    <dgm:cxn modelId="{3A1C32A3-C4F4-4309-B712-B858194403A4}" type="presOf" srcId="{DBA0C27E-2371-45E1-87D4-C139C61A8705}" destId="{BA02E696-BE90-4A57-A0B8-BC841A8BF7A9}" srcOrd="0" destOrd="0" presId="urn:microsoft.com/office/officeart/2008/layout/VerticalCurvedList"/>
    <dgm:cxn modelId="{BF0459C9-3A0B-46B0-A4F5-598D755E8125}" srcId="{99CCC613-BE26-4C58-803E-9BB418FD9215}" destId="{DBA0C27E-2371-45E1-87D4-C139C61A8705}" srcOrd="1" destOrd="0" parTransId="{672446D8-79E5-42EE-82C5-5FFD5ED55593}" sibTransId="{79E780EC-1187-4649-8378-9D5AD083A3E7}"/>
    <dgm:cxn modelId="{B8AD40CF-76CA-426A-B189-0DB116ADBECE}" type="presOf" srcId="{46831FAC-6303-4EC5-A744-B43B04E0699B}" destId="{4BC573B4-10CF-4962-83F3-BA8599FD43AC}" srcOrd="0" destOrd="0" presId="urn:microsoft.com/office/officeart/2008/layout/VerticalCurvedList"/>
    <dgm:cxn modelId="{97703ED9-DF1A-48A4-90D1-56812E4BB6FF}" type="presOf" srcId="{5426E0E6-0A0C-4C8C-AE02-9E4BD39D794E}" destId="{21B84D32-DCCB-4F88-B0DC-D8C550CB9795}" srcOrd="0" destOrd="0" presId="urn:microsoft.com/office/officeart/2008/layout/VerticalCurvedList"/>
    <dgm:cxn modelId="{18F904F0-BFBD-4BEE-8DBF-81B4DFB79C62}" type="presOf" srcId="{471DCB43-7616-4E7B-ABB1-FD2317301A5D}" destId="{921AECCD-89D7-4E46-86F1-98958CBBBD92}" srcOrd="0" destOrd="0" presId="urn:microsoft.com/office/officeart/2008/layout/VerticalCurvedList"/>
    <dgm:cxn modelId="{DF742091-6D1A-44E5-A2FE-7C18CC7A8DD6}" type="presParOf" srcId="{71CF1F18-409C-4B4A-ACF5-5DA72BDF4778}" destId="{FE74D37D-82D7-47AA-9021-17148A10FAAD}" srcOrd="0" destOrd="0" presId="urn:microsoft.com/office/officeart/2008/layout/VerticalCurvedList"/>
    <dgm:cxn modelId="{4BAC2771-529C-4ECB-84A7-B0C6DD4BCB08}" type="presParOf" srcId="{FE74D37D-82D7-47AA-9021-17148A10FAAD}" destId="{03269F0F-93AE-4597-879C-8B764DA9D4BE}" srcOrd="0" destOrd="0" presId="urn:microsoft.com/office/officeart/2008/layout/VerticalCurvedList"/>
    <dgm:cxn modelId="{246E46FB-B12E-405C-8D53-68B4984F8148}" type="presParOf" srcId="{03269F0F-93AE-4597-879C-8B764DA9D4BE}" destId="{C5D2ED92-F52A-4AE7-9C04-DB78CEA1A795}" srcOrd="0" destOrd="0" presId="urn:microsoft.com/office/officeart/2008/layout/VerticalCurvedList"/>
    <dgm:cxn modelId="{2642E284-5CCD-46C1-AFDE-E1CDA5EEDB27}" type="presParOf" srcId="{03269F0F-93AE-4597-879C-8B764DA9D4BE}" destId="{921AECCD-89D7-4E46-86F1-98958CBBBD92}" srcOrd="1" destOrd="0" presId="urn:microsoft.com/office/officeart/2008/layout/VerticalCurvedList"/>
    <dgm:cxn modelId="{3303C0DD-4C1B-4A08-B0D9-FC053072ED31}" type="presParOf" srcId="{03269F0F-93AE-4597-879C-8B764DA9D4BE}" destId="{53E83E4A-82C1-4213-B89F-2F84590B763D}" srcOrd="2" destOrd="0" presId="urn:microsoft.com/office/officeart/2008/layout/VerticalCurvedList"/>
    <dgm:cxn modelId="{35C6D6AF-C969-446F-B58F-CCC6E95274F4}" type="presParOf" srcId="{03269F0F-93AE-4597-879C-8B764DA9D4BE}" destId="{0ABF8CC8-A5FD-478B-978B-C528C87C9130}" srcOrd="3" destOrd="0" presId="urn:microsoft.com/office/officeart/2008/layout/VerticalCurvedList"/>
    <dgm:cxn modelId="{DAAD6FB0-E705-43EE-951C-08D4A4E40407}" type="presParOf" srcId="{FE74D37D-82D7-47AA-9021-17148A10FAAD}" destId="{4BC573B4-10CF-4962-83F3-BA8599FD43AC}" srcOrd="1" destOrd="0" presId="urn:microsoft.com/office/officeart/2008/layout/VerticalCurvedList"/>
    <dgm:cxn modelId="{56BC7AB2-A3B8-42D7-8217-9F1CCD277015}" type="presParOf" srcId="{FE74D37D-82D7-47AA-9021-17148A10FAAD}" destId="{6C8A35B5-B3DD-4357-906F-1456E623B279}" srcOrd="2" destOrd="0" presId="urn:microsoft.com/office/officeart/2008/layout/VerticalCurvedList"/>
    <dgm:cxn modelId="{0F71652E-67BF-4012-9021-65D4CADFB9FA}" type="presParOf" srcId="{6C8A35B5-B3DD-4357-906F-1456E623B279}" destId="{D1BF5523-29D4-4A0B-A12B-A8DB4A609296}" srcOrd="0" destOrd="0" presId="urn:microsoft.com/office/officeart/2008/layout/VerticalCurvedList"/>
    <dgm:cxn modelId="{7B677773-8920-43F2-9B5B-2E2C854BDD1A}" type="presParOf" srcId="{FE74D37D-82D7-47AA-9021-17148A10FAAD}" destId="{BA02E696-BE90-4A57-A0B8-BC841A8BF7A9}" srcOrd="3" destOrd="0" presId="urn:microsoft.com/office/officeart/2008/layout/VerticalCurvedList"/>
    <dgm:cxn modelId="{47079B7E-9D03-44CD-84C7-D19C4C849279}" type="presParOf" srcId="{FE74D37D-82D7-47AA-9021-17148A10FAAD}" destId="{575EA68D-196F-416C-AB93-431E15E1AE35}" srcOrd="4" destOrd="0" presId="urn:microsoft.com/office/officeart/2008/layout/VerticalCurvedList"/>
    <dgm:cxn modelId="{F4907D0C-D222-4FFF-A22C-9B22B360DEEC}" type="presParOf" srcId="{575EA68D-196F-416C-AB93-431E15E1AE35}" destId="{4556584D-DB4A-43ED-A503-7E8AE373C451}" srcOrd="0" destOrd="0" presId="urn:microsoft.com/office/officeart/2008/layout/VerticalCurvedList"/>
    <dgm:cxn modelId="{710E2860-07C6-4363-BB07-C5C0BEB8AFA3}" type="presParOf" srcId="{FE74D37D-82D7-47AA-9021-17148A10FAAD}" destId="{21B84D32-DCCB-4F88-B0DC-D8C550CB9795}" srcOrd="5" destOrd="0" presId="urn:microsoft.com/office/officeart/2008/layout/VerticalCurvedList"/>
    <dgm:cxn modelId="{664A325F-CAAC-4249-8D11-865824FC2E92}" type="presParOf" srcId="{FE74D37D-82D7-47AA-9021-17148A10FAAD}" destId="{C532E18F-DE78-4AC2-BD62-F9C515624D51}" srcOrd="6" destOrd="0" presId="urn:microsoft.com/office/officeart/2008/layout/VerticalCurvedList"/>
    <dgm:cxn modelId="{FFBBDF60-3B27-417B-B2A2-4A7D1F32900E}" type="presParOf" srcId="{C532E18F-DE78-4AC2-BD62-F9C515624D51}" destId="{3DDB5AFA-6B4C-45A6-86E6-D1254CC9294E}" srcOrd="0" destOrd="0" presId="urn:microsoft.com/office/officeart/2008/layout/VerticalCurvedList"/>
    <dgm:cxn modelId="{FD1FEBC1-BE7B-4901-8B96-E25E7A5630E6}" type="presParOf" srcId="{FE74D37D-82D7-47AA-9021-17148A10FAAD}" destId="{8C2BC4E6-2F1A-4303-A76D-FBFD11724631}" srcOrd="7" destOrd="0" presId="urn:microsoft.com/office/officeart/2008/layout/VerticalCurvedList"/>
    <dgm:cxn modelId="{ACD76ECF-A49E-4295-8B4E-4FEBE382B12E}" type="presParOf" srcId="{FE74D37D-82D7-47AA-9021-17148A10FAAD}" destId="{0FE6CBDD-74F3-4F26-8594-19055A6B0783}" srcOrd="8" destOrd="0" presId="urn:microsoft.com/office/officeart/2008/layout/VerticalCurvedList"/>
    <dgm:cxn modelId="{066C702D-30B1-4AD1-A5BD-FCD0FD00E41F}" type="presParOf" srcId="{0FE6CBDD-74F3-4F26-8594-19055A6B0783}" destId="{3D1F9604-E60B-427C-8C1E-C1378681C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07BB-EA97-4F07-8606-E0B2E81CBE9B}">
      <dsp:nvSpPr>
        <dsp:cNvPr id="0" name=""/>
        <dsp:cNvSpPr/>
      </dsp:nvSpPr>
      <dsp:spPr>
        <a:xfrm>
          <a:off x="0" y="0"/>
          <a:ext cx="3880131" cy="3379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Mikor szükséges az adatszolgáltatásban jelenteni?</a:t>
          </a:r>
        </a:p>
      </dsp:txBody>
      <dsp:txXfrm>
        <a:off x="0" y="0"/>
        <a:ext cx="3880131" cy="1013737"/>
      </dsp:txXfrm>
    </dsp:sp>
    <dsp:sp modelId="{7EF4645B-9DD9-4E49-BC85-3DD946472285}">
      <dsp:nvSpPr>
        <dsp:cNvPr id="0" name=""/>
        <dsp:cNvSpPr/>
      </dsp:nvSpPr>
      <dsp:spPr>
        <a:xfrm>
          <a:off x="392046" y="1014026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Amennyiben az eredeti tranzakció szerepel az adatszolgáltatásban</a:t>
          </a:r>
        </a:p>
      </dsp:txBody>
      <dsp:txXfrm>
        <a:off x="411490" y="1033470"/>
        <a:ext cx="3065217" cy="624974"/>
      </dsp:txXfrm>
    </dsp:sp>
    <dsp:sp modelId="{A8152818-7053-4721-8220-71258E360F05}">
      <dsp:nvSpPr>
        <dsp:cNvPr id="0" name=""/>
        <dsp:cNvSpPr/>
      </dsp:nvSpPr>
      <dsp:spPr>
        <a:xfrm>
          <a:off x="392046" y="1780021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Ha az ügyfél valamilyen feltétel teljesülése miatt utólag jóváírást kap </a:t>
          </a:r>
        </a:p>
      </dsp:txBody>
      <dsp:txXfrm>
        <a:off x="411490" y="1799465"/>
        <a:ext cx="3065217" cy="624974"/>
      </dsp:txXfrm>
    </dsp:sp>
    <dsp:sp modelId="{CCF8BADA-4420-4D8E-8CA9-C72A7BAA583F}">
      <dsp:nvSpPr>
        <dsp:cNvPr id="0" name=""/>
        <dsp:cNvSpPr/>
      </dsp:nvSpPr>
      <dsp:spPr>
        <a:xfrm>
          <a:off x="392046" y="2546017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Amennyiben az ügyfél banki hibából eredően jóváírást kap nem megfelelő díjszámítás miatt</a:t>
          </a:r>
        </a:p>
      </dsp:txBody>
      <dsp:txXfrm>
        <a:off x="411490" y="2565461"/>
        <a:ext cx="3065217" cy="624974"/>
      </dsp:txXfrm>
    </dsp:sp>
    <dsp:sp modelId="{E8E7472F-BA0D-4B53-95E1-4C17339010D9}">
      <dsp:nvSpPr>
        <dsp:cNvPr id="0" name=""/>
        <dsp:cNvSpPr/>
      </dsp:nvSpPr>
      <dsp:spPr>
        <a:xfrm>
          <a:off x="4175175" y="0"/>
          <a:ext cx="3880131" cy="337912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Mikor nem szükséges jelenteni?</a:t>
          </a:r>
        </a:p>
      </dsp:txBody>
      <dsp:txXfrm>
        <a:off x="4175175" y="0"/>
        <a:ext cx="3880131" cy="1013737"/>
      </dsp:txXfrm>
    </dsp:sp>
    <dsp:sp modelId="{6998C508-E130-4074-95EC-9349EF467433}">
      <dsp:nvSpPr>
        <dsp:cNvPr id="0" name=""/>
        <dsp:cNvSpPr/>
      </dsp:nvSpPr>
      <dsp:spPr>
        <a:xfrm>
          <a:off x="4563188" y="1014026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Sikertelen tranzakcióknál, ha a bank az adott tranzakció díját rögtön visszatéríti és a tranzakció sem darabszámban sem fizetett díjban nem jelenik meg a díjkimutatásban úgy azt az adatszolgáltatásban sem szükséges megjeleníteni</a:t>
          </a:r>
        </a:p>
      </dsp:txBody>
      <dsp:txXfrm>
        <a:off x="4582632" y="1033470"/>
        <a:ext cx="3065217" cy="624974"/>
      </dsp:txXfrm>
    </dsp:sp>
    <dsp:sp modelId="{12C330FB-08E1-408F-A6E9-C7EA665AD573}">
      <dsp:nvSpPr>
        <dsp:cNvPr id="0" name=""/>
        <dsp:cNvSpPr/>
      </dsp:nvSpPr>
      <dsp:spPr>
        <a:xfrm>
          <a:off x="4563188" y="1780021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-</a:t>
          </a:r>
        </a:p>
      </dsp:txBody>
      <dsp:txXfrm>
        <a:off x="4582632" y="1799465"/>
        <a:ext cx="3065217" cy="624974"/>
      </dsp:txXfrm>
    </dsp:sp>
    <dsp:sp modelId="{46344BCF-D32D-4CAE-B9BF-AB9BBFE23DD9}">
      <dsp:nvSpPr>
        <dsp:cNvPr id="0" name=""/>
        <dsp:cNvSpPr/>
      </dsp:nvSpPr>
      <dsp:spPr>
        <a:xfrm>
          <a:off x="4563188" y="2546017"/>
          <a:ext cx="3104105" cy="66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b="1" kern="1200" dirty="0"/>
            <a:t>Ha a bank a hibás díjszámítás különbségét rögtön visszatéríti és a díjkimutatásban a helyesen felszámított, korrigált fizetett díj jelenik meg úgy azt az adatszolgáltatásban sem szükséges megjeleníteni</a:t>
          </a:r>
        </a:p>
      </dsp:txBody>
      <dsp:txXfrm>
        <a:off x="4582632" y="2565461"/>
        <a:ext cx="3065217" cy="62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EF9D-6D60-4052-A8AA-700D3E70C660}">
      <dsp:nvSpPr>
        <dsp:cNvPr id="0" name=""/>
        <dsp:cNvSpPr/>
      </dsp:nvSpPr>
      <dsp:spPr>
        <a:xfrm>
          <a:off x="2711" y="447"/>
          <a:ext cx="3788877" cy="1926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i="0" u="none" kern="1200" dirty="0"/>
            <a:t>Számlacsomag 9SED adatszolgáltatásban alkalmazott termékkódja</a:t>
          </a:r>
          <a:endParaRPr lang="hu-HU" sz="2800" kern="1200" dirty="0"/>
        </a:p>
      </dsp:txBody>
      <dsp:txXfrm>
        <a:off x="59146" y="56882"/>
        <a:ext cx="3676007" cy="1813958"/>
      </dsp:txXfrm>
    </dsp:sp>
    <dsp:sp modelId="{C1ED3693-4BB2-41E0-AE9B-776DDB28864D}">
      <dsp:nvSpPr>
        <dsp:cNvPr id="0" name=""/>
        <dsp:cNvSpPr/>
      </dsp:nvSpPr>
      <dsp:spPr>
        <a:xfrm>
          <a:off x="2711" y="2136724"/>
          <a:ext cx="1818079" cy="1926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1"/>
              </a:solidFill>
            </a:rPr>
            <a:t>Minden 9SED kódnak szerepelnie kell az adatszolgáltatásban</a:t>
          </a:r>
        </a:p>
      </dsp:txBody>
      <dsp:txXfrm>
        <a:off x="55961" y="2189974"/>
        <a:ext cx="1711579" cy="1820328"/>
      </dsp:txXfrm>
    </dsp:sp>
    <dsp:sp modelId="{EBA6246C-6809-4827-A6DA-438720FC294A}">
      <dsp:nvSpPr>
        <dsp:cNvPr id="0" name=""/>
        <dsp:cNvSpPr/>
      </dsp:nvSpPr>
      <dsp:spPr>
        <a:xfrm>
          <a:off x="1973509" y="2136724"/>
          <a:ext cx="1818079" cy="1926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1"/>
              </a:solidFill>
            </a:rPr>
            <a:t>Deviza számla esetében a „Deviza” kódot kell megjeleníteni</a:t>
          </a:r>
        </a:p>
      </dsp:txBody>
      <dsp:txXfrm>
        <a:off x="2026759" y="2189974"/>
        <a:ext cx="1711579" cy="1820328"/>
      </dsp:txXfrm>
    </dsp:sp>
    <dsp:sp modelId="{2A338083-70CC-4271-8DB7-14CD49BC91F6}">
      <dsp:nvSpPr>
        <dsp:cNvPr id="0" name=""/>
        <dsp:cNvSpPr/>
      </dsp:nvSpPr>
      <dsp:spPr>
        <a:xfrm>
          <a:off x="4097026" y="447"/>
          <a:ext cx="3788877" cy="192682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Benyújtási csatorna kódértékek</a:t>
          </a:r>
        </a:p>
      </dsp:txBody>
      <dsp:txXfrm>
        <a:off x="4153461" y="56882"/>
        <a:ext cx="3676007" cy="1813958"/>
      </dsp:txXfrm>
    </dsp:sp>
    <dsp:sp modelId="{C0805CE9-4228-45E7-B6ED-3439E04E79D8}">
      <dsp:nvSpPr>
        <dsp:cNvPr id="0" name=""/>
        <dsp:cNvSpPr/>
      </dsp:nvSpPr>
      <dsp:spPr>
        <a:xfrm>
          <a:off x="4097026" y="2136724"/>
          <a:ext cx="1818079" cy="192682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>
              <a:solidFill>
                <a:schemeClr val="bg1"/>
              </a:solidFill>
            </a:rPr>
            <a:t>MOBIL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 err="1">
              <a:solidFill>
                <a:schemeClr val="bg1"/>
              </a:solidFill>
            </a:rPr>
            <a:t>TPP</a:t>
          </a:r>
          <a:endParaRPr lang="hu-HU" sz="1400" b="1" i="0" u="none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 err="1">
              <a:solidFill>
                <a:schemeClr val="bg1"/>
              </a:solidFill>
            </a:rPr>
            <a:t>TARCA_SAJAT</a:t>
          </a:r>
          <a:endParaRPr lang="hu-HU" sz="1400" b="1" i="0" u="none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 err="1">
              <a:solidFill>
                <a:schemeClr val="bg1"/>
              </a:solidFill>
            </a:rPr>
            <a:t>TARCA_EGYEB</a:t>
          </a:r>
          <a:endParaRPr lang="hu-HU" sz="1400" b="1" kern="1200" dirty="0">
            <a:solidFill>
              <a:schemeClr val="bg1"/>
            </a:solidFill>
          </a:endParaRPr>
        </a:p>
      </dsp:txBody>
      <dsp:txXfrm>
        <a:off x="4150276" y="2189974"/>
        <a:ext cx="1711579" cy="1820328"/>
      </dsp:txXfrm>
    </dsp:sp>
    <dsp:sp modelId="{B21841EC-9C51-4915-9A60-EE8ADF374556}">
      <dsp:nvSpPr>
        <dsp:cNvPr id="0" name=""/>
        <dsp:cNvSpPr/>
      </dsp:nvSpPr>
      <dsp:spPr>
        <a:xfrm>
          <a:off x="6067824" y="2136724"/>
          <a:ext cx="1818079" cy="192682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 err="1">
              <a:solidFill>
                <a:schemeClr val="bg1"/>
              </a:solidFill>
            </a:rPr>
            <a:t>ATM</a:t>
          </a:r>
          <a:endParaRPr lang="hu-HU" sz="1400" b="1" i="0" u="none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>
              <a:solidFill>
                <a:schemeClr val="bg1"/>
              </a:solidFill>
            </a:rPr>
            <a:t>POS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u="none" kern="1200" dirty="0" err="1">
              <a:solidFill>
                <a:schemeClr val="bg1"/>
              </a:solidFill>
            </a:rPr>
            <a:t>FIOK</a:t>
          </a:r>
          <a:endParaRPr lang="hu-HU" sz="1400" b="1" kern="1200" dirty="0">
            <a:solidFill>
              <a:schemeClr val="bg1"/>
            </a:solidFill>
          </a:endParaRPr>
        </a:p>
      </dsp:txBody>
      <dsp:txXfrm>
        <a:off x="6121074" y="2189974"/>
        <a:ext cx="1711579" cy="1820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ECCD-89D7-4E46-86F1-98958CBBBD92}">
      <dsp:nvSpPr>
        <dsp:cNvPr id="0" name=""/>
        <dsp:cNvSpPr/>
      </dsp:nvSpPr>
      <dsp:spPr>
        <a:xfrm>
          <a:off x="-5706102" y="-873426"/>
          <a:ext cx="6793515" cy="679351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573B4-10CF-4962-83F3-BA8599FD43AC}">
      <dsp:nvSpPr>
        <dsp:cNvPr id="0" name=""/>
        <dsp:cNvSpPr/>
      </dsp:nvSpPr>
      <dsp:spPr>
        <a:xfrm>
          <a:off x="569210" y="387987"/>
          <a:ext cx="7419820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9D Pénzmosással és terrorizmusfinanszírozással kapcsolatos negyedéves adatok</a:t>
          </a:r>
        </a:p>
      </dsp:txBody>
      <dsp:txXfrm>
        <a:off x="569210" y="387987"/>
        <a:ext cx="7419820" cy="776378"/>
      </dsp:txXfrm>
    </dsp:sp>
    <dsp:sp modelId="{D1BF5523-29D4-4A0B-A12B-A8DB4A609296}">
      <dsp:nvSpPr>
        <dsp:cNvPr id="0" name=""/>
        <dsp:cNvSpPr/>
      </dsp:nvSpPr>
      <dsp:spPr>
        <a:xfrm>
          <a:off x="83973" y="290940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2E696-BE90-4A57-A0B8-BC841A8BF7A9}">
      <dsp:nvSpPr>
        <dsp:cNvPr id="0" name=""/>
        <dsp:cNvSpPr/>
      </dsp:nvSpPr>
      <dsp:spPr>
        <a:xfrm>
          <a:off x="1014325" y="1552757"/>
          <a:ext cx="6974704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9E Pénzmosással és terrorizmusfinanszírozással kapcsolatos éves adatok</a:t>
          </a:r>
        </a:p>
      </dsp:txBody>
      <dsp:txXfrm>
        <a:off x="1014325" y="1552757"/>
        <a:ext cx="6974704" cy="776378"/>
      </dsp:txXfrm>
    </dsp:sp>
    <dsp:sp modelId="{4556584D-DB4A-43ED-A503-7E8AE373C451}">
      <dsp:nvSpPr>
        <dsp:cNvPr id="0" name=""/>
        <dsp:cNvSpPr/>
      </dsp:nvSpPr>
      <dsp:spPr>
        <a:xfrm>
          <a:off x="529089" y="145570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4D32-DCCB-4F88-B0DC-D8C550CB9795}">
      <dsp:nvSpPr>
        <dsp:cNvPr id="0" name=""/>
        <dsp:cNvSpPr/>
      </dsp:nvSpPr>
      <dsp:spPr>
        <a:xfrm>
          <a:off x="1014325" y="2717527"/>
          <a:ext cx="6974704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4E Egyes betétek és letétek azonosítása</a:t>
          </a:r>
        </a:p>
      </dsp:txBody>
      <dsp:txXfrm>
        <a:off x="1014325" y="2717527"/>
        <a:ext cx="6974704" cy="776378"/>
      </dsp:txXfrm>
    </dsp:sp>
    <dsp:sp modelId="{3DDB5AFA-6B4C-45A6-86E6-D1254CC9294E}">
      <dsp:nvSpPr>
        <dsp:cNvPr id="0" name=""/>
        <dsp:cNvSpPr/>
      </dsp:nvSpPr>
      <dsp:spPr>
        <a:xfrm>
          <a:off x="529089" y="262047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C4E6-2F1A-4303-A76D-FBFD11724631}">
      <dsp:nvSpPr>
        <dsp:cNvPr id="0" name=""/>
        <dsp:cNvSpPr/>
      </dsp:nvSpPr>
      <dsp:spPr>
        <a:xfrm>
          <a:off x="569210" y="3882296"/>
          <a:ext cx="7419820" cy="776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25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9P Pénzváltási tevékenység kiemelt közvetítő igénybevételével</a:t>
          </a:r>
        </a:p>
      </dsp:txBody>
      <dsp:txXfrm>
        <a:off x="569210" y="3882296"/>
        <a:ext cx="7419820" cy="776378"/>
      </dsp:txXfrm>
    </dsp:sp>
    <dsp:sp modelId="{3D1F9604-E60B-427C-8C1E-C1378681C39B}">
      <dsp:nvSpPr>
        <dsp:cNvPr id="0" name=""/>
        <dsp:cNvSpPr/>
      </dsp:nvSpPr>
      <dsp:spPr>
        <a:xfrm>
          <a:off x="83973" y="3785249"/>
          <a:ext cx="970473" cy="97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DC92-3163-4084-95D2-EDC220C6C4E8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A2CC-B2B5-427A-ACF5-8A7BCB0BB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0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84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Azon </a:t>
            </a:r>
            <a:r>
              <a:rPr lang="hu-H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EGT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-fióktelepnek, amely az anyavállalatával teljesen megegyező számlavezető rendszert használ a hazai pénzforgalmi szolgáltatásai üzemeltetéséhez, nem kötelező az adatszolgáltatást kitöltenie, azonban lehetősége van rá.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417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Változatlan maradt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31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5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197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85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39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27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13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82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74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14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946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320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907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97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451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226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105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038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023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14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Adatszolgáltatói érintettségeknél felsoroljuk a legfontosabbakat, amikre </a:t>
            </a:r>
            <a:r>
              <a:rPr lang="hu-HU" b="1" dirty="0"/>
              <a:t>készülniük</a:t>
            </a:r>
            <a:r>
              <a:rPr lang="hu-HU" dirty="0"/>
              <a:t> </a:t>
            </a:r>
            <a:r>
              <a:rPr lang="hu-HU" b="1" dirty="0"/>
              <a:t>kell</a:t>
            </a:r>
            <a:r>
              <a:rPr lang="hu-HU" dirty="0"/>
              <a:t> (fejlesztési feladat).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54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222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706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9288-4069-4542-87E5-EB7D619240F1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20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797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871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404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013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523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965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5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Folyamat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1. Adatszolgáltató: </a:t>
            </a:r>
            <a:r>
              <a:rPr lang="hu-HU" b="1" dirty="0"/>
              <a:t>előállítja</a:t>
            </a:r>
            <a:r>
              <a:rPr lang="hu-HU" dirty="0"/>
              <a:t> a </a:t>
            </a:r>
            <a:r>
              <a:rPr lang="hu-HU" b="1" dirty="0"/>
              <a:t>fájlokat</a:t>
            </a:r>
            <a:r>
              <a:rPr lang="hu-HU" dirty="0"/>
              <a:t>, küldendő csomagot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2. Adatszolgáltató: Nagy méretű állományok esetében </a:t>
            </a:r>
            <a:r>
              <a:rPr lang="hu-HU" sz="1200" b="1" dirty="0">
                <a:solidFill>
                  <a:srgbClr val="202653"/>
                </a:solidFill>
              </a:rPr>
              <a:t>Állomány feltöltési csatorna nyitás-t kezdeményez </a:t>
            </a:r>
            <a:r>
              <a:rPr lang="hu-HU" sz="1200" b="0" dirty="0">
                <a:solidFill>
                  <a:srgbClr val="202653"/>
                </a:solidFill>
              </a:rPr>
              <a:t>a beküldő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MNB: Amennyiben létesíthető csatorna, a beküldő megkapja a szükséges információkat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3. Adatszolgáltató: Az </a:t>
            </a:r>
            <a:r>
              <a:rPr lang="hu-HU" sz="1200" b="1" dirty="0">
                <a:solidFill>
                  <a:srgbClr val="202653"/>
                </a:solidFill>
              </a:rPr>
              <a:t>adatszolgáltatáshoz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tartozó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elemek</a:t>
            </a:r>
            <a:r>
              <a:rPr lang="hu-HU" sz="1200" b="0" dirty="0">
                <a:solidFill>
                  <a:srgbClr val="202653"/>
                </a:solidFill>
              </a:rPr>
              <a:t> összeállítása és beágyazása a szervízhívásba, majd annak </a:t>
            </a:r>
            <a:r>
              <a:rPr lang="hu-HU" sz="1200" b="1" dirty="0">
                <a:solidFill>
                  <a:srgbClr val="202653"/>
                </a:solidFill>
              </a:rPr>
              <a:t>beküldése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MNB: </a:t>
            </a:r>
            <a:r>
              <a:rPr lang="hu-HU" sz="1200" b="1" dirty="0">
                <a:solidFill>
                  <a:srgbClr val="202653"/>
                </a:solidFill>
              </a:rPr>
              <a:t>Engedély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megküldése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adatszolgáltatónak</a:t>
            </a:r>
            <a:r>
              <a:rPr lang="hu-HU" sz="1200" b="0" dirty="0">
                <a:solidFill>
                  <a:srgbClr val="202653"/>
                </a:solidFill>
              </a:rPr>
              <a:t> (nyugta) az adatszolgáltatás befogadásának kezdéséről.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4. Adatszolgáltató: A Gépi adatbeküldés </a:t>
            </a:r>
            <a:r>
              <a:rPr lang="hu-HU" sz="1200" b="1" dirty="0">
                <a:solidFill>
                  <a:srgbClr val="202653"/>
                </a:solidFill>
              </a:rPr>
              <a:t>átadja</a:t>
            </a:r>
            <a:r>
              <a:rPr lang="hu-HU" sz="1200" b="0" dirty="0">
                <a:solidFill>
                  <a:srgbClr val="202653"/>
                </a:solidFill>
              </a:rPr>
              <a:t> az </a:t>
            </a:r>
            <a:r>
              <a:rPr lang="hu-HU" sz="1200" b="1" dirty="0">
                <a:solidFill>
                  <a:srgbClr val="202653"/>
                </a:solidFill>
              </a:rPr>
              <a:t>adatokat</a:t>
            </a:r>
            <a:r>
              <a:rPr lang="hu-HU" sz="1200" b="0" dirty="0">
                <a:solidFill>
                  <a:srgbClr val="202653"/>
                </a:solidFill>
              </a:rPr>
              <a:t> az adott jelenlegi befogadási rendszernek, az adatszolgáltatás hagyományos feldolgozása elkezdődik.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5. Adatszolgáltató: </a:t>
            </a:r>
            <a:r>
              <a:rPr lang="hu-HU" sz="1200" b="1" dirty="0">
                <a:solidFill>
                  <a:srgbClr val="202653"/>
                </a:solidFill>
              </a:rPr>
              <a:t>Ütemezett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állapot</a:t>
            </a:r>
            <a:r>
              <a:rPr lang="hu-HU" sz="1200" b="0" dirty="0">
                <a:solidFill>
                  <a:srgbClr val="202653"/>
                </a:solidFill>
              </a:rPr>
              <a:t> </a:t>
            </a:r>
            <a:r>
              <a:rPr lang="hu-HU" sz="1200" b="1" dirty="0">
                <a:solidFill>
                  <a:srgbClr val="202653"/>
                </a:solidFill>
              </a:rPr>
              <a:t>lekérdezés</a:t>
            </a:r>
            <a:r>
              <a:rPr lang="hu-HU" sz="1200" b="0" dirty="0">
                <a:solidFill>
                  <a:srgbClr val="202653"/>
                </a:solidFill>
              </a:rPr>
              <a:t> indítás, amíg a feldolgozás nem ér véget.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hu-HU" sz="1200" b="0" dirty="0">
                <a:solidFill>
                  <a:srgbClr val="202653"/>
                </a:solidFill>
              </a:rPr>
              <a:t>6. MNB: Üzleti </a:t>
            </a:r>
            <a:r>
              <a:rPr lang="hu-HU" sz="1200" b="1" dirty="0">
                <a:solidFill>
                  <a:srgbClr val="202653"/>
                </a:solidFill>
              </a:rPr>
              <a:t>értesítések </a:t>
            </a:r>
            <a:r>
              <a:rPr lang="hu-HU" sz="1200" b="0" dirty="0">
                <a:solidFill>
                  <a:srgbClr val="202653"/>
                </a:solidFill>
              </a:rPr>
              <a:t>(validációs ellenőrzések) a jelenlegi formában a végrehajtás közben érkeznek az Üzleti felhasználóknak (STEFI-n keresztül).</a:t>
            </a:r>
          </a:p>
          <a:p>
            <a:pPr marL="0" indent="0">
              <a:buNone/>
            </a:pP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46560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5915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166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6296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761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73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3512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09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149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5236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41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943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479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6944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73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253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479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905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6613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7373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91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61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14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94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25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3A2CC-B2B5-427A-ACF5-8A7BCB0BB443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28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1" y="180002"/>
            <a:ext cx="7453689" cy="75918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3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2054"/>
            <a:ext cx="873224" cy="873224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397DF77-EDF2-4076-8C0B-B6243A1B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B2D8BE-35F3-4001-92FD-8C7B475C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36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huszarg@mnb.hu" TargetMode="Externa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a.europa.eu/implementing-technical-standards-its-prudential-disclosures-esg-risks-accordance-article-449a-crr" TargetMode="Externa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sta_velemenyezes@mnb.h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2023. szeptember 20.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/>
              <a:t>Konzultáció az adatszolgáltatási MNB rendeletek 2024. évre tervezett főbb módosításairól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0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P11-P14 Adatszolgáltatások módosításai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097947" y="4342793"/>
            <a:ext cx="6364943" cy="11587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Ágoston András Iván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Pénzügyi infrastruktúrák és Pénzforgalom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73209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6097-5CEB-0668-77B3-AE0DB077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Nagyobb témák: Átutalás benyújtási csatorna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98230-0003-7AA5-E34B-F5A2335DB5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FEDD5-3427-BBA7-B977-C7DE5C85FD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Érintett adatszolgáltatások: P1102, P1103, P1201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Cél a benyújtási csatornák pontos elválasztása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Alapelv: tranzakciók szétválasztása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 err="1"/>
              <a:t>EAM</a:t>
            </a:r>
            <a:r>
              <a:rPr lang="hu-HU" dirty="0"/>
              <a:t> alapú: </a:t>
            </a:r>
            <a:r>
              <a:rPr lang="hu-HU" dirty="0" err="1"/>
              <a:t>NFC</a:t>
            </a:r>
            <a:r>
              <a:rPr lang="hu-HU" dirty="0"/>
              <a:t>, </a:t>
            </a:r>
            <a:r>
              <a:rPr lang="hu-HU" dirty="0" err="1"/>
              <a:t>QR</a:t>
            </a:r>
            <a:r>
              <a:rPr lang="hu-HU" dirty="0"/>
              <a:t>, Deep Link.</a:t>
            </a:r>
          </a:p>
          <a:p>
            <a:pPr marL="1028649" lvl="2" indent="-342900">
              <a:buFont typeface="Arial" panose="020B0604020202020204" pitchFamily="34" charset="0"/>
              <a:buChar char="•"/>
            </a:pPr>
            <a:r>
              <a:rPr lang="hu-HU" dirty="0"/>
              <a:t>Amennyiben banki információ alapján nem meghatározható: </a:t>
            </a:r>
            <a:r>
              <a:rPr lang="hu-HU" dirty="0" err="1"/>
              <a:t>EAM</a:t>
            </a:r>
            <a:r>
              <a:rPr lang="hu-HU" dirty="0"/>
              <a:t> kód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Nem </a:t>
            </a:r>
            <a:r>
              <a:rPr lang="hu-HU" dirty="0" err="1"/>
              <a:t>EAM</a:t>
            </a:r>
            <a:r>
              <a:rPr lang="hu-HU" dirty="0"/>
              <a:t> alapú: Egyéb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Ahol több kód is érvényes, a kódlistában meghatározott ‚kombinált’ kódot kell alkalmazni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Elfogadásnál (P1102) az elfogadott módok kombinációját kell jelenteni.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Számláknál (P1103) az összes olyan módot amivel az adott számláról tranzakció történt</a:t>
            </a:r>
          </a:p>
        </p:txBody>
      </p:sp>
    </p:spTree>
    <p:extLst>
      <p:ext uri="{BB962C8B-B14F-4D97-AF65-F5344CB8AC3E}">
        <p14:creationId xmlns:p14="http://schemas.microsoft.com/office/powerpoint/2010/main" val="360605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6D4B-6046-FF73-EC69-C0964A5B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Nagyobb témák: mobiltárca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42170-2957-681D-18D8-013F19E22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74F9-7DC7-3615-6E9E-8A34139E7B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Érintett adatszolgáltatások: P1101, P1301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Mobiltárcák jelentésénél kérjük elválasztani: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SAJÁT mobiltárcákat (banki, saját fejlesztésű applikációk)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EGYÉB </a:t>
            </a:r>
            <a:r>
              <a:rPr lang="hu-HU" dirty="0" err="1"/>
              <a:t>mobiltácák</a:t>
            </a:r>
            <a:r>
              <a:rPr lang="hu-HU" dirty="0"/>
              <a:t>: olyan szolgáltató akivel a bank szerződéses kapcsolatban áll (Apple </a:t>
            </a:r>
            <a:r>
              <a:rPr lang="hu-HU" dirty="0" err="1"/>
              <a:t>pay</a:t>
            </a:r>
            <a:r>
              <a:rPr lang="hu-HU" dirty="0"/>
              <a:t>, Google </a:t>
            </a:r>
            <a:r>
              <a:rPr lang="hu-HU" dirty="0" err="1"/>
              <a:t>pay</a:t>
            </a:r>
            <a:r>
              <a:rPr lang="hu-HU" dirty="0"/>
              <a:t>; bármely egyéb hasonló applikáció)</a:t>
            </a:r>
          </a:p>
        </p:txBody>
      </p:sp>
    </p:spTree>
    <p:extLst>
      <p:ext uri="{BB962C8B-B14F-4D97-AF65-F5344CB8AC3E}">
        <p14:creationId xmlns:p14="http://schemas.microsoft.com/office/powerpoint/2010/main" val="275879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15FA-12CC-EA13-E6D8-D5199AE2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Több adatszolgáltatást érintő kisebb témák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CA2E6-B69A-8B1E-F293-FBEFB28D29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C756F-D169-DF8D-2296-E53F90B9A1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Szektorbontásban minden adatszolgáltatásnál A, J1 és J2 szektorokok saját elkülönített kódértéken szerepelnek 2024-től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Pénzforgalmi szolgáltató típusánál </a:t>
            </a:r>
            <a:r>
              <a:rPr lang="hu-HU" dirty="0" err="1"/>
              <a:t>EMONEY</a:t>
            </a:r>
            <a:r>
              <a:rPr lang="hu-HU" dirty="0"/>
              <a:t> kódérték nem pénzforgalmi szolgáltató </a:t>
            </a:r>
            <a:r>
              <a:rPr lang="hu-HU" dirty="0" err="1"/>
              <a:t>epénz</a:t>
            </a:r>
            <a:r>
              <a:rPr lang="hu-HU" dirty="0"/>
              <a:t> kibocsátók számára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91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1266-6A6F-B09B-63E1-2C401DC4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17D7-45A6-3186-5FA3-55FBA34307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33DE-538B-5628-1FAA-F0A966F94D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P1101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Mobiltárcába regisztrált: kártya milyen tárcába van regisztrálva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P1102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Adatbeviteli mód: adott kereskedőknél milyen adatbevitelre van lehetőség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Forgalmi kategóriák: Bankkártyaelfogadó kereskedőket (</a:t>
            </a:r>
            <a:r>
              <a:rPr lang="hu-HU" dirty="0" err="1"/>
              <a:t>ELF</a:t>
            </a:r>
            <a:r>
              <a:rPr lang="hu-HU" dirty="0"/>
              <a:t>) forgalom szerint is kérjük beosztani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P1103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Számlatulajdonos: J1, J2 és A szektorok kiemelésre kerültek a korábbi szektorbontásból, illetve egyéb gazdálkodó szervezetek megbontásra kerülnek hazai és külföldi kategóriára</a:t>
            </a:r>
            <a:br>
              <a:rPr lang="hu-HU" dirty="0"/>
            </a:br>
            <a:r>
              <a:rPr lang="hu-HU" dirty="0"/>
              <a:t>TERM = J1 + J2 + </a:t>
            </a:r>
            <a:r>
              <a:rPr lang="hu-HU" dirty="0" err="1"/>
              <a:t>KULFSZEM</a:t>
            </a:r>
            <a:br>
              <a:rPr lang="hu-HU" dirty="0"/>
            </a:br>
            <a:r>
              <a:rPr lang="hu-HU" dirty="0" err="1"/>
              <a:t>GAZD</a:t>
            </a:r>
            <a:r>
              <a:rPr lang="hu-HU" dirty="0"/>
              <a:t> = A + </a:t>
            </a:r>
            <a:r>
              <a:rPr lang="hu-HU" dirty="0" err="1"/>
              <a:t>KULFSZERV</a:t>
            </a:r>
            <a:r>
              <a:rPr lang="hu-HU" dirty="0"/>
              <a:t> + </a:t>
            </a:r>
            <a:r>
              <a:rPr lang="hu-HU" dirty="0" err="1"/>
              <a:t>EGYGAZD</a:t>
            </a:r>
            <a:endParaRPr lang="hu-HU" dirty="0"/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Adatbeviteli mód: adott számláról milyen automatizált adatbevitelű tranzakciókat indítottak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33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B9A2-A69E-0AB5-BA40-3B44EBB0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6516B-22F0-88CA-A83F-824952A1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A3D66-3867-2483-B31D-B7108391ED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J szektor megbontva J1 és J2-re minden táblában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AUTO</a:t>
            </a:r>
            <a:r>
              <a:rPr lang="hu-HU" dirty="0"/>
              <a:t> csatorna: Más tranzakcióhoz kapcsolódóan automatikusan indított tranzakció. 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CÉL: az ügyfelek nem tudatosan, külön gombnyomásra indított hanem rendszer által vezérelt tranzakciók leválasztása.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FONTOS: rendszeres tranzakciók (rendszeres átutalás, beszedés) nem tartoznak ide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PÉLDA: Automatikus megtakarítás tranzakciók vagy számlaegyenleg alapján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P1201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Automatizált adatbevitel: Adott tranzakció milyen adatbevitellel történt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Tranzakció helyét terhelési és jóváírási tranzakcióknál is kérjük tölteni, terhelés esetén címzett számla, jóváírás esetén indító számla helye alapján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169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69B2-F789-9F3D-E336-046A20D6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261A0-11CF-5AAE-8488-B8E5F49BCF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1A4E1-F167-CB48-BC50-9F58035EBD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Mindkét táblában teljes országbontásban kérjük forgalmat megjeleníteni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P1301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Érintéses tranzakció: Mobiltárca esetén kérjük megadni mobiltárca </a:t>
            </a:r>
            <a:r>
              <a:rPr lang="hu-HU" dirty="0" err="1"/>
              <a:t>típúsát</a:t>
            </a:r>
            <a:endParaRPr lang="hu-HU" dirty="0"/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Mobiltárcába regisztrált: Mobiltárcás tranzakciók (érintéses és online) esetén kérjük megadni mobiltárca típusát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P1302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Kártyakibocsátás helyét készpénz befizetés és felvétel esetén is kérjük megadni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Kereskedői MCC kódok alapján bontva kérjük forgalmat megadni</a:t>
            </a:r>
          </a:p>
        </p:txBody>
      </p:sp>
    </p:spTree>
    <p:extLst>
      <p:ext uri="{BB962C8B-B14F-4D97-AF65-F5344CB8AC3E}">
        <p14:creationId xmlns:p14="http://schemas.microsoft.com/office/powerpoint/2010/main" val="287333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02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E0B83-6A8F-4757-8E65-428E5345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556457"/>
            <a:ext cx="6374298" cy="4693272"/>
          </a:xfrm>
        </p:spPr>
        <p:txBody>
          <a:bodyPr/>
          <a:lstStyle/>
          <a:p>
            <a:br>
              <a:rPr lang="hu-HU" dirty="0"/>
            </a:br>
            <a:r>
              <a:rPr lang="hu-HU" b="1" dirty="0"/>
              <a:t>A P69 adatszolgáltatás módosítása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2800" b="1" dirty="0"/>
              <a:t>Csapó </a:t>
            </a:r>
            <a:r>
              <a:rPr lang="hu-HU" sz="2800" b="1" dirty="0" err="1"/>
              <a:t>beáta</a:t>
            </a:r>
            <a:br>
              <a:rPr lang="hu-HU" sz="2800" b="1" dirty="0"/>
            </a:br>
            <a:br>
              <a:rPr lang="hu-HU" sz="3200" dirty="0"/>
            </a:br>
            <a:r>
              <a:rPr lang="hu-HU" sz="2400" b="1" dirty="0"/>
              <a:t>PÉNZÜGYI INFRASTRUKTÚRÁK ÉS PÉNZFORGALOM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12970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E2AA5C9-2107-484D-BD89-C213973AC4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4833" y="1190675"/>
            <a:ext cx="8544393" cy="5047096"/>
          </a:xfrm>
        </p:spPr>
        <p:txBody>
          <a:bodyPr>
            <a:normAutofit fontScale="55000" lnSpcReduction="20000"/>
          </a:bodyPr>
          <a:lstStyle/>
          <a:p>
            <a:pPr marL="541338" indent="-266700" algn="l"/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I. Gépi interfészen keresztüli adatbeküldési koncepció</a:t>
            </a:r>
          </a:p>
          <a:p>
            <a:pPr algn="l" defTabSz="541338">
              <a:lnSpc>
                <a:spcPct val="120000"/>
              </a:lnSpc>
              <a:spcBef>
                <a:spcPts val="0"/>
              </a:spcBef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Előadó: Gerendás János</a:t>
            </a:r>
          </a:p>
          <a:p>
            <a:pPr marL="541338" indent="-266700" algn="l">
              <a:spcBef>
                <a:spcPts val="600"/>
              </a:spcBef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II. Az alapvető  jegybanki feladatokhoz kapcsolódó adatszolgáltatások tervezett változásai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Változások a készpénzforgalmi adatszolgáltatásban (P23, P24)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58775" algn="l"/>
                <a:tab pos="53975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Belházyné Illés Ágnes</a:t>
            </a:r>
          </a:p>
          <a:p>
            <a:pPr marL="357188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A P11-14 adatszolgáltatások módosításai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Ágoston András Iván</a:t>
            </a:r>
          </a:p>
          <a:p>
            <a:pPr marL="357188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A 69 adatszolgáltatás módosítása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32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Csapó Beáta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4. P74 - Pénzforgalmi díjkimutatások adatai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Nemecskó István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541338" indent="-454025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5. A K04 adatszolgáltatás változásai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Becságh Nóra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6. K10 - Napi jelentés a nem bankközi overnight forinthitelek és forintbetétek kamatlábáról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Babos Dániel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7. Az értékpapír-statisztikai adatszolgáltatásokat érintő változások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Varga László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8. Ügyfelek szektorának meghatározása</a:t>
            </a:r>
          </a:p>
          <a:p>
            <a:pPr marL="541338" indent="-184150" algn="l">
              <a:lnSpc>
                <a:spcPct val="100000"/>
              </a:lnSpc>
              <a:spcBef>
                <a:spcPts val="300"/>
              </a:spcBef>
              <a:tabLst>
                <a:tab pos="269875" algn="l"/>
                <a:tab pos="357188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Huszár Gábor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9. Az alapvető rendeletet érintő további változások 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Gulyás Márta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87313" algn="l"/>
                <a:tab pos="269875" algn="l"/>
              </a:tabLst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			III. Pénzpiaci MNB rendelet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u-HU" sz="1600" b="1" dirty="0"/>
              <a:t>18TAX - A hitelintézetek által a Taxonómia rendelet 8. cikke alapján közzéteendő kulcsfontosságú teljesítménymutatók (KPI-k) összefoglalása</a:t>
            </a:r>
          </a:p>
          <a:p>
            <a:pPr marL="539750" algn="l">
              <a:lnSpc>
                <a:spcPct val="100000"/>
              </a:lnSpc>
              <a:spcBef>
                <a:spcPts val="300"/>
              </a:spcBef>
              <a:tabLst>
                <a:tab pos="357188" algn="l"/>
              </a:tabLs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Ritter Renátó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2. </a:t>
            </a:r>
            <a:r>
              <a:rPr lang="hu-HU" sz="1600" b="1" dirty="0"/>
              <a:t>Pénzmosással és terrorizmus finanszírozással, illetve pénzváltási tevékenységgel kapcsolatos adatszolgáltatások változásai</a:t>
            </a: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Pintér Dániel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468000" algn="l"/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3. </a:t>
            </a:r>
            <a:r>
              <a:rPr lang="hu-HU" sz="1600" b="1" dirty="0"/>
              <a:t>CASHFLOW, 4LAN adatszolgáltatások változásai</a:t>
            </a: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Szomorjai Péter</a:t>
            </a:r>
          </a:p>
          <a:p>
            <a:pPr marL="627063" indent="-266700" algn="l">
              <a:lnSpc>
                <a:spcPct val="100000"/>
              </a:lnSpc>
              <a:spcBef>
                <a:spcPts val="300"/>
              </a:spcBef>
              <a:tabLst>
                <a:tab pos="358775" algn="l"/>
                <a:tab pos="627063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u-HU" sz="1600" b="1" dirty="0"/>
              <a:t>A felügyeleti feladatokhoz kapcsolódó adatszolgáltatások 2024. évre tervezett változásai – pénzpiaci MNB rendelet további változásai</a:t>
            </a: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>
              <a:lnSpc>
                <a:spcPct val="100000"/>
              </a:lnSpc>
              <a:spcBef>
                <a:spcPts val="300"/>
              </a:spcBef>
              <a:tabLst>
                <a:tab pos="540000" algn="l"/>
              </a:tabLst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Előadó: Pintér Csilla</a:t>
            </a:r>
          </a:p>
          <a:p>
            <a:pPr marL="541338" indent="-266700" algn="l">
              <a:lnSpc>
                <a:spcPct val="100000"/>
              </a:lnSpc>
              <a:spcBef>
                <a:spcPts val="300"/>
              </a:spcBef>
              <a:tabLst>
                <a:tab pos="360000" algn="l"/>
                <a:tab pos="540000" algn="l"/>
              </a:tabLst>
            </a:pP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IV. Tőkepiaci MNB rendelet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– csak dia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35EAF6F-7E31-4E8C-A1E3-71346D66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BC061A-0C4E-427D-9B75-1E724D1DE7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1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P69 - A pénzforgalmi szolgáltatás nyújtásáról szóló 2009. évi LXXXV. törvény 55/A. § (2) bekezdéséhez kapcsolódó jelentés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6" y="1147257"/>
            <a:ext cx="8137236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visszaéléseket elkövetők az elektronikus pénzforgalmi szolgáltatásokat veszik célba.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b="1" dirty="0">
              <a:solidFill>
                <a:sysClr val="window" lastClr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A91A98-761A-7552-9170-F7AB0E3D8DD6}"/>
              </a:ext>
            </a:extLst>
          </p:cNvPr>
          <p:cNvSpPr/>
          <p:nvPr/>
        </p:nvSpPr>
        <p:spPr>
          <a:xfrm>
            <a:off x="294091" y="1247775"/>
            <a:ext cx="7844618" cy="383857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hu-HU" sz="2600" b="1" kern="1200" dirty="0"/>
              <a:t>A vonatkozó jogszabályi előírás – a jelentés célja</a:t>
            </a:r>
          </a:p>
          <a:p>
            <a:endParaRPr lang="hu-HU" sz="2600" dirty="0"/>
          </a:p>
          <a:p>
            <a:r>
              <a:rPr lang="hu-HU" sz="2600" dirty="0"/>
              <a:t>A pénzforgalmi szolgáltató legalább évente egyszer </a:t>
            </a:r>
            <a:r>
              <a:rPr lang="hu-H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aktualizált és átfogó értékelés</a:t>
            </a:r>
            <a:r>
              <a:rPr lang="hu-HU" sz="2600" dirty="0"/>
              <a:t>t küld a Felügyeletnek az általa nyújtott pénzforgalmi szolgáltatáshoz kapcsolódó </a:t>
            </a:r>
            <a:r>
              <a:rPr lang="hu-H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működési és biztonsági kockázatok</a:t>
            </a:r>
            <a:r>
              <a:rPr lang="hu-HU" sz="2600" dirty="0"/>
              <a:t>ról, továbbá az </a:t>
            </a:r>
            <a:r>
              <a:rPr lang="hu-H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 kockázatok mérséklésére alkalmazott intézkedések </a:t>
            </a:r>
            <a:r>
              <a:rPr lang="hu-HU" sz="2600" dirty="0"/>
              <a:t>és a kapcsolódó</a:t>
            </a:r>
            <a:r>
              <a:rPr lang="hu-HU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ellenőrzési mechanizmusok </a:t>
            </a:r>
            <a:r>
              <a:rPr lang="hu-HU" sz="2600" dirty="0"/>
              <a:t>megfelelőségéről.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4798D5-8578-C10B-75C7-E0520A18F588}"/>
              </a:ext>
            </a:extLst>
          </p:cNvPr>
          <p:cNvCxnSpPr/>
          <p:nvPr/>
        </p:nvCxnSpPr>
        <p:spPr>
          <a:xfrm>
            <a:off x="495300" y="2124075"/>
            <a:ext cx="72104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7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P69 - A pénzforgalmi szolgáltatás nyújtásáról szóló 2009. évi LXXXV. törvény 55/A. § (2) bekezdéséhez kapcsolódó jelentés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6" y="1147257"/>
            <a:ext cx="8137236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visszaéléseket elkövetők az elektronikus pénzforgalmi szolgáltatásokat veszik célba.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b="1" dirty="0">
              <a:solidFill>
                <a:sysClr val="window" lastClr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A91A98-761A-7552-9170-F7AB0E3D8DD6}"/>
              </a:ext>
            </a:extLst>
          </p:cNvPr>
          <p:cNvSpPr/>
          <p:nvPr/>
        </p:nvSpPr>
        <p:spPr>
          <a:xfrm>
            <a:off x="294091" y="1247775"/>
            <a:ext cx="7844618" cy="383857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hu-HU" sz="2600" b="1" kern="1200" dirty="0"/>
              <a:t>Adatszolgáltatók</a:t>
            </a:r>
          </a:p>
          <a:p>
            <a:endParaRPr lang="hu-HU" sz="2600" dirty="0"/>
          </a:p>
          <a:p>
            <a:r>
              <a:rPr lang="hu-HU" sz="2600" b="1" dirty="0"/>
              <a:t>Pénzforgalmi szolgáltató</a:t>
            </a:r>
            <a:r>
              <a:rPr lang="hu-HU" sz="2600" dirty="0"/>
              <a:t>, az ezen típusú </a:t>
            </a:r>
            <a:r>
              <a:rPr lang="hu-HU" sz="2600" dirty="0" err="1"/>
              <a:t>EGT</a:t>
            </a:r>
            <a:r>
              <a:rPr lang="hu-HU" sz="2600" dirty="0"/>
              <a:t>-fióktelep, kivéve az a típusú </a:t>
            </a:r>
            <a:r>
              <a:rPr lang="hu-HU" sz="2600" dirty="0" err="1"/>
              <a:t>EGT</a:t>
            </a:r>
            <a:r>
              <a:rPr lang="hu-HU" sz="2600" dirty="0"/>
              <a:t> fióktelep, amely az anyavállalatával teljesen megegyező számlavezető rendszert használ a hazai pénzforgalmi szolgáltatásainak üzemeltetéséhez, továbbá kivéve  a Posta Elszámoló Központot működtető intézmény, </a:t>
            </a:r>
            <a:r>
              <a:rPr lang="hu-HU" sz="2600"/>
              <a:t>valamint a </a:t>
            </a:r>
            <a:r>
              <a:rPr lang="hu-HU" sz="2600" dirty="0"/>
              <a:t>MÁK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4798D5-8578-C10B-75C7-E0520A18F588}"/>
              </a:ext>
            </a:extLst>
          </p:cNvPr>
          <p:cNvCxnSpPr/>
          <p:nvPr/>
        </p:nvCxnSpPr>
        <p:spPr>
          <a:xfrm>
            <a:off x="495300" y="2124075"/>
            <a:ext cx="72104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4840369-F432-3816-821F-87529D0F9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70" b="55001"/>
          <a:stretch/>
        </p:blipFill>
        <p:spPr>
          <a:xfrm>
            <a:off x="3271597" y="6391087"/>
            <a:ext cx="2032683" cy="415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E4A99-34BB-275E-854D-1ED8D18EE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48" y="5518562"/>
            <a:ext cx="933147" cy="88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6789E-742D-BEAD-D44B-CEBE175F52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3161335" y="5646922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6C2F2-DA0E-9FCA-E718-1C93679CB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4393618" y="5664422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19EC6-85A2-DD21-DE72-CF44071F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91" y="4957400"/>
            <a:ext cx="933147" cy="88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75071-8E94-4D32-0D6C-F99BBAC02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2906571" y="5284413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3ADDA9-92E3-BC0C-E530-9BA71E7CB2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4572000" y="5284413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C4226-4E70-CFEA-4B22-346365B0E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3731271" y="5007290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3FD4D6-F154-75A6-E47B-54B4F926AF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5304281" y="5000531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EC9089-DCEB-980C-F4F7-3B4216AE6B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4645169" y="4939315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92EC88-E429-3B5B-BBB5-C0B571F64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3086316" y="4930919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D58CEE-B25B-8C92-F5B4-FBE45906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2313997" y="5276191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6A742-58FC-61DB-7D59-6185F006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5231111" y="5244371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DF6AF5-3096-E764-AA8C-CE4472EE14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4419204" y="5699591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9E773E-E01F-52BD-A391-45C65BD23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>
            <a:off x="2712634" y="5568024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1CF23D-11A1-89A1-1A8E-B9DAD718B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3370946" y="5808178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161B2C-41F6-C1A7-341F-E2B6EAC2C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8982021">
            <a:off x="4741469" y="5686798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DD3695-2632-ECDB-FA0F-02B29112C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1889827" y="4909091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5A67F3-5692-1B58-8424-846AE5EEC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34"/>
          <a:stretch/>
        </p:blipFill>
        <p:spPr>
          <a:xfrm rot="10800000">
            <a:off x="5743884" y="4890345"/>
            <a:ext cx="933147" cy="4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18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A FEJLÉC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1E4EC-9756-676E-109F-1F856DBA6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3" r="20949"/>
          <a:stretch/>
        </p:blipFill>
        <p:spPr>
          <a:xfrm>
            <a:off x="1817915" y="1020930"/>
            <a:ext cx="5573485" cy="5643268"/>
          </a:xfrm>
          <a:prstGeom prst="rect">
            <a:avLst/>
          </a:prstGeom>
          <a:effectLst>
            <a:glow rad="1054100">
              <a:srgbClr val="002060">
                <a:alpha val="88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1871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A KERETRENDSZER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A.1. csatolni kell az előírás szerint kialakított keretrendszert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A.2. A módszer bemutatása, amellyel felderítik a súlyosabb működési és biztonsági kockázatokat.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A.3. Ismertetni kell az alkalmazott módszertant, amely alapján osztályozza a súlyosabb működési vagy biztonsági eseményeket. (+ Melyik szervezeti egysége felelős az osztályba sorolásért.)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30" y="1603845"/>
            <a:ext cx="8519139" cy="899870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062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átfogó kockázatkezelési keretrendszer, kockázatkezelési politika, kockázatkezelési stratégia, Kockázatkezelési szabályzat, informatikai kockázatkezelési keretrendszer…</a:t>
              </a:r>
              <a:endParaRPr lang="hu-HU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6EC55-DE91-3D0E-FA80-B8D2FA0D00CD}"/>
              </a:ext>
            </a:extLst>
          </p:cNvPr>
          <p:cNvGrpSpPr/>
          <p:nvPr/>
        </p:nvGrpSpPr>
        <p:grpSpPr>
          <a:xfrm>
            <a:off x="312430" y="3129642"/>
            <a:ext cx="8438724" cy="598715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876B125-08A1-FB7B-9125-5FD625DA3659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0D770A48-0C7C-F9A8-65E2-4FB2F91551F0}"/>
                </a:ext>
              </a:extLst>
            </p:cNvPr>
            <p:cNvSpPr txBox="1"/>
            <p:nvPr/>
          </p:nvSpPr>
          <p:spPr>
            <a:xfrm>
              <a:off x="152154" y="164450"/>
              <a:ext cx="7907583" cy="140628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kockázatelemzés (</a:t>
              </a:r>
              <a:r>
                <a:rPr lang="hu-HU" dirty="0"/>
                <a:t>eseményekből fakadó károk veszélyeinek a felmérése is) </a:t>
              </a:r>
              <a:endParaRPr lang="hu-HU" sz="18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EA552-F384-F63E-CC0F-77C050955C7F}"/>
              </a:ext>
            </a:extLst>
          </p:cNvPr>
          <p:cNvGrpSpPr/>
          <p:nvPr/>
        </p:nvGrpSpPr>
        <p:grpSpPr>
          <a:xfrm>
            <a:off x="312429" y="4610330"/>
            <a:ext cx="8519139" cy="95978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AA4C47A-C085-FB76-3931-F9250AAD5BF5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ADDCF31-48DC-9CCE-F9F7-8B8BFD4FA630}"/>
                </a:ext>
              </a:extLst>
            </p:cNvPr>
            <p:cNvSpPr txBox="1"/>
            <p:nvPr/>
          </p:nvSpPr>
          <p:spPr>
            <a:xfrm>
              <a:off x="76077" y="164453"/>
              <a:ext cx="7907583" cy="14062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adatok, rendszerek és kapcsolódó események osztályozása (B, S, R), Kockázatelemzés a kockázatok besorolására, nemzetközi szabvány és/vagy módszertan. </a:t>
              </a:r>
              <a:endParaRPr lang="hu-HU" sz="1800" kern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4876D-E9EB-B86D-370E-51CE3874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1" y="1147257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50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A KERETRENDSZER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A.4 Az eseménykezelési eljárások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száma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és az egyes eseménykezelési eljárásokra vonatkozó dokumentumok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A.5. A legutóbbi eseménykezelési eljárás, amelyet legutóbb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alkalmazni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kellett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 gyakorlatban.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A.6. Tételesen fel kell sorolni, hogy mely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pénzforgalmi szolgáltatás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hoz kapcsolódóan nem kerültek kialakításra kockázatmérséklési intézkedések.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29" y="1929989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kockázatelemzésre épülő kockázatkezelési tervek dokumentumai. </a:t>
              </a:r>
              <a:r>
                <a:rPr lang="hu-HU" dirty="0"/>
                <a:t>A kockázatok azonosításához, felméréséhez, nyomon követéséhez és kezeléséhez szükséges eljárások.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40DA5-B921-C6C9-133B-24C51BC942D8}"/>
              </a:ext>
            </a:extLst>
          </p:cNvPr>
          <p:cNvGrpSpPr/>
          <p:nvPr/>
        </p:nvGrpSpPr>
        <p:grpSpPr>
          <a:xfrm>
            <a:off x="312429" y="3301140"/>
            <a:ext cx="8519139" cy="628553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552B2F-9BBE-8D9C-3023-AAF73CBF37EF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C28B453-269C-244A-F652-AA0A97A50985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üzletmenet-folytonosság intézkedési terve</a:t>
              </a:r>
              <a:endParaRPr lang="hu-HU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D847E-125B-0514-1654-E4699400C51F}"/>
              </a:ext>
            </a:extLst>
          </p:cNvPr>
          <p:cNvGrpSpPr/>
          <p:nvPr/>
        </p:nvGrpSpPr>
        <p:grpSpPr>
          <a:xfrm>
            <a:off x="345832" y="4979517"/>
            <a:ext cx="8519139" cy="628553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69F9BCC-2D72-580A-21CC-8928F9B4455B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7AD369C-7E5A-6982-33F3-168E4695ADAE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Felvállalt, jóváhagyott maradványkockázatok, amikre nem készült akcióterv se</a:t>
              </a:r>
              <a:endParaRPr lang="hu-HU" kern="120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8C15E90-2167-980F-70ED-EF23055F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25" y="3053061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BAA5B-1CE6-B4B5-E5E6-E6CDFDF7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191" y="1633015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90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A KERETRENDSZER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A.7. Melyik szervezeti egység felelős a keretrendszer felülvizsgálatért.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A.8. Mikor történt meg a legutóbbi keretrendszer-felülvizsgálat, valamint csatolni kell a legutóbbi felülvizsgálat eredményét és kapcsolódó dokumentumokat.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A.9. Miként biztosított a fenyegetések és sebezhető pontok folyamatos nyomon követése.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28" y="1641866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kockázatelemzési terület.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40DA5-B921-C6C9-133B-24C51BC942D8}"/>
              </a:ext>
            </a:extLst>
          </p:cNvPr>
          <p:cNvGrpSpPr/>
          <p:nvPr/>
        </p:nvGrpSpPr>
        <p:grpSpPr>
          <a:xfrm>
            <a:off x="312429" y="3301140"/>
            <a:ext cx="8519139" cy="628553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552B2F-9BBE-8D9C-3023-AAF73CBF37EF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C28B453-269C-244A-F652-AA0A97A50985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jegyzőkönyv</a:t>
              </a:r>
              <a:endParaRPr lang="hu-HU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D847E-125B-0514-1654-E4699400C51F}"/>
              </a:ext>
            </a:extLst>
          </p:cNvPr>
          <p:cNvGrpSpPr/>
          <p:nvPr/>
        </p:nvGrpSpPr>
        <p:grpSpPr>
          <a:xfrm>
            <a:off x="312427" y="4587581"/>
            <a:ext cx="8519139" cy="628553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69F9BCC-2D72-580A-21CC-8928F9B4455B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7AD369C-7E5A-6982-33F3-168E4695ADAE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kockázatelemzési bizottság, ami negyedévente/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félévente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/évente ülésezik, beszámol és újraértékel indokolt esetben.</a:t>
              </a:r>
              <a:endParaRPr lang="hu-HU" kern="12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300134-1427-775C-C3BD-574A9D67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89" y="2771643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99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A KERETRENDSZER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A.10. Be kell mutatni, hogy a legutóbbi, pénzforgalmi szolgáltatásokat érintő változáskezelés során felülvizsgálatra került a kapcsolódó kockázatértékelés is. Amennyiben az adatszolgáltató úgy ítélte meg, hogy nem kellett módosítania a kockázatértékelést, akkor a felülvizsgálat tényét kell igazolni.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A.11. </a:t>
            </a:r>
            <a:r>
              <a:rPr lang="hu-HU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kell mutatni, hogy miként biztosított a kockázatvállaláshoz kapcsolódóan hozott döntésekért való elszámoltathatóság.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3427" y="2877047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Felülvizsgálati jegyzőkönyv vagy döntés arról, hogy felülvizsgálatra került, de módosítás nem volt szükséges.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40DA5-B921-C6C9-133B-24C51BC942D8}"/>
              </a:ext>
            </a:extLst>
          </p:cNvPr>
          <p:cNvGrpSpPr/>
          <p:nvPr/>
        </p:nvGrpSpPr>
        <p:grpSpPr>
          <a:xfrm>
            <a:off x="313427" y="4417251"/>
            <a:ext cx="8519139" cy="1080035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552B2F-9BBE-8D9C-3023-AAF73CBF37EF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C28B453-269C-244A-F652-AA0A97A50985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/>
                <a:t>A vezetői feladatot ellátó természetes személyek, akik felelősek és elszámoltathatók a vezető testület előtt a pénzforgalmi szolgáltató mindennapi vezetéséért.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kern="1200" dirty="0"/>
                <a:t>Pl.: Compliance szabályzata alapján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C32CBA-CB7C-A05E-BC02-7C103F7B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9" y="2539765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11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B.1. Csatolni kell az aktualizált átfogó kockázatértékelést.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B.2. Nyilatkozni kell arról, hogy a B.1. pontban szereplő aktualizált átfogó kockázatértékelésnek részét képezi-e az IT kockázatértékelés is.  Amennyiben nem, akkor csatolnia kell az IT kockázatértékelést is a B.1. ponthoz.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B.3. Az adatszolgáltatónak be kell mutatnia az általa alkalmazott kockázati kategóriákat (például: alacsony, közepes, magas), továbbá röviden be kell mutatnia, hogy melyek a besorolás kritériumai.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3427" y="1679619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 felülvizsgálatot követően nem volt szükség módosítani, akkor a legutóbbi.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40DA5-B921-C6C9-133B-24C51BC942D8}"/>
              </a:ext>
            </a:extLst>
          </p:cNvPr>
          <p:cNvGrpSpPr/>
          <p:nvPr/>
        </p:nvGrpSpPr>
        <p:grpSpPr>
          <a:xfrm>
            <a:off x="313427" y="4803975"/>
            <a:ext cx="8519139" cy="77715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552B2F-9BBE-8D9C-3023-AAF73CBF37EF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C28B453-269C-244A-F652-AA0A97A50985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/>
                <a:t>Pl.: alacsony kockázat: jelentősége nincs, elhanyagolható bekövetkezési valószínűség, jelentéktelen kár….stb.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C72F36-4312-2C52-59B0-2E1159DF4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88" y="1322687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3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B.4. Milyen kockázati csoportokat alkalmaznak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B.5. Nyilatkozat arról, hogy összesen hány darab kockázatot azonosított.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B.6. Nyilatkozat arról, hogy összesen hány darab kockázatra írt elő intézkedést.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B.7. Nyilatkozat kell, hogy összesen hány darab kockázat esetében alkalmazza ugyanazt a kontrollt több kockázatra.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30" y="1620289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Alkalmazott eszközök, szolgáltatások, vagy IT kockázatelemzés során alkalmazott témacsoportok (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hardening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redundancia, változáskezelés…)</a:t>
              </a:r>
              <a:endParaRPr lang="hu-HU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9C9FB-3B74-5D03-B986-CED3FA770993}"/>
              </a:ext>
            </a:extLst>
          </p:cNvPr>
          <p:cNvGrpSpPr/>
          <p:nvPr/>
        </p:nvGrpSpPr>
        <p:grpSpPr>
          <a:xfrm>
            <a:off x="312429" y="2792062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CD1288-279D-BCCE-42A9-6F2D1388B37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1B08369-C90F-45B0-ABA9-0DEDF07AF4C1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kockázatelemzés(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ek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eredménye(i) alapján</a:t>
              </a:r>
              <a:endParaRPr lang="hu-HU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60E051-5650-A3B3-7D91-A3EEDBC54678}"/>
              </a:ext>
            </a:extLst>
          </p:cNvPr>
          <p:cNvGrpSpPr/>
          <p:nvPr/>
        </p:nvGrpSpPr>
        <p:grpSpPr>
          <a:xfrm>
            <a:off x="312429" y="3949907"/>
            <a:ext cx="8519139" cy="500317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5E8C80-999A-F11C-A40F-413FA7190C19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6FD2A22-1F7E-DD3A-DCE2-B24F48F253E0}"/>
                </a:ext>
              </a:extLst>
            </p:cNvPr>
            <p:cNvSpPr txBox="1"/>
            <p:nvPr/>
          </p:nvSpPr>
          <p:spPr>
            <a:xfrm>
              <a:off x="77024" y="164454"/>
              <a:ext cx="7906635" cy="148236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kockázat tudomásul vétele, ha nem kapcsolódik hozzá kockázatot csökkentő intézkedés, az nem tartozik bele.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71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B.8. Nyilatkozni kell arról, hogy összesen hány darab kockázat esetében alkalmaz több kontrollt is ugyanarra a kockázatra, a mélységi védelemre hivatkozva.		</a:t>
            </a: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B.9. A maradványkockázat</a:t>
            </a:r>
            <a:r>
              <a:rPr lang="hu-HU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(ok)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száma</a:t>
            </a:r>
            <a:r>
              <a:rPr kumimoji="0" lang="hu-HU" sz="22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amennyiben nincs, akkor nulla.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Amennyiben van elfogadott maradványkockázata, akkor csatolni kell a döntésre vonatkozó dokumentumokat, amelyben a döntéshozók elfogadták a </a:t>
            </a:r>
            <a:r>
              <a:rPr kumimoji="0" lang="hu-HU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maradványkockázatokat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8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B.10. Az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új technológiák és technológiai fejlesztések bevezetése előtt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hogyan végez kockázatértékelést, hogy a potenciális, új sebezhetőségek feltérképezésre kerülhessenek. (+ Mikor történt utoljára)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9C9FB-3B74-5D03-B986-CED3FA770993}"/>
              </a:ext>
            </a:extLst>
          </p:cNvPr>
          <p:cNvGrpSpPr/>
          <p:nvPr/>
        </p:nvGrpSpPr>
        <p:grpSpPr>
          <a:xfrm>
            <a:off x="345831" y="2168319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CD1288-279D-BCCE-42A9-6F2D1388B37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1B08369-C90F-45B0-ABA9-0DEDF07AF4C1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négy szem elv, többfaktoros hitelesítés, hálózatszegmentálás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6E6DDE-7FFF-DD4C-CE9D-D12E0CECA210}"/>
              </a:ext>
            </a:extLst>
          </p:cNvPr>
          <p:cNvGrpSpPr/>
          <p:nvPr/>
        </p:nvGrpSpPr>
        <p:grpSpPr>
          <a:xfrm>
            <a:off x="345830" y="3945375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46FD9E-0A6B-E79A-0FA6-5856B2AE8FFD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E78CBF12-AC08-87E9-48DD-F65EF8E78397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jegyzőkönyv, elfogadott és jóváhagyott előterjesztés a kockázat felvállalásáról. </a:t>
              </a:r>
              <a:endParaRPr lang="hu-HU" kern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BDBE885-5844-A7C8-506A-D0E2CD9A4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07" y="3458943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08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Gépi interfészen keresztüli adatbeküldési koncepció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097947" y="4512070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Gerendás János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00511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B.11.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Új üzleti szolgálatás bevezetése vagy üzleti fejlesztések bevezetése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előtt hogyan végez kockázatértékelést, hogy a potenciális, új sebezhetőségek feltérképezésre kerülhessenek. (+ Mikor történt utoljára)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B.12. Függőségi helyzet - bármilyen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kritikus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szolgáltatás harmadik féltől. (Az érintett harmadik felek, és milyen módon dokumentált a tevékenységük).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B.13. Függőségi helyzet - bármilyen </a:t>
            </a:r>
            <a:r>
              <a:rPr kumimoji="0" lang="hu-HU" sz="2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nem kritikus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szolgáltatása harmadik féltől. (Az érintett harmadik felek, és milyen módon dokumentált a tevékenységük).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6E6DDE-7FFF-DD4C-CE9D-D12E0CECA210}"/>
              </a:ext>
            </a:extLst>
          </p:cNvPr>
          <p:cNvGrpSpPr/>
          <p:nvPr/>
        </p:nvGrpSpPr>
        <p:grpSpPr>
          <a:xfrm>
            <a:off x="345832" y="3292232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46FD9E-0A6B-E79A-0FA6-5856B2AE8FFD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E78CBF12-AC08-87E9-48DD-F65EF8E78397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SWIFT, együttműködési megállapodás, szolgáltatási szerződés…stb. </a:t>
              </a:r>
              <a:endParaRPr lang="hu-HU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ECED2-FF86-7099-DFAE-2D3174D3B436}"/>
              </a:ext>
            </a:extLst>
          </p:cNvPr>
          <p:cNvGrpSpPr/>
          <p:nvPr/>
        </p:nvGrpSpPr>
        <p:grpSpPr>
          <a:xfrm>
            <a:off x="345832" y="4826056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51F3A5-2D07-CD48-F89B-B3A56273133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C59E29DE-F952-99B9-68BB-BC1C46115E9F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támogató folyamatok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836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5144686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B.14. Nyilatkozat arról, hogy azonosított-e kockázatot jelentő felhasználói fiókot a működése során. Amennyiben igen, szükséges röviden bemutatnia az azonosított kockázatot és a megtett intézkedéseket egyaránt.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B.15. A pénzforgalmi szolgáltatásaihoz kapcsolódó folyamatok, tevékenységek priorizálása.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  <a:endParaRPr lang="hu-HU" sz="21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B.16. Be kell mutatni, hogy a B.15. pontban jelzett prioritási sorrend irányadó-e az üzletmenetfolytonossági tervezése során.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B.17. Az adatszolgáltatónak be kell mutatnia, hogy a pénzforgalmi szolgáltatásainak rendelkezésre állását milyen mutatószámokkal méri és melyek ennek az értékei.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6E6DDE-7FFF-DD4C-CE9D-D12E0CECA210}"/>
              </a:ext>
            </a:extLst>
          </p:cNvPr>
          <p:cNvGrpSpPr/>
          <p:nvPr/>
        </p:nvGrpSpPr>
        <p:grpSpPr>
          <a:xfrm>
            <a:off x="312430" y="2189840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46FD9E-0A6B-E79A-0FA6-5856B2AE8FFD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E78CBF12-AC08-87E9-48DD-F65EF8E78397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felismert belső csalás. </a:t>
              </a:r>
              <a:endParaRPr lang="hu-HU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ECED2-FF86-7099-DFAE-2D3174D3B436}"/>
              </a:ext>
            </a:extLst>
          </p:cNvPr>
          <p:cNvGrpSpPr/>
          <p:nvPr/>
        </p:nvGrpSpPr>
        <p:grpSpPr>
          <a:xfrm>
            <a:off x="312430" y="3345540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51F3A5-2D07-CD48-F89B-B3A56273133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C59E29DE-F952-99B9-68BB-BC1C46115E9F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helyreállítási célok teljesítésére</a:t>
              </a:r>
              <a:endParaRPr lang="hu-HU" kern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152911-DB15-0F53-1C07-FD6118F60172}"/>
              </a:ext>
            </a:extLst>
          </p:cNvPr>
          <p:cNvGrpSpPr/>
          <p:nvPr/>
        </p:nvGrpSpPr>
        <p:grpSpPr>
          <a:xfrm>
            <a:off x="312430" y="5489808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948811-BE8A-474D-8FFC-73699AFB9554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B39F559-DC85-A880-9CE1-32BA14AFD05C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 err="1"/>
                <a:t>Pl</a:t>
              </a:r>
              <a:r>
                <a:rPr lang="hu-HU" dirty="0"/>
                <a:t>: </a:t>
              </a:r>
              <a:r>
                <a:rPr lang="hu-HU" dirty="0" err="1"/>
                <a:t>KPI</a:t>
              </a:r>
              <a:r>
                <a:rPr lang="hu-HU" dirty="0"/>
                <a:t>, </a:t>
              </a:r>
              <a:r>
                <a:rPr lang="hu-HU" dirty="0" err="1"/>
                <a:t>SLA</a:t>
              </a:r>
              <a:r>
                <a:rPr lang="hu-HU" dirty="0"/>
                <a:t>, 99, 95 %-os rendelkezésre állás…stb.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909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Átfogó értékelés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5239259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B.18. A kockázatkezelés, megfelelőségbiztosítás (compliance) és belső ellenőrzés területeire vonatkozóan: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hatáskörök, feladatok az átfogó kockázatértékelés tekintetében;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b) függetlenség biztosítása a szervezeten belül;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munkavállaló létszám (fő)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8C1473-2131-5AA2-A2E2-E713BA66F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20" b="5230"/>
          <a:stretch/>
        </p:blipFill>
        <p:spPr>
          <a:xfrm>
            <a:off x="683658" y="2950029"/>
            <a:ext cx="8145180" cy="3597523"/>
          </a:xfrm>
          <a:prstGeom prst="rect">
            <a:avLst/>
          </a:prstGeom>
          <a:effectLst>
            <a:glow rad="431800">
              <a:srgbClr val="002060">
                <a:alpha val="88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05654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észlelés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C.1. Az adatszolgáltató többrétegű védelmi rendszerének bemutatása, amely támogatja egy támadás gyors felismerését és a fertőzöttséggel érintett pontok elkülönítését.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C.2. Képes felismerni és észlelni a szokásos használattól való eltérést és a szokatlan rendszerhasználatot a működése során. Mik a riasztás kritériumaira, beállított paramétereire, továbbá meg kell adni a riasztások számát az adatszolgáltatás évét megelőző egy év vonatkozásában.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C.3. A felderítési képesség és hatékony észlelés bemutatása. Milyen publikus és nem publikus adatbázisokból nyeri ki az új fenyegetéseket és sebezhetőségeket.	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26" y="2129461"/>
            <a:ext cx="8519139" cy="66081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többrétegű, egymással együttműködő technológia használata, végpontvédelem, valós idejű észlelés, megelőzés, végpontintegritás (elkülönítéssel védelem)</a:t>
              </a:r>
              <a:endParaRPr lang="hu-HU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9C9FB-3B74-5D03-B986-CED3FA770993}"/>
              </a:ext>
            </a:extLst>
          </p:cNvPr>
          <p:cNvGrpSpPr/>
          <p:nvPr/>
        </p:nvGrpSpPr>
        <p:grpSpPr>
          <a:xfrm>
            <a:off x="312425" y="3952290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CD1288-279D-BCCE-42A9-6F2D1388B37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1B08369-C90F-45B0-ABA9-0DEDF07AF4C1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szokatlan hálózati forgalmak, belső felhasználók szokatlan tevékenységei…stb.</a:t>
              </a: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12425" y="5101544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Megnevezett gyártói, szolgáltatói hírlevelek, adatbázisok (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Mitre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CVE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Europol OSINT dashboard, </a:t>
              </a:r>
              <a:r>
                <a:rPr lang="en-US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NKI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riasztások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36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észlelés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C.4. A riasztási küszöbértékek bemutatása. A felügyeleti rendszer riasztási hatékonyságának bemutatása (mennyire könnyíti meg az észlelést, milyen arányú a téves riasztások száma).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C.5. Kiszervezett vagy kihelyezett tevékenységet végző (szolgáltató) szerződés keretében külsős szolgáltatónak – az adatszolgáltató pénzforgalmi szolgáltatásához kapcsolódó, kritikusnak minősített rendszerek bármelyikébe – biztosított belépési lehetőségek bemutatása.  Be kell mutatni, hogy e külsős szolgáltató belépésekor a nyomon követés hogyan valósul meg, továbbá kapcsolódik-e riasztás.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26" y="2129462"/>
            <a:ext cx="8519139" cy="972968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77024" y="164452"/>
              <a:ext cx="7906635" cy="14823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infrastrukturális és hálózati (sebesség, kapcsolatszám, kapcsolatfelépítési gyorsasági paraméterek), biztonsági: felhasználói belépés, jelszóhasználat, tévesztés, jogosulatlan belépés figyelés…stb.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12425" y="4943986"/>
            <a:ext cx="8519139" cy="651319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3"/>
              <a:ext cx="7906635" cy="14823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biztonsági felügyeleti rendszerrel külső felhasználói belépés monitoring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353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észlelés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C.6. A naplógyűjtő rendszer legalább az alábbi dimenziók alapján képes-e vizsgálni az eseményeket:							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4897B-9036-5DB0-ADAF-6172C9C04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0"/>
          <a:stretch/>
        </p:blipFill>
        <p:spPr>
          <a:xfrm>
            <a:off x="901065" y="2057401"/>
            <a:ext cx="7735968" cy="4009584"/>
          </a:xfrm>
          <a:prstGeom prst="rect">
            <a:avLst/>
          </a:prstGeom>
          <a:effectLst>
            <a:glow rad="431800">
              <a:srgbClr val="002060">
                <a:alpha val="88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89492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D.1. Hogyan valósul meg a hálózatok szegmentáltsága és milyen biztonsági zónákat alkalmaz. Az egyes biztonsági zónák között a kommunikáció hogyan valósul meg, továbbá lehetővé teszi-e a rendszerek és a benne tárolt adatok elkülönítését. 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D.2. Az adatszolgáltatónak be kell mutatnia, hogy milyen módon definiáltak és dokumentáltak a rendszerfelhasználói hozzáférési profilok. 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25" y="2477298"/>
            <a:ext cx="8519139" cy="1282072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8394" y="674339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külső, 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DMZ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és belső, amely zónák egymástól fizikai és logikai szinten is szét vannak választva határvédelmi eszközökkel (tűzfal). A zónákon belül is megvalósul logikai szegmentálás (L2 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virtuál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LAN-ok kialakításával). Az átjárás tűzfalakon keresztül valósulhat meg. A naplózott adatokon kívül egyéb adatokat nem tárolnak.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12425" y="4494020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Rendszertervekben.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448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D.3. Be kell mutatni, hogy automatizált folyamattal képes biztosítani, hogy a pénzforgalmi szolgáltatás üzemeltetéséhez szükséges szoftverek és hardverek illetéktelenül ne kerülhessenek módosításra. A kontroll az irodai környezetben alkalmazott szoftverekre is megvalósul-e.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D.4. A kialakított mélységi védelem bemutatása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D.5. Miként valósul meg a független biztonsági ellenőrzés.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45832" y="2430671"/>
            <a:ext cx="8519139" cy="80238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8394" y="674339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Nem automatizált, azonban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jogosultság kezeléssel és naplózással csökkentik az illetéktelen módosítás lehetőségét.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u-HU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45831" y="3679922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Hogyan valósul meg, kik a felelősök…stb.</a:t>
              </a:r>
              <a:endParaRPr lang="hu-HU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874728-EA2D-325D-547A-F60562836923}"/>
              </a:ext>
            </a:extLst>
          </p:cNvPr>
          <p:cNvGrpSpPr/>
          <p:nvPr/>
        </p:nvGrpSpPr>
        <p:grpSpPr>
          <a:xfrm>
            <a:off x="379239" y="4755024"/>
            <a:ext cx="8519139" cy="77844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29D4A3-EA9E-049A-77E3-8C03E3F1EE28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71627DA5-CE02-FAAF-B7AD-3C543696935A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szervezetileg az ellenőrzött területektől elkülönítetten végzi feladatait és közvetlen beszámolási lehetősége van a felsővezetőség felé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3933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D.6. A hálózati infrastruktúra hálózatvédelmi eszközeinek ismertetése:		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D.7. A távoli munkamenetek korlátozására vagy leállítására kialakított mechanizmusok bemutatása:	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D.8. Be kell mutatni, hogy a D.7. pontban bemutatott mechanizmus során figyelembe veszi-e az inaktivitási időszakot vagy bármilyen szokatlan jelenséget.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D.9. Miként gátolja meg az adatszolgáltató, hogy nyilvántartásba nem vett adathordozók csatlakozhassanak a belső hálózathoz. </a:t>
            </a: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annak-e jelenleg alkalmazott kivételi szabályok, amelyek lehetővé teszik, hogy személyes eszközt lehessen csatlakoztatni a belső hálózathoz. 	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45830" y="1611204"/>
            <a:ext cx="8519139" cy="519969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Checkpoint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Firewall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NSX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WAF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eszköz,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FireEye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végpontvédelmi rendszer…stb.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45830" y="3375860"/>
            <a:ext cx="8519139" cy="49376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Checkpoint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VPN-</a:t>
              </a:r>
              <a:r>
                <a:rPr lang="hu-HU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nel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képes korlátozni és képes tiltani is a távoli munkameneteket.</a:t>
              </a:r>
              <a:endParaRPr lang="hu-HU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8DC39-9DAD-B697-12E8-F8A367A85256}"/>
              </a:ext>
            </a:extLst>
          </p:cNvPr>
          <p:cNvGrpSpPr/>
          <p:nvPr/>
        </p:nvGrpSpPr>
        <p:grpSpPr>
          <a:xfrm>
            <a:off x="345829" y="5031665"/>
            <a:ext cx="8519139" cy="679078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60B9C1-4239-75F2-DE26-2B08C449CA6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0EECC73-53F8-E97C-676B-A406066652FA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Trend Micro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Apex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One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végpont védelmi kontroll tiltja a nyilvántartásba nem vett USB adathordozók használa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tát.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Tanúsítvány ellenőrzéssel biztosított a személyes használatú eszközök tiltása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19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D.10. Miként gondoskodik a már elavultnak számító technológiák alkalmazása során a megfelelő kontrollról a potenciális sebezhetőségek azonosítására.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D.11. Az adatszolgáltatónak be kell mutatnia, hogy technikailag miként biztosítja jogosulatlan szoftver vagy alkalmazás telepítés megakadályozását.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D.12. A távoli hozzáférés több faktoros azonosítással történik-e. Melyek az alkalmazható hitelesítési faktorok.	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45829" y="1846895"/>
            <a:ext cx="8519139" cy="782049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sérülékenység vizsgáló rendszer üzemeltetésével, amely legalább havi rendszerességgel vizsgálja és azonosítja a potenciális sebezhetőségeket és felderíti az elavult és a frissítésből kimaradt rendszereket.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45829" y="3298843"/>
            <a:ext cx="8519139" cy="67467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nincs kiosztva adminisztrátor szintű jogosultság, illetve automatikusan valósulnak meg a frissítések telepítései.</a:t>
              </a:r>
              <a:endParaRPr lang="hu-HU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8DC39-9DAD-B697-12E8-F8A367A85256}"/>
              </a:ext>
            </a:extLst>
          </p:cNvPr>
          <p:cNvGrpSpPr/>
          <p:nvPr/>
        </p:nvGrpSpPr>
        <p:grpSpPr>
          <a:xfrm>
            <a:off x="345829" y="4604446"/>
            <a:ext cx="8519139" cy="853597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60B9C1-4239-75F2-DE26-2B08C449CA6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0EECC73-53F8-E97C-676B-A406066652FA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Windows felhasználónév és jelszó, valamint személyre szóló tanúsítvány, vagy egyszer használatos SMS kód</a:t>
              </a: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9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3337E0-7A6D-4294-A1FB-2EE7B269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03785"/>
            <a:ext cx="7812479" cy="759189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Hogyan működne a Gépi úton történő adatszolgáltatás?</a:t>
            </a:r>
          </a:p>
        </p:txBody>
      </p:sp>
      <p:sp>
        <p:nvSpPr>
          <p:cNvPr id="3" name="TextBox 44">
            <a:extLst>
              <a:ext uri="{FF2B5EF4-FFF2-40B4-BE49-F238E27FC236}">
                <a16:creationId xmlns:a16="http://schemas.microsoft.com/office/drawing/2014/main" id="{69C49DF9-8B31-471A-1EC9-7DFFA4713D61}"/>
              </a:ext>
            </a:extLst>
          </p:cNvPr>
          <p:cNvSpPr txBox="1"/>
          <p:nvPr/>
        </p:nvSpPr>
        <p:spPr>
          <a:xfrm>
            <a:off x="4325815" y="1412776"/>
            <a:ext cx="4213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§"/>
            </a:pPr>
            <a:endParaRPr lang="hu-HU" sz="2000" dirty="0">
              <a:solidFill>
                <a:srgbClr val="1E2452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Az Interface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Webszolgáltatáson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keresztül valósul meg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Minősített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tanúsítványokat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használna a hitelesítéshez, melyről az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adatküldőnek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kell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gondoskodnia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Dedikált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technikai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felhasználóra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lesz szükség (nem a jelenlegi megszemélyesítettre)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AB9530F-30D5-8DB7-5B4B-0495DFC62E6C}"/>
              </a:ext>
            </a:extLst>
          </p:cNvPr>
          <p:cNvSpPr/>
          <p:nvPr/>
        </p:nvSpPr>
        <p:spPr>
          <a:xfrm>
            <a:off x="317091" y="1286636"/>
            <a:ext cx="4008725" cy="5431645"/>
          </a:xfrm>
          <a:prstGeom prst="rect">
            <a:avLst/>
          </a:prstGeom>
          <a:noFill/>
          <a:ln w="28575">
            <a:solidFill>
              <a:srgbClr val="20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Google Shape;1818;p35">
            <a:extLst>
              <a:ext uri="{FF2B5EF4-FFF2-40B4-BE49-F238E27FC236}">
                <a16:creationId xmlns:a16="http://schemas.microsoft.com/office/drawing/2014/main" id="{AE692F18-0AB3-46C2-D751-578CE333E828}"/>
              </a:ext>
            </a:extLst>
          </p:cNvPr>
          <p:cNvSpPr/>
          <p:nvPr/>
        </p:nvSpPr>
        <p:spPr>
          <a:xfrm>
            <a:off x="431929" y="1052736"/>
            <a:ext cx="3714375" cy="502661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20265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hu-HU" kern="0" dirty="0">
                <a:solidFill>
                  <a:schemeClr val="bg1"/>
                </a:solidFill>
                <a:sym typeface="Fira Sans Extra Condensed Medium"/>
              </a:rPr>
              <a:t>Főbb üzenetek</a:t>
            </a:r>
            <a:endParaRPr kern="0" dirty="0">
              <a:solidFill>
                <a:schemeClr val="bg1"/>
              </a:solidFill>
              <a:sym typeface="Fira Sans Extra Condensed Medium"/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EAFEAA3E-5654-6740-CC56-2E4793AFAA97}"/>
              </a:ext>
            </a:extLst>
          </p:cNvPr>
          <p:cNvSpPr txBox="1"/>
          <p:nvPr/>
        </p:nvSpPr>
        <p:spPr>
          <a:xfrm>
            <a:off x="0" y="1701523"/>
            <a:ext cx="42983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Automatizált adatbeküldést 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tesz lehetővé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gépi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úton a legtöbb adatszolgáltatás esetében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Szervezeti hasznosulása a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gyakori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vagy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nagy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adatmennyiségű </a:t>
            </a: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adatszolgáltatások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esetben magasabb. Főleg, ha a küldendő adatcsomag előállítása jelenleg is már automatikus folyamat.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Új opció, alternatív beküldési csatorna </a:t>
            </a:r>
            <a:r>
              <a:rPr lang="hu-HU" sz="2000" dirty="0">
                <a:solidFill>
                  <a:srgbClr val="1E2452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 meglévő módozatok mellet, nem váltja ki a meglévőket</a:t>
            </a:r>
          </a:p>
          <a:p>
            <a:pPr lvl="1"/>
            <a:endParaRPr lang="hu-HU" sz="2000" dirty="0">
              <a:solidFill>
                <a:srgbClr val="1E2452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8B22823-3BCF-5955-5F36-AAC7BBB996DA}"/>
              </a:ext>
            </a:extLst>
          </p:cNvPr>
          <p:cNvSpPr/>
          <p:nvPr/>
        </p:nvSpPr>
        <p:spPr>
          <a:xfrm>
            <a:off x="4558298" y="1286636"/>
            <a:ext cx="4008725" cy="5431645"/>
          </a:xfrm>
          <a:prstGeom prst="rect">
            <a:avLst/>
          </a:prstGeom>
          <a:noFill/>
          <a:ln w="28575">
            <a:solidFill>
              <a:srgbClr val="20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Google Shape;1818;p35">
            <a:extLst>
              <a:ext uri="{FF2B5EF4-FFF2-40B4-BE49-F238E27FC236}">
                <a16:creationId xmlns:a16="http://schemas.microsoft.com/office/drawing/2014/main" id="{A4F41F9E-431E-B418-43FE-1FCF5EEC5D8E}"/>
              </a:ext>
            </a:extLst>
          </p:cNvPr>
          <p:cNvSpPr/>
          <p:nvPr/>
        </p:nvSpPr>
        <p:spPr>
          <a:xfrm>
            <a:off x="4651172" y="1052736"/>
            <a:ext cx="3888431" cy="502661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20265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hu-HU" kern="0" dirty="0">
                <a:solidFill>
                  <a:schemeClr val="bg1"/>
                </a:solidFill>
                <a:sym typeface="Fira Sans Extra Condensed Medium"/>
              </a:rPr>
              <a:t>Adatszolgáltatói érintettség</a:t>
            </a:r>
            <a:endParaRPr kern="0" dirty="0">
              <a:solidFill>
                <a:schemeClr val="bg1"/>
              </a:solidFill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1479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D.13. Miként kényszeríti ki technikailag a jelszavak kezelésével kapcsolatos elvárásokat, úgy mint: jelszó komplexitása, megújítási időszak, kísérletezések számának korlátja, az előző jelszóhoz képesti változás mértékének figyelése.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D.14. A végpontok közötti biztonságos adatkommunikáció bemutatása: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D.15. Az illetéktelen hozzáférés megakadályozására szolgáló kontrollok (folyamat, eszköz egyaránt beleértendő) bemutatása:					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45829" y="2151709"/>
            <a:ext cx="8519139" cy="52800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jelszó policy vezérlővel</a:t>
              </a:r>
              <a:endPara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45829" y="3156160"/>
            <a:ext cx="8519139" cy="528002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biztonságos hálózati kommunikációs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prokollok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használatával. </a:t>
              </a:r>
              <a:endParaRPr lang="hu-HU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8DC39-9DAD-B697-12E8-F8A367A85256}"/>
              </a:ext>
            </a:extLst>
          </p:cNvPr>
          <p:cNvGrpSpPr/>
          <p:nvPr/>
        </p:nvGrpSpPr>
        <p:grpSpPr>
          <a:xfrm>
            <a:off x="345829" y="4479715"/>
            <a:ext cx="8519139" cy="90354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60B9C1-4239-75F2-DE26-2B08C449CA6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0EECC73-53F8-E97C-676B-A406066652FA}"/>
                </a:ext>
              </a:extLst>
            </p:cNvPr>
            <p:cNvSpPr txBox="1"/>
            <p:nvPr/>
          </p:nvSpPr>
          <p:spPr>
            <a:xfrm>
              <a:off x="76788" y="88376"/>
              <a:ext cx="7906635" cy="14823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authentikációs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technikai kontrollok használatával, illetve bizonyos szabályok beállításával egy adott végpont közvetlenül nem szólítható meg. 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687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védelem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D.16. A biztonsági rendszereket és biztonsági eszközöket érintő módosításokat mely szakterülete, szervezeti egysége jogosult elindítani, jóváhagyni és beállítani a változáskezelési folyamat során. A változáskezelés valamennyi mozzanata visszakövethető módon történik-e.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D.17. Milyen technológiát alkalmaz az adatszolgáltató arra, hogy nyomon követhető legyen a privilegizált felhasználók tevékenysége és a kritikus környezetben való hozzáférésük.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D.18. </a:t>
            </a: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biztonságtudatossági oktatás keretében hogyan ismerhető meg a rendszert üzemeltetők és felhasználók számára a biztonsági események, incidensek bejelentési kötelezettségre vonatkozó elvárások helyes alkalmazása.				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30" y="2393298"/>
            <a:ext cx="8519139" cy="52800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A rendszert üzemeltető igényli </a:t>
              </a:r>
              <a:r>
                <a:rPr lang="hu-HU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VK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rendszerben és jóváhagyást követően az IT Biztonság állítja be. Visszakövethető az X rendszerben valamennyi mozzanat.</a:t>
              </a:r>
              <a:endPara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C9C37-DFED-C9DA-269A-04F665C5ADD2}"/>
              </a:ext>
            </a:extLst>
          </p:cNvPr>
          <p:cNvGrpSpPr/>
          <p:nvPr/>
        </p:nvGrpSpPr>
        <p:grpSpPr>
          <a:xfrm>
            <a:off x="345832" y="3770725"/>
            <a:ext cx="8519139" cy="528002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15859B-2522-C167-C851-A89DCED3B6BC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09C1A10-5A58-C5AF-65C5-C250A5E349C5}"/>
                </a:ext>
              </a:extLst>
            </p:cNvPr>
            <p:cNvSpPr txBox="1"/>
            <p:nvPr/>
          </p:nvSpPr>
          <p:spPr>
            <a:xfrm>
              <a:off x="77024" y="164455"/>
              <a:ext cx="7906635" cy="14823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Videót készítő rendszer alkalmazásával, konfiguráció figyelő rendszerrel, naplózással. </a:t>
              </a:r>
              <a:endParaRPr lang="hu-HU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8DC39-9DAD-B697-12E8-F8A367A85256}"/>
              </a:ext>
            </a:extLst>
          </p:cNvPr>
          <p:cNvGrpSpPr/>
          <p:nvPr/>
        </p:nvGrpSpPr>
        <p:grpSpPr>
          <a:xfrm>
            <a:off x="312429" y="5148153"/>
            <a:ext cx="8519139" cy="528002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60B9C1-4239-75F2-DE26-2B08C449CA6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0EECC73-53F8-E97C-676B-A406066652FA}"/>
                </a:ext>
              </a:extLst>
            </p:cNvPr>
            <p:cNvSpPr txBox="1"/>
            <p:nvPr/>
          </p:nvSpPr>
          <p:spPr>
            <a:xfrm>
              <a:off x="76788" y="88376"/>
              <a:ext cx="7906635" cy="14823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Belső és külső képzések (</a:t>
              </a:r>
              <a:r>
                <a:rPr lang="hu-HU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NKI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877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Üzletmenet-folytonosság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E.1 A jelenleg kialakított üzletmenetfolytonossági és vészhelyzeti tervek tartalmaznak-e akcióterveket kimondottan – akár külső, akár belső – súlyosabb működési és biztonsági incidensekre vonatkozóan, részletezve a felelősöket és az alkalmazandó biztonsági rendszereket. Csatolnia is kell az akcióterveket.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E.2. Be kell mutatni, hogy az E.1. pontban említett tervek tartalmaznak-e belső és külső válságkommunikációs terveket is.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E.3. Be kell mutatni, hogy tesztekre, sérülékenységvizsgálatokra, egyéb célzott támadást szimuláló tesztekre milyen gyakran kerül sor. Csatolnia kell a legutóbbi tesztelés eredményét és a tesztelés forgatókönyvét.							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30" y="2393298"/>
            <a:ext cx="8519139" cy="52800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tervek (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ÜFT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BCP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és KET/</a:t>
              </a:r>
              <a:r>
                <a:rPr lang="hu-H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DRP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függetlenek attól, hogy milyen okból kell beindítani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8DC39-9DAD-B697-12E8-F8A367A85256}"/>
              </a:ext>
            </a:extLst>
          </p:cNvPr>
          <p:cNvGrpSpPr/>
          <p:nvPr/>
        </p:nvGrpSpPr>
        <p:grpSpPr>
          <a:xfrm>
            <a:off x="312430" y="4684000"/>
            <a:ext cx="8519139" cy="778446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60B9C1-4239-75F2-DE26-2B08C449CA6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40EECC73-53F8-E97C-676B-A406066652FA}"/>
                </a:ext>
              </a:extLst>
            </p:cNvPr>
            <p:cNvSpPr txBox="1"/>
            <p:nvPr/>
          </p:nvSpPr>
          <p:spPr>
            <a:xfrm>
              <a:off x="76788" y="88376"/>
              <a:ext cx="7906635" cy="14823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Technikai sérülékenységvizsgálatokra automatikusan is sor kerül, illetve Red/</a:t>
              </a:r>
              <a:r>
                <a:rPr lang="hu-HU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Purple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Team módon tesztelésre kerül. / Külső cég által történik.</a:t>
              </a:r>
              <a:endParaRPr lang="hu-HU" kern="12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00BE-D7FE-636F-E314-91EBBFEF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24" y="4275775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97B9DC-9023-344D-2F0F-F9C66807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997" y="2142675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560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4B78-1E32-4916-BE0D-7228B9B7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10448"/>
            <a:ext cx="8137236" cy="612000"/>
          </a:xfrm>
        </p:spPr>
        <p:txBody>
          <a:bodyPr>
            <a:noAutofit/>
          </a:bodyPr>
          <a:lstStyle/>
          <a:p>
            <a:r>
              <a:rPr lang="hu-HU" sz="1700" b="1" dirty="0"/>
              <a:t>P69 – Üzletmenet-folytonosság (folytatás)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E36629-6A33-1868-3E04-285D7B2C62D6}"/>
              </a:ext>
            </a:extLst>
          </p:cNvPr>
          <p:cNvSpPr txBox="1">
            <a:spLocks/>
          </p:cNvSpPr>
          <p:nvPr/>
        </p:nvSpPr>
        <p:spPr>
          <a:xfrm>
            <a:off x="197435" y="1147257"/>
            <a:ext cx="8815935" cy="4575175"/>
          </a:xfrm>
          <a:prstGeom prst="roundRect">
            <a:avLst>
              <a:gd name="adj" fmla="val 6027"/>
            </a:avLst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E.4. Miként teszik lehetővé a jelenlegi folyamatok, hogy amennyiben súlyosabb működési és biztonsági incidens következtében sérülnek az adatok, akkor a helyreállítást követően meg tud győződni az adatszolgáltató az adatok sértetlenségéről és integritásáról.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E.5. Amennyiben áttelepülés szükséges, akkor a másik telephelye teljesen egyenértékű helyszín-e, azaz ugyanolyan szolgáltatást biztosít-e, mint az elsődleges telephely.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E.6. Az adatszolgáltatónak igazolnia kell, hogy az E.5. pontban említett áttelepülés tesztelése sikeresen megtörtént. Az adatszolgáltatónak csatolnia kell a legutóbbi tesztelési forgatókönyvet és az eredményeket az áttelepülés tesztre vonatkozóan.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651D6-3EB1-DF00-528F-2B29643E9CCD}"/>
              </a:ext>
            </a:extLst>
          </p:cNvPr>
          <p:cNvGrpSpPr/>
          <p:nvPr/>
        </p:nvGrpSpPr>
        <p:grpSpPr>
          <a:xfrm>
            <a:off x="312430" y="2393298"/>
            <a:ext cx="8519139" cy="52800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5D3D40-2BB6-43BC-39E7-68F8D2D85873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D4278C-36AC-EA27-BD2D-4967F3D2DD87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</a:t>
              </a:r>
              <a:r>
                <a: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blokk szintű integritás védelemmel és ellenőrzéssel</a:t>
              </a:r>
              <a:r>
                <a: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00BE-D7FE-636F-E314-91EBBFEF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20" y="5103136"/>
            <a:ext cx="724247" cy="74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44C79D-E5D6-8981-0655-182B2E1967FB}"/>
              </a:ext>
            </a:extLst>
          </p:cNvPr>
          <p:cNvGrpSpPr/>
          <p:nvPr/>
        </p:nvGrpSpPr>
        <p:grpSpPr>
          <a:xfrm>
            <a:off x="312430" y="3840548"/>
            <a:ext cx="8519139" cy="528001"/>
            <a:chOff x="0" y="88376"/>
            <a:chExt cx="8059737" cy="1558439"/>
          </a:xfrm>
          <a:solidFill>
            <a:srgbClr val="00206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39E5361-3CCE-1EA5-5511-84094C69B74D}"/>
                </a:ext>
              </a:extLst>
            </p:cNvPr>
            <p:cNvSpPr/>
            <p:nvPr/>
          </p:nvSpPr>
          <p:spPr>
            <a:xfrm>
              <a:off x="0" y="88376"/>
              <a:ext cx="8059737" cy="15584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1432AA5-174D-80FB-82E4-3409BD68D614}"/>
                </a:ext>
              </a:extLst>
            </p:cNvPr>
            <p:cNvSpPr txBox="1"/>
            <p:nvPr/>
          </p:nvSpPr>
          <p:spPr>
            <a:xfrm>
              <a:off x="109104" y="445954"/>
              <a:ext cx="7906162" cy="90189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Pl.: </a:t>
              </a:r>
              <a:r>
                <a:rPr lang="hu-H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Igen, mert </a:t>
              </a:r>
              <a:r>
                <a:rPr lang="hu-H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kritikus </a:t>
              </a:r>
              <a:r>
                <a:rPr lang="hu-H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infrastruktúra elemek (adattároló </a:t>
              </a:r>
              <a:r>
                <a:rPr lang="hu-HU" sz="18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cluster</a:t>
              </a:r>
              <a:r>
                <a:rPr lang="hu-H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) tekintetében részleges harmadik telephely megoldást is alkalmaz.</a:t>
              </a:r>
              <a:endPara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65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482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P74 - Pénzforgalmi díjkimutatások adatai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Nemecskó István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Pénzügyi infrastruktúrák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086553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6CD6-812D-A6B6-4A17-6FC63348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Visszatérítések és jóváírások jelentése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FAF3E9-6271-6280-1AA7-2284AA10235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253824" y="1611801"/>
          <a:ext cx="8059341" cy="337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7FAB41-0A7B-4672-3B6A-23C5BE1F6456}"/>
              </a:ext>
            </a:extLst>
          </p:cNvPr>
          <p:cNvSpPr/>
          <p:nvPr/>
        </p:nvSpPr>
        <p:spPr>
          <a:xfrm>
            <a:off x="655983" y="2631385"/>
            <a:ext cx="7245626" cy="641074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C7D16-718C-8212-849E-ABAC15884449}"/>
              </a:ext>
            </a:extLst>
          </p:cNvPr>
          <p:cNvSpPr txBox="1"/>
          <p:nvPr/>
        </p:nvSpPr>
        <p:spPr>
          <a:xfrm>
            <a:off x="541090" y="5028677"/>
            <a:ext cx="8602910" cy="87203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15000"/>
              </a:lnSpc>
              <a:spcAft>
                <a:spcPts val="563"/>
              </a:spcAft>
              <a:buFont typeface="Arial" panose="020B0604020202020204" pitchFamily="34" charset="0"/>
              <a:buChar char="•"/>
            </a:pPr>
            <a:r>
              <a:rPr lang="hu-H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Amennyiben az érintett szolgáltatás nem egyértelműen beazonosítható úgy az egyéb kategóriába szükséges megjeleníteni (21-es kód a szolgáltatás típusa oszlopban)</a:t>
            </a:r>
          </a:p>
          <a:p>
            <a:pPr marL="214313" indent="-214313" algn="just">
              <a:lnSpc>
                <a:spcPct val="115000"/>
              </a:lnSpc>
              <a:spcAft>
                <a:spcPts val="563"/>
              </a:spcAft>
              <a:buFont typeface="Arial" panose="020B0604020202020204" pitchFamily="34" charset="0"/>
              <a:buChar char="•"/>
            </a:pPr>
            <a:r>
              <a:rPr lang="hu-H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Abban az esetben, ha nem áll rendelkezésre a benyújtási csatorna bontás a visszatérítéseknél üresen hagyható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55F0EC-425E-1175-4A48-F0FF4FB61A38}"/>
              </a:ext>
            </a:extLst>
          </p:cNvPr>
          <p:cNvSpPr/>
          <p:nvPr/>
        </p:nvSpPr>
        <p:spPr>
          <a:xfrm>
            <a:off x="655983" y="3429001"/>
            <a:ext cx="7245626" cy="61622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B7BE89-23D1-77EF-BD41-CB462A69953F}"/>
              </a:ext>
            </a:extLst>
          </p:cNvPr>
          <p:cNvSpPr/>
          <p:nvPr/>
        </p:nvSpPr>
        <p:spPr>
          <a:xfrm>
            <a:off x="655983" y="4179646"/>
            <a:ext cx="7245626" cy="61622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E2C6634-84A1-39EC-C609-2F7837F86054}"/>
              </a:ext>
            </a:extLst>
          </p:cNvPr>
          <p:cNvSpPr/>
          <p:nvPr/>
        </p:nvSpPr>
        <p:spPr>
          <a:xfrm>
            <a:off x="4047711" y="2832653"/>
            <a:ext cx="524289" cy="23108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EBC85D95-2AD9-95C1-3B93-D469475D7071}"/>
              </a:ext>
            </a:extLst>
          </p:cNvPr>
          <p:cNvSpPr/>
          <p:nvPr/>
        </p:nvSpPr>
        <p:spPr>
          <a:xfrm>
            <a:off x="4047711" y="3621570"/>
            <a:ext cx="524289" cy="23108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1A46AE9E-7452-CCBC-B09E-AA6CF36CA085}"/>
              </a:ext>
            </a:extLst>
          </p:cNvPr>
          <p:cNvSpPr/>
          <p:nvPr/>
        </p:nvSpPr>
        <p:spPr>
          <a:xfrm>
            <a:off x="4047711" y="4372215"/>
            <a:ext cx="524289" cy="23108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416097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5F35-1749-26E6-1B6A-35F7AEBF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Visszatérítések és jóváírások jelentése, példák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EEF9-6095-60B7-A46A-9854B84A0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BD02D-46F8-08D6-A4C2-84B604C4D67A}"/>
              </a:ext>
            </a:extLst>
          </p:cNvPr>
          <p:cNvSpPr txBox="1"/>
          <p:nvPr/>
        </p:nvSpPr>
        <p:spPr>
          <a:xfrm>
            <a:off x="6292" y="1678695"/>
            <a:ext cx="4611848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350" dirty="0">
                <a:latin typeface="Calibri" panose="020F0502020204030204" pitchFamily="34" charset="0"/>
                <a:ea typeface="Calibri" panose="020F0502020204030204" pitchFamily="34" charset="0"/>
              </a:rPr>
              <a:t>Abban az esetben, ha például hónap elején levonásra került az ügyféltől a számlavezetési díj, majd hónap végén bizonyos feltétel teljesülésekor az ügyfél jóváírást kap:</a:t>
            </a:r>
            <a:endParaRPr lang="hu-HU" sz="135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2B5641-7AD2-2F8E-5C2C-21B302B9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32338"/>
              </p:ext>
            </p:extLst>
          </p:nvPr>
        </p:nvGraphicFramePr>
        <p:xfrm>
          <a:off x="253764" y="2531751"/>
          <a:ext cx="4310743" cy="24930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915672580"/>
                    </a:ext>
                  </a:extLst>
                </a:gridCol>
                <a:gridCol w="269966">
                  <a:extLst>
                    <a:ext uri="{9D8B030D-6E8A-4147-A177-3AD203B41FA5}">
                      <a16:colId xmlns:a16="http://schemas.microsoft.com/office/drawing/2014/main" val="3121875421"/>
                    </a:ext>
                  </a:extLst>
                </a:gridCol>
                <a:gridCol w="200297">
                  <a:extLst>
                    <a:ext uri="{9D8B030D-6E8A-4147-A177-3AD203B41FA5}">
                      <a16:colId xmlns:a16="http://schemas.microsoft.com/office/drawing/2014/main" val="1094714581"/>
                    </a:ext>
                  </a:extLst>
                </a:gridCol>
                <a:gridCol w="200297">
                  <a:extLst>
                    <a:ext uri="{9D8B030D-6E8A-4147-A177-3AD203B41FA5}">
                      <a16:colId xmlns:a16="http://schemas.microsoft.com/office/drawing/2014/main" val="3379781731"/>
                    </a:ext>
                  </a:extLst>
                </a:gridCol>
                <a:gridCol w="287383">
                  <a:extLst>
                    <a:ext uri="{9D8B030D-6E8A-4147-A177-3AD203B41FA5}">
                      <a16:colId xmlns:a16="http://schemas.microsoft.com/office/drawing/2014/main" val="4107923289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568083076"/>
                    </a:ext>
                  </a:extLst>
                </a:gridCol>
                <a:gridCol w="1382869">
                  <a:extLst>
                    <a:ext uri="{9D8B030D-6E8A-4147-A177-3AD203B41FA5}">
                      <a16:colId xmlns:a16="http://schemas.microsoft.com/office/drawing/2014/main" val="1290538086"/>
                    </a:ext>
                  </a:extLst>
                </a:gridCol>
                <a:gridCol w="663644">
                  <a:extLst>
                    <a:ext uri="{9D8B030D-6E8A-4147-A177-3AD203B41FA5}">
                      <a16:colId xmlns:a16="http://schemas.microsoft.com/office/drawing/2014/main" val="953846952"/>
                    </a:ext>
                  </a:extLst>
                </a:gridCol>
              </a:tblGrid>
              <a:tr h="391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SZOLGDB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01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12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229279927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EGYSDIJ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01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havi 1000 forint, ha végez legalább 2 tranzakciót 100 forint visszajár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HUF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2412887991"/>
                  </a:ext>
                </a:extLst>
              </a:tr>
              <a:tr h="4332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DIJDB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01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12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2301420132"/>
                  </a:ext>
                </a:extLst>
              </a:tr>
              <a:tr h="391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SZOLGDIJ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01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12000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HUF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587447486"/>
                  </a:ext>
                </a:extLst>
              </a:tr>
              <a:tr h="403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>
                          <a:solidFill>
                            <a:srgbClr val="0070C0"/>
                          </a:solidFill>
                          <a:effectLst/>
                        </a:rPr>
                        <a:t>VISSZATERDB</a:t>
                      </a:r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>
                          <a:solidFill>
                            <a:srgbClr val="0070C0"/>
                          </a:solidFill>
                          <a:effectLst/>
                        </a:rPr>
                        <a:t>01</a:t>
                      </a:r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hu-HU" sz="900" b="1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257009700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 dirty="0">
                          <a:solidFill>
                            <a:srgbClr val="0070C0"/>
                          </a:solidFill>
                          <a:effectLst/>
                        </a:rPr>
                        <a:t>VISSZATERERTEK</a:t>
                      </a:r>
                      <a:endParaRPr lang="hu-HU" sz="900" b="1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>
                          <a:solidFill>
                            <a:srgbClr val="0070C0"/>
                          </a:solidFill>
                          <a:effectLst/>
                        </a:rPr>
                        <a:t>01</a:t>
                      </a:r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>
                          <a:solidFill>
                            <a:srgbClr val="0070C0"/>
                          </a:solidFill>
                          <a:effectLst/>
                        </a:rPr>
                        <a:t>500</a:t>
                      </a:r>
                      <a:endParaRPr lang="hu-HU" sz="900" b="1" baseline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baseline="0" dirty="0">
                          <a:solidFill>
                            <a:srgbClr val="0070C0"/>
                          </a:solidFill>
                          <a:effectLst/>
                        </a:rPr>
                        <a:t>HUF</a:t>
                      </a:r>
                      <a:endParaRPr lang="hu-HU" sz="900" b="1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19049512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149AE9-71F9-6C86-9943-D0AE1620D10D}"/>
              </a:ext>
            </a:extLst>
          </p:cNvPr>
          <p:cNvSpPr txBox="1"/>
          <p:nvPr/>
        </p:nvSpPr>
        <p:spPr>
          <a:xfrm>
            <a:off x="4750267" y="1678694"/>
            <a:ext cx="4387442" cy="3000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1350" dirty="0">
                <a:latin typeface="Calibri" panose="020F0502020204030204" pitchFamily="34" charset="0"/>
                <a:ea typeface="Calibri" panose="020F0502020204030204" pitchFamily="34" charset="0"/>
              </a:rPr>
              <a:t>Amennyiben a három átutalásból egy nem teljesült </a:t>
            </a:r>
            <a:endParaRPr lang="hu-HU" sz="135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96FC42-CDE0-E385-EB4E-A1968B523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72858"/>
              </p:ext>
            </p:extLst>
          </p:nvPr>
        </p:nvGraphicFramePr>
        <p:xfrm>
          <a:off x="4750267" y="2531751"/>
          <a:ext cx="4139969" cy="24669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681">
                  <a:extLst>
                    <a:ext uri="{9D8B030D-6E8A-4147-A177-3AD203B41FA5}">
                      <a16:colId xmlns:a16="http://schemas.microsoft.com/office/drawing/2014/main" val="2516722444"/>
                    </a:ext>
                  </a:extLst>
                </a:gridCol>
                <a:gridCol w="260847">
                  <a:extLst>
                    <a:ext uri="{9D8B030D-6E8A-4147-A177-3AD203B41FA5}">
                      <a16:colId xmlns:a16="http://schemas.microsoft.com/office/drawing/2014/main" val="4109802690"/>
                    </a:ext>
                  </a:extLst>
                </a:gridCol>
                <a:gridCol w="569122">
                  <a:extLst>
                    <a:ext uri="{9D8B030D-6E8A-4147-A177-3AD203B41FA5}">
                      <a16:colId xmlns:a16="http://schemas.microsoft.com/office/drawing/2014/main" val="3245850315"/>
                    </a:ext>
                  </a:extLst>
                </a:gridCol>
                <a:gridCol w="373487">
                  <a:extLst>
                    <a:ext uri="{9D8B030D-6E8A-4147-A177-3AD203B41FA5}">
                      <a16:colId xmlns:a16="http://schemas.microsoft.com/office/drawing/2014/main" val="2098355301"/>
                    </a:ext>
                  </a:extLst>
                </a:gridCol>
                <a:gridCol w="320131">
                  <a:extLst>
                    <a:ext uri="{9D8B030D-6E8A-4147-A177-3AD203B41FA5}">
                      <a16:colId xmlns:a16="http://schemas.microsoft.com/office/drawing/2014/main" val="2143680949"/>
                    </a:ext>
                  </a:extLst>
                </a:gridCol>
                <a:gridCol w="486126">
                  <a:extLst>
                    <a:ext uri="{9D8B030D-6E8A-4147-A177-3AD203B41FA5}">
                      <a16:colId xmlns:a16="http://schemas.microsoft.com/office/drawing/2014/main" val="4142418604"/>
                    </a:ext>
                  </a:extLst>
                </a:gridCol>
                <a:gridCol w="764757">
                  <a:extLst>
                    <a:ext uri="{9D8B030D-6E8A-4147-A177-3AD203B41FA5}">
                      <a16:colId xmlns:a16="http://schemas.microsoft.com/office/drawing/2014/main" val="1118854619"/>
                    </a:ext>
                  </a:extLst>
                </a:gridCol>
                <a:gridCol w="428818">
                  <a:extLst>
                    <a:ext uri="{9D8B030D-6E8A-4147-A177-3AD203B41FA5}">
                      <a16:colId xmlns:a16="http://schemas.microsoft.com/office/drawing/2014/main" val="1801939108"/>
                    </a:ext>
                  </a:extLst>
                </a:gridCol>
              </a:tblGrid>
              <a:tr h="385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 err="1">
                          <a:effectLst/>
                        </a:rPr>
                        <a:t>SZOLGDB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05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 err="1">
                          <a:effectLst/>
                        </a:rPr>
                        <a:t>BELF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PAPIR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effectLst/>
                        </a:rPr>
                        <a:t>3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1551034544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EGYSDIJ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05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BELF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PAPIR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1000 forint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HUF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1052581489"/>
                  </a:ext>
                </a:extLst>
              </a:tr>
              <a:tr h="437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DIJDB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05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BELF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PAPIR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3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2824868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 err="1">
                          <a:effectLst/>
                        </a:rPr>
                        <a:t>SZOLGDIJ</a:t>
                      </a:r>
                      <a:endParaRPr lang="hu-H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05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BELF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PAPIR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3000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effectLst/>
                        </a:rPr>
                        <a:t>HUF</a:t>
                      </a:r>
                      <a:endParaRPr lang="hu-H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025748802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solidFill>
                            <a:srgbClr val="0070C0"/>
                          </a:solidFill>
                          <a:effectLst/>
                        </a:rPr>
                        <a:t>VISSZATERDB</a:t>
                      </a:r>
                      <a:endParaRPr lang="hu-HU" sz="9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solidFill>
                            <a:srgbClr val="0070C0"/>
                          </a:solidFill>
                          <a:effectLst/>
                        </a:rPr>
                        <a:t>05</a:t>
                      </a:r>
                      <a:endParaRPr lang="hu-HU" sz="9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hu-HU" sz="9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3115493907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solidFill>
                            <a:srgbClr val="0070C0"/>
                          </a:solidFill>
                          <a:effectLst/>
                        </a:rPr>
                        <a:t>VISSZATERERTEK</a:t>
                      </a:r>
                      <a:endParaRPr lang="hu-HU" sz="9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solidFill>
                            <a:srgbClr val="0070C0"/>
                          </a:solidFill>
                          <a:effectLst/>
                        </a:rPr>
                        <a:t>05</a:t>
                      </a:r>
                      <a:endParaRPr lang="hu-HU" sz="9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>
                          <a:solidFill>
                            <a:srgbClr val="0070C0"/>
                          </a:solidFill>
                          <a:effectLst/>
                        </a:rPr>
                        <a:t>1000</a:t>
                      </a:r>
                      <a:endParaRPr lang="hu-HU" sz="9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endParaRPr lang="hu-HU" sz="9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13" marR="355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hu-HU" sz="900" b="1" dirty="0">
                          <a:solidFill>
                            <a:srgbClr val="0070C0"/>
                          </a:solidFill>
                          <a:effectLst/>
                        </a:rPr>
                        <a:t>HUF</a:t>
                      </a:r>
                      <a:endParaRPr lang="hu-HU" sz="9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13" marR="35513" marT="0" marB="0"/>
                </a:tc>
                <a:extLst>
                  <a:ext uri="{0D108BD9-81ED-4DB2-BD59-A6C34878D82A}">
                    <a16:rowId xmlns:a16="http://schemas.microsoft.com/office/drawing/2014/main" val="210176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34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2B73-D874-7836-621E-1FD0EB29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További módosítások és fontos információk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6620-D9C3-FC7C-BFA0-BAB0501B6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9D6AEB-EDE7-9C2F-5CAD-D746044EB35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78631" y="1750219"/>
          <a:ext cx="8059341" cy="378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55280C-3160-243B-DC39-8AC911854CEF}"/>
              </a:ext>
            </a:extLst>
          </p:cNvPr>
          <p:cNvGraphicFramePr/>
          <p:nvPr/>
        </p:nvGraphicFramePr>
        <p:xfrm>
          <a:off x="422776" y="1610717"/>
          <a:ext cx="7888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5460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6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6CBAA-AAE3-236E-1EA8-06A79F05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Adatbeküldési felső szintű ábrája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EEF5D4B-F007-CD39-7FDB-285FD4C572B7}"/>
              </a:ext>
            </a:extLst>
          </p:cNvPr>
          <p:cNvSpPr/>
          <p:nvPr/>
        </p:nvSpPr>
        <p:spPr>
          <a:xfrm>
            <a:off x="601859" y="939191"/>
            <a:ext cx="7931831" cy="1265674"/>
          </a:xfrm>
          <a:prstGeom prst="rect">
            <a:avLst/>
          </a:prstGeom>
          <a:noFill/>
          <a:ln w="28575">
            <a:solidFill>
              <a:srgbClr val="202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7BB0855-E1E6-27F2-4B66-704CE3C7CA7A}"/>
              </a:ext>
            </a:extLst>
          </p:cNvPr>
          <p:cNvSpPr txBox="1"/>
          <p:nvPr/>
        </p:nvSpPr>
        <p:spPr>
          <a:xfrm>
            <a:off x="898781" y="906046"/>
            <a:ext cx="8074597" cy="129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600" b="1" dirty="0">
                <a:solidFill>
                  <a:srgbClr val="202653"/>
                </a:solidFill>
              </a:rPr>
              <a:t>3 szolgáltatást valósít meg a gépi interfész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600" b="0" dirty="0">
                <a:solidFill>
                  <a:srgbClr val="202653"/>
                </a:solidFill>
              </a:rPr>
              <a:t>Állomány feltöltési csatorna nyitás a kommunikációhoz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600" b="0" dirty="0">
                <a:solidFill>
                  <a:srgbClr val="202653"/>
                </a:solidFill>
              </a:rPr>
              <a:t>Adatszolgáltatás beküldés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600" b="0" dirty="0">
                <a:solidFill>
                  <a:srgbClr val="202653"/>
                </a:solidFill>
              </a:rPr>
              <a:t>Adatszolgáltatási állapot lekérdezés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45BEC8B-4289-E640-6FB6-CEBFF751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5" y="2225076"/>
            <a:ext cx="8088882" cy="4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6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A K04 adatszolgáltatás változásai 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1789409" y="4344173"/>
            <a:ext cx="6718487" cy="11587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Becságh Nóra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Prudenciális modellezési és IT felügyeleti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923103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847725"/>
            <a:ext cx="8059483" cy="5734050"/>
          </a:xfrm>
        </p:spPr>
        <p:txBody>
          <a:bodyPr>
            <a:noAutofit/>
          </a:bodyPr>
          <a:lstStyle/>
          <a:p>
            <a:pPr algn="l"/>
            <a:r>
              <a:rPr lang="hu-HU" b="1" dirty="0">
                <a:latin typeface="+mj-lt"/>
              </a:rPr>
              <a:t>Új név:</a:t>
            </a:r>
          </a:p>
          <a:p>
            <a:pPr algn="l"/>
            <a:r>
              <a:rPr lang="hu-HU" dirty="0">
                <a:latin typeface="+mj-lt"/>
              </a:rPr>
              <a:t>„</a:t>
            </a:r>
            <a:r>
              <a:rPr lang="hu-HU" i="1" dirty="0">
                <a:latin typeface="+mj-lt"/>
              </a:rPr>
              <a:t>Havi </a:t>
            </a:r>
            <a:r>
              <a:rPr lang="hu-HU" strike="sngStrike" dirty="0" err="1">
                <a:latin typeface="+mj-lt"/>
              </a:rPr>
              <a:t>J</a:t>
            </a:r>
            <a:r>
              <a:rPr lang="hu-HU" dirty="0" err="1">
                <a:latin typeface="+mj-lt"/>
              </a:rPr>
              <a:t>jelentés</a:t>
            </a:r>
            <a:r>
              <a:rPr lang="hu-HU" dirty="0">
                <a:latin typeface="+mj-lt"/>
              </a:rPr>
              <a:t> a mérlegen belüli </a:t>
            </a:r>
            <a:r>
              <a:rPr lang="hu-HU" strike="sngStrike" dirty="0">
                <a:latin typeface="+mj-lt"/>
              </a:rPr>
              <a:t>külföldi és belföldi</a:t>
            </a:r>
            <a:r>
              <a:rPr lang="hu-HU" dirty="0">
                <a:latin typeface="+mj-lt"/>
              </a:rPr>
              <a:t> bankközi ügyletek </a:t>
            </a:r>
            <a:r>
              <a:rPr lang="hu-HU" i="1" dirty="0">
                <a:latin typeface="+mj-lt"/>
              </a:rPr>
              <a:t>fennálló állományáról és </a:t>
            </a:r>
            <a:r>
              <a:rPr lang="hu-HU" dirty="0">
                <a:latin typeface="+mj-lt"/>
              </a:rPr>
              <a:t>kamatlábáról</a:t>
            </a:r>
            <a:r>
              <a:rPr lang="hu-HU" strike="sngStrike" dirty="0">
                <a:latin typeface="+mj-lt"/>
              </a:rPr>
              <a:t> és a mérlegen belüli belföldi bankközi ügyletek kamatlábáról</a:t>
            </a:r>
            <a:r>
              <a:rPr lang="hu-HU" dirty="0">
                <a:latin typeface="+mj-lt"/>
              </a:rPr>
              <a:t>”</a:t>
            </a:r>
          </a:p>
          <a:p>
            <a:pPr algn="l"/>
            <a:endParaRPr lang="hu-HU" dirty="0">
              <a:latin typeface="+mj-lt"/>
            </a:endParaRPr>
          </a:p>
          <a:p>
            <a:pPr algn="l"/>
            <a:r>
              <a:rPr lang="hu-HU" b="1" dirty="0">
                <a:latin typeface="+mj-lt"/>
              </a:rPr>
              <a:t>Változtatások célja: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latin typeface="+mj-lt"/>
              </a:rPr>
              <a:t>01-02. táblák külön adatszolgáltatásba való kiemelése, mivel ezek napi gyakorisággal jelentendők a 2024. évtől (K05 adatszolgáltatás)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latin typeface="+mj-lt"/>
              </a:rPr>
              <a:t>Jelentendő ügyletek körének bővítése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latin typeface="+mj-lt"/>
              </a:rPr>
              <a:t>Gyakran feltett adatszolgáltatói kérdésekre adott válaszok beépítése</a:t>
            </a:r>
          </a:p>
          <a:p>
            <a:pPr algn="l">
              <a:lnSpc>
                <a:spcPct val="100000"/>
              </a:lnSpc>
            </a:pPr>
            <a:endParaRPr lang="hu-HU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hu-HU" b="1" dirty="0">
                <a:latin typeface="+mj-lt"/>
              </a:rPr>
              <a:t>Nem változik: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latin typeface="+mj-lt"/>
              </a:rPr>
              <a:t>03-04. táblák felépítése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dirty="0">
                <a:latin typeface="+mj-lt"/>
              </a:rPr>
              <a:t>Beküldési határidő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K04-es adatszolgáltatás változásai</a:t>
            </a:r>
          </a:p>
        </p:txBody>
      </p:sp>
    </p:spTree>
    <p:extLst>
      <p:ext uri="{BB962C8B-B14F-4D97-AF65-F5344CB8AC3E}">
        <p14:creationId xmlns:p14="http://schemas.microsoft.com/office/powerpoint/2010/main" val="997710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1190675"/>
            <a:ext cx="8059483" cy="5029150"/>
          </a:xfrm>
        </p:spPr>
        <p:txBody>
          <a:bodyPr>
            <a:noAutofit/>
          </a:bodyPr>
          <a:lstStyle/>
          <a:p>
            <a:pPr algn="l"/>
            <a:r>
              <a:rPr lang="hu-HU" b="1" dirty="0">
                <a:latin typeface="+mj-lt"/>
              </a:rPr>
              <a:t>Jelentendő ügyletek köre: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latin typeface="+mj-lt"/>
              </a:rPr>
              <a:t>Hónap végén fennálló állományok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latin typeface="+mj-lt"/>
              </a:rPr>
              <a:t>Minden, </a:t>
            </a:r>
            <a:r>
              <a:rPr lang="hu-HU" dirty="0" err="1">
                <a:latin typeface="+mj-lt"/>
              </a:rPr>
              <a:t>FINREP</a:t>
            </a:r>
            <a:r>
              <a:rPr lang="hu-HU" dirty="0">
                <a:latin typeface="+mj-lt"/>
              </a:rPr>
              <a:t> jelentésekben szereplő bankközi ügylet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Partner: hitelintézet, külföldi központi bank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Ügylet típus: eszköz oldalon betét, hitel, forrás oldalon betét, felvett hitel</a:t>
            </a:r>
          </a:p>
          <a:p>
            <a:pPr marL="342900" lvl="1" indent="-342900">
              <a:spcBef>
                <a:spcPts val="750"/>
              </a:spcBef>
              <a:buFontTx/>
              <a:buChar char="-"/>
            </a:pPr>
            <a:r>
              <a:rPr lang="hu-HU" sz="2100" dirty="0">
                <a:solidFill>
                  <a:schemeClr val="tx2"/>
                </a:solidFill>
                <a:latin typeface="+mj-lt"/>
              </a:rPr>
              <a:t>Továbbra is kivételt képeznek az MNB-vel szemben fennálló ügyletek, melyeket </a:t>
            </a:r>
            <a:r>
              <a:rPr lang="hu-HU" sz="2100" u="sng" dirty="0">
                <a:solidFill>
                  <a:schemeClr val="tx2"/>
                </a:solidFill>
                <a:latin typeface="+mj-lt"/>
              </a:rPr>
              <a:t>nem</a:t>
            </a:r>
            <a:r>
              <a:rPr lang="hu-HU" sz="2100" dirty="0">
                <a:solidFill>
                  <a:schemeClr val="tx2"/>
                </a:solidFill>
                <a:latin typeface="+mj-lt"/>
              </a:rPr>
              <a:t> kell jelenteni</a:t>
            </a:r>
          </a:p>
          <a:p>
            <a:pPr marL="342900" lvl="1" indent="-342900">
              <a:spcBef>
                <a:spcPts val="750"/>
              </a:spcBef>
              <a:buFontTx/>
              <a:buChar char="-"/>
            </a:pPr>
            <a:r>
              <a:rPr lang="hu-HU" sz="2100" dirty="0">
                <a:solidFill>
                  <a:schemeClr val="tx2"/>
                </a:solidFill>
                <a:latin typeface="+mj-lt"/>
              </a:rPr>
              <a:t>Bekerülnek a látra szóló és folyószámlabetétek, folyószámlahitelek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„9999.12.31.” érték jelentendő az „f”, „m” és „o” oszlopban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„</a:t>
            </a:r>
            <a:r>
              <a:rPr lang="hu-HU" sz="2100" dirty="0" err="1">
                <a:latin typeface="+mj-lt"/>
              </a:rPr>
              <a:t>EGYEB</a:t>
            </a:r>
            <a:r>
              <a:rPr lang="hu-HU" sz="2100" dirty="0">
                <a:latin typeface="+mj-lt"/>
              </a:rPr>
              <a:t>” érték használható a „k” és „l” oszlopban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Diszkrecionális árazás esetén „NINCS” érték adható meg a „p” és „q” oszlopban, az „n” oszlop vonatkozásában pedig várhatóan bővülni fog az értékkészlet legalább egy „egyéb kamatozás” tartalmú kóddal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K04-es adatszolgáltatás változásai</a:t>
            </a:r>
          </a:p>
        </p:txBody>
      </p:sp>
    </p:spTree>
    <p:extLst>
      <p:ext uri="{BB962C8B-B14F-4D97-AF65-F5344CB8AC3E}">
        <p14:creationId xmlns:p14="http://schemas.microsoft.com/office/powerpoint/2010/main" val="1014376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1190674"/>
            <a:ext cx="8059483" cy="5438725"/>
          </a:xfrm>
        </p:spPr>
        <p:txBody>
          <a:bodyPr>
            <a:noAutofit/>
          </a:bodyPr>
          <a:lstStyle/>
          <a:p>
            <a:pPr algn="l"/>
            <a:r>
              <a:rPr lang="hu-HU" b="1" dirty="0">
                <a:latin typeface="+mj-lt"/>
              </a:rPr>
              <a:t>Egyéb pontosítások:</a:t>
            </a:r>
          </a:p>
          <a:p>
            <a:pPr marL="342900" lvl="1" indent="-342900">
              <a:spcBef>
                <a:spcPts val="750"/>
              </a:spcBef>
              <a:buFontTx/>
              <a:buChar char="-"/>
            </a:pPr>
            <a:r>
              <a:rPr lang="hu-HU" sz="2100" dirty="0">
                <a:solidFill>
                  <a:schemeClr val="tx2"/>
                </a:solidFill>
                <a:latin typeface="+mj-lt"/>
              </a:rPr>
              <a:t>Refinanszírozott ügyletek jelentése: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Mind a felvett hitelt, mind a tovább folyósított hitelt jelenteni kell, amennyiben azok bankközi ügyletek (2 sorban)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Ha ezek közül csak az egyik ügylet bankközi, akkor ezt kell jelenteni (1 sorban)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latin typeface="+mj-lt"/>
              </a:rPr>
              <a:t>Állományátruházás esete: </a:t>
            </a:r>
            <a:r>
              <a:rPr lang="hu-HU" dirty="0">
                <a:effectLst/>
                <a:latin typeface="+mj-lt"/>
                <a:ea typeface="Times New Roman" panose="02020603050405020304" pitchFamily="18" charset="0"/>
              </a:rPr>
              <a:t>amennyiben új szerződés jön létre a partnerek között, akkor az ennek megfelelő, új ügylet paramétereit kell jelenteni, ennek hiányában az eredeti ügylet adatait</a:t>
            </a:r>
            <a:endParaRPr lang="hu-HU" dirty="0">
              <a:latin typeface="+mj-lt"/>
            </a:endParaRPr>
          </a:p>
          <a:p>
            <a:pPr marL="342900" indent="-342900" algn="l">
              <a:buFontTx/>
              <a:buChar char="-"/>
            </a:pPr>
            <a:r>
              <a:rPr lang="hu-HU" dirty="0">
                <a:latin typeface="+mj-lt"/>
              </a:rPr>
              <a:t>Díjtételeket nem kell jelenteni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effectLst/>
                <a:latin typeface="+mj-lt"/>
                <a:ea typeface="Times New Roman" panose="02020603050405020304" pitchFamily="18" charset="0"/>
              </a:rPr>
              <a:t>A kódlista alapján jelentendő értékek esetében a kódlista valamely elemét kötelező kiválasztani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latin typeface="+mj-lt"/>
              </a:rPr>
              <a:t>Hitelkeretek: várhatóan további pontosításra kerülnek a kitöltési előírások, hogy egyértelmű legyen, hogy csak a lehívott összegek jelentendők, a fel nem használt keret nem képezi tárgyát az adatszolgáltatásnak</a:t>
            </a:r>
          </a:p>
          <a:p>
            <a:pPr algn="l"/>
            <a:endParaRPr lang="hu-HU" dirty="0">
              <a:latin typeface="+mj-lt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K04-es adatszolgáltatás változásai</a:t>
            </a:r>
          </a:p>
        </p:txBody>
      </p:sp>
    </p:spTree>
    <p:extLst>
      <p:ext uri="{BB962C8B-B14F-4D97-AF65-F5344CB8AC3E}">
        <p14:creationId xmlns:p14="http://schemas.microsoft.com/office/powerpoint/2010/main" val="710254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818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215065"/>
            <a:ext cx="6824582" cy="181588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k10 - Napi jelentés a nem bankközi </a:t>
            </a:r>
            <a:r>
              <a:rPr lang="hu-HU" sz="2800" b="1" dirty="0" err="1"/>
              <a:t>overnight</a:t>
            </a:r>
            <a:r>
              <a:rPr lang="hu-HU" sz="2800" b="1" dirty="0"/>
              <a:t> forinthitelek és forintbetétek kamatlábáról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352124"/>
            <a:ext cx="6364943" cy="11587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Babos Dániel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Monetáris politika és pénzpiaci elemzés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163097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7795F-F99B-91BE-0F27-356A31F3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01" y="310448"/>
            <a:ext cx="7868615" cy="612000"/>
          </a:xfrm>
        </p:spPr>
        <p:txBody>
          <a:bodyPr>
            <a:noAutofit/>
          </a:bodyPr>
          <a:lstStyle/>
          <a:p>
            <a:r>
              <a:rPr lang="hu-HU" sz="2000" dirty="0"/>
              <a:t>Nemzetközi és a hazai pénzpiaci benchmarkok reformja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4918E-EF13-D528-B57E-B45DB0121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8D0A5-7C83-81E1-D61D-0BEAB52B949E}"/>
              </a:ext>
            </a:extLst>
          </p:cNvPr>
          <p:cNvSpPr txBox="1"/>
          <p:nvPr/>
        </p:nvSpPr>
        <p:spPr>
          <a:xfrm>
            <a:off x="1026350" y="1171356"/>
            <a:ext cx="82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Több nagy </a:t>
            </a:r>
            <a:r>
              <a:rPr lang="hu-HU" dirty="0" err="1"/>
              <a:t>IBOR</a:t>
            </a:r>
            <a:r>
              <a:rPr lang="hu-HU" dirty="0"/>
              <a:t> esetén is elindult az átállás a kockázatmentes mutatókra</a:t>
            </a:r>
          </a:p>
        </p:txBody>
      </p:sp>
      <p:pic>
        <p:nvPicPr>
          <p:cNvPr id="8" name="Picture 2" descr="Flag of the United States - Wikipedia">
            <a:extLst>
              <a:ext uri="{FF2B5EF4-FFF2-40B4-BE49-F238E27FC236}">
                <a16:creationId xmlns:a16="http://schemas.microsoft.com/office/drawing/2014/main" id="{3DF90962-3C9E-112E-BDF1-85082F95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4" y="1763528"/>
            <a:ext cx="6846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lag of the United Kingdom - Wikipedia">
            <a:extLst>
              <a:ext uri="{FF2B5EF4-FFF2-40B4-BE49-F238E27FC236}">
                <a16:creationId xmlns:a16="http://schemas.microsoft.com/office/drawing/2014/main" id="{B9D7659E-421D-DE87-D410-C532C358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7" y="1745074"/>
            <a:ext cx="71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vájc zászlaja – Wikipédia">
            <a:extLst>
              <a:ext uri="{FF2B5EF4-FFF2-40B4-BE49-F238E27FC236}">
                <a16:creationId xmlns:a16="http://schemas.microsoft.com/office/drawing/2014/main" id="{170499ED-D910-B079-340F-5534CB689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60" y="1676684"/>
            <a:ext cx="7005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B417C63-EB34-C229-0529-09649A9D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58" y="1666533"/>
            <a:ext cx="703278" cy="4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0524B70-0ABA-597A-C438-3700CBC8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43" y="1691074"/>
            <a:ext cx="70327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C9E7065-E8C3-7F98-A2FD-D9230CC600A3}"/>
              </a:ext>
            </a:extLst>
          </p:cNvPr>
          <p:cNvGrpSpPr/>
          <p:nvPr/>
        </p:nvGrpSpPr>
        <p:grpSpPr>
          <a:xfrm>
            <a:off x="-126030" y="2236058"/>
            <a:ext cx="1368381" cy="1197119"/>
            <a:chOff x="131943" y="2343705"/>
            <a:chExt cx="1368381" cy="1197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BC2AE-4401-CF95-18CC-1C6A07653EFA}"/>
                </a:ext>
              </a:extLst>
            </p:cNvPr>
            <p:cNvSpPr txBox="1"/>
            <p:nvPr/>
          </p:nvSpPr>
          <p:spPr>
            <a:xfrm>
              <a:off x="478174" y="234370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IBOR</a:t>
              </a:r>
              <a:endParaRPr lang="hu-H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B45225-5650-31EA-5ED0-BDFDD642415B}"/>
                </a:ext>
              </a:extLst>
            </p:cNvPr>
            <p:cNvSpPr txBox="1"/>
            <p:nvPr/>
          </p:nvSpPr>
          <p:spPr>
            <a:xfrm>
              <a:off x="131943" y="2956049"/>
              <a:ext cx="1368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/>
                <a:t>RFR</a:t>
              </a:r>
              <a:endParaRPr lang="hu-HU" dirty="0"/>
            </a:p>
            <a:p>
              <a:pPr algn="ctr"/>
              <a:r>
                <a:rPr lang="hu-HU" sz="1400" i="1" dirty="0"/>
                <a:t>(</a:t>
              </a:r>
              <a:r>
                <a:rPr lang="hu-HU" sz="1400" i="1" dirty="0" err="1"/>
                <a:t>risk</a:t>
              </a:r>
              <a:r>
                <a:rPr lang="hu-HU" sz="1400" i="1" dirty="0"/>
                <a:t> free </a:t>
              </a:r>
              <a:r>
                <a:rPr lang="hu-HU" sz="1400" i="1" dirty="0" err="1"/>
                <a:t>rate</a:t>
              </a:r>
              <a:r>
                <a:rPr lang="hu-HU" sz="1400" i="1" dirty="0"/>
                <a:t>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CA04DD-B97B-5355-2889-1F0E84C2AA11}"/>
              </a:ext>
            </a:extLst>
          </p:cNvPr>
          <p:cNvSpPr txBox="1"/>
          <p:nvPr/>
        </p:nvSpPr>
        <p:spPr>
          <a:xfrm>
            <a:off x="912163" y="2317331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USD LIBOR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C7943-2D96-6496-1CC7-3EA8CD78E64D}"/>
              </a:ext>
            </a:extLst>
          </p:cNvPr>
          <p:cNvSpPr txBox="1"/>
          <p:nvPr/>
        </p:nvSpPr>
        <p:spPr>
          <a:xfrm>
            <a:off x="2249017" y="2285738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GBP</a:t>
            </a:r>
            <a:r>
              <a:rPr lang="hu-HU" dirty="0"/>
              <a:t> LIBOR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A5F4E-A7CF-3496-368E-37D756FE3BF2}"/>
              </a:ext>
            </a:extLst>
          </p:cNvPr>
          <p:cNvSpPr txBox="1"/>
          <p:nvPr/>
        </p:nvSpPr>
        <p:spPr>
          <a:xfrm>
            <a:off x="3520897" y="2317331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CHF LIBOR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52150-4266-93AC-6523-BE3555200108}"/>
              </a:ext>
            </a:extLst>
          </p:cNvPr>
          <p:cNvSpPr txBox="1"/>
          <p:nvPr/>
        </p:nvSpPr>
        <p:spPr>
          <a:xfrm>
            <a:off x="5003876" y="2312307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JPY</a:t>
            </a:r>
            <a:r>
              <a:rPr lang="hu-HU" dirty="0"/>
              <a:t> LIBOR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DAF06-84CF-CB2C-87DF-E5C8434BC595}"/>
              </a:ext>
            </a:extLst>
          </p:cNvPr>
          <p:cNvSpPr txBox="1"/>
          <p:nvPr/>
        </p:nvSpPr>
        <p:spPr>
          <a:xfrm>
            <a:off x="6344623" y="2344870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EUR LIBOR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B05914-1031-D049-5924-3A58EC382D09}"/>
              </a:ext>
            </a:extLst>
          </p:cNvPr>
          <p:cNvSpPr txBox="1"/>
          <p:nvPr/>
        </p:nvSpPr>
        <p:spPr>
          <a:xfrm>
            <a:off x="1211570" y="29315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SOFR</a:t>
            </a:r>
            <a:endParaRPr lang="hu-H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EB0366-1C4B-9122-37FF-79638DCEB3B1}"/>
              </a:ext>
            </a:extLst>
          </p:cNvPr>
          <p:cNvSpPr txBox="1"/>
          <p:nvPr/>
        </p:nvSpPr>
        <p:spPr>
          <a:xfrm>
            <a:off x="2298567" y="29039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SONIA</a:t>
            </a:r>
            <a:endParaRPr lang="hu-H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8FA26E-227B-4E15-0C06-65730152922A}"/>
              </a:ext>
            </a:extLst>
          </p:cNvPr>
          <p:cNvSpPr txBox="1"/>
          <p:nvPr/>
        </p:nvSpPr>
        <p:spPr>
          <a:xfrm>
            <a:off x="3566259" y="29349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SARON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E43CF-3533-9DD8-992C-37BDB22446E7}"/>
              </a:ext>
            </a:extLst>
          </p:cNvPr>
          <p:cNvSpPr txBox="1"/>
          <p:nvPr/>
        </p:nvSpPr>
        <p:spPr>
          <a:xfrm>
            <a:off x="5006548" y="29296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TONAR</a:t>
            </a:r>
            <a:endParaRPr lang="hu-H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342EF2-2A55-50E4-B177-C42E9BD8C266}"/>
              </a:ext>
            </a:extLst>
          </p:cNvPr>
          <p:cNvSpPr txBox="1"/>
          <p:nvPr/>
        </p:nvSpPr>
        <p:spPr>
          <a:xfrm>
            <a:off x="6496585" y="2933730"/>
            <a:ext cx="7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€</a:t>
            </a:r>
            <a:r>
              <a:rPr lang="hu-HU" dirty="0" err="1"/>
              <a:t>STR</a:t>
            </a:r>
            <a:endParaRPr lang="hu-H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23B7DF-DCA7-3452-53CB-58120352B886}"/>
              </a:ext>
            </a:extLst>
          </p:cNvPr>
          <p:cNvSpPr txBox="1"/>
          <p:nvPr/>
        </p:nvSpPr>
        <p:spPr>
          <a:xfrm>
            <a:off x="395734" y="3543087"/>
            <a:ext cx="82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kockázatmentes mutatók számításakor a módszertanok között vannak különbségek.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129BE-637B-0512-FFB2-16CDB650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21" y="1667541"/>
            <a:ext cx="858650" cy="535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F539F3-8D64-B4B8-5B6A-8C399FE3CB0A}"/>
              </a:ext>
            </a:extLst>
          </p:cNvPr>
          <p:cNvSpPr txBox="1"/>
          <p:nvPr/>
        </p:nvSpPr>
        <p:spPr>
          <a:xfrm>
            <a:off x="7758735" y="23199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WIBOR</a:t>
            </a:r>
            <a:endParaRPr lang="hu-H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01F002-4C54-8A86-2739-4C3FD39EB15D}"/>
              </a:ext>
            </a:extLst>
          </p:cNvPr>
          <p:cNvSpPr txBox="1"/>
          <p:nvPr/>
        </p:nvSpPr>
        <p:spPr>
          <a:xfrm>
            <a:off x="7723146" y="29055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WIRON</a:t>
            </a:r>
            <a:endParaRPr lang="hu-H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0C3DAC-211A-3B93-62F5-5DCCD6800563}"/>
              </a:ext>
            </a:extLst>
          </p:cNvPr>
          <p:cNvSpPr txBox="1"/>
          <p:nvPr/>
        </p:nvSpPr>
        <p:spPr>
          <a:xfrm>
            <a:off x="395734" y="3915959"/>
            <a:ext cx="82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Adatkör bővítése miatt </a:t>
            </a:r>
            <a:r>
              <a:rPr lang="hu-HU" b="1" dirty="0"/>
              <a:t>nem csak bankközi ügyletek </a:t>
            </a:r>
            <a:r>
              <a:rPr lang="hu-HU" dirty="0"/>
              <a:t>is bekerültek a számításba.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D6047A-3C85-8D57-7997-5B9C5EED25EF}"/>
              </a:ext>
            </a:extLst>
          </p:cNvPr>
          <p:cNvCxnSpPr/>
          <p:nvPr/>
        </p:nvCxnSpPr>
        <p:spPr>
          <a:xfrm>
            <a:off x="111647" y="4429957"/>
            <a:ext cx="8848987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223F227-E63A-B9FA-3338-062926845452}"/>
              </a:ext>
            </a:extLst>
          </p:cNvPr>
          <p:cNvSpPr txBox="1"/>
          <p:nvPr/>
        </p:nvSpPr>
        <p:spPr>
          <a:xfrm>
            <a:off x="1026350" y="4541566"/>
            <a:ext cx="686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RJB</a:t>
            </a:r>
            <a:r>
              <a:rPr lang="hu-HU" dirty="0"/>
              <a:t>* szárnyai alatt elindult a magyar munkacsoport, melynek célja: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564A51D-D01C-9BEB-6500-47C96BABC175}"/>
              </a:ext>
            </a:extLst>
          </p:cNvPr>
          <p:cNvSpPr txBox="1"/>
          <p:nvPr/>
        </p:nvSpPr>
        <p:spPr>
          <a:xfrm>
            <a:off x="652806" y="6432136"/>
            <a:ext cx="2462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*Referenciamutató Jegyzési Bizottság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D2FE049A-6371-E303-7958-D55042461E02}"/>
              </a:ext>
            </a:extLst>
          </p:cNvPr>
          <p:cNvSpPr txBox="1"/>
          <p:nvPr/>
        </p:nvSpPr>
        <p:spPr>
          <a:xfrm>
            <a:off x="1026350" y="4984187"/>
            <a:ext cx="692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Olyan ráták azonosítása, amelyek a </a:t>
            </a:r>
            <a:r>
              <a:rPr lang="hu-HU" dirty="0" err="1"/>
              <a:t>BUBOR</a:t>
            </a:r>
            <a:r>
              <a:rPr lang="hu-HU" dirty="0"/>
              <a:t> </a:t>
            </a:r>
            <a:r>
              <a:rPr lang="hu-HU" dirty="0" err="1"/>
              <a:t>fallbackjeként</a:t>
            </a:r>
            <a:r>
              <a:rPr lang="hu-HU" dirty="0"/>
              <a:t> használhatóak.</a:t>
            </a:r>
          </a:p>
          <a:p>
            <a:r>
              <a:rPr lang="hu-HU" b="1" dirty="0"/>
              <a:t>Tehát nincs tervben a </a:t>
            </a:r>
            <a:r>
              <a:rPr lang="hu-HU" b="1" dirty="0" err="1"/>
              <a:t>BUBOR</a:t>
            </a:r>
            <a:r>
              <a:rPr lang="hu-HU" b="1" dirty="0"/>
              <a:t> lecserélése!</a:t>
            </a:r>
          </a:p>
        </p:txBody>
      </p:sp>
      <p:pic>
        <p:nvPicPr>
          <p:cNvPr id="1028" name="Picture 4" descr="Flag of Hungary - Wikipedia">
            <a:extLst>
              <a:ext uri="{FF2B5EF4-FFF2-40B4-BE49-F238E27FC236}">
                <a16:creationId xmlns:a16="http://schemas.microsoft.com/office/drawing/2014/main" id="{7C107591-E635-16F8-363E-52612B630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1" y="4593578"/>
            <a:ext cx="7171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F337EB1A-4EC4-7E33-00C1-DCC799994545}"/>
              </a:ext>
            </a:extLst>
          </p:cNvPr>
          <p:cNvSpPr txBox="1"/>
          <p:nvPr/>
        </p:nvSpPr>
        <p:spPr>
          <a:xfrm>
            <a:off x="1042267" y="5771685"/>
            <a:ext cx="671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munkacsoportot egy piaci és egy MNB-s szereplő koordinálja</a:t>
            </a:r>
          </a:p>
        </p:txBody>
      </p:sp>
      <p:pic>
        <p:nvPicPr>
          <p:cNvPr id="1032" name="Picture 8" descr="Vector Balance Icon Free PNG And Clipart Image For Free Download - Lovepik  | 450044909">
            <a:extLst>
              <a:ext uri="{FF2B5EF4-FFF2-40B4-BE49-F238E27FC236}">
                <a16:creationId xmlns:a16="http://schemas.microsoft.com/office/drawing/2014/main" id="{21CEFC4F-6933-A385-27FC-E2C36E31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9" y="5614417"/>
            <a:ext cx="725784" cy="7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36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CE071-6BE3-A59D-2221-1B9DC659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k10-es jelentésre mutatkozó igény eredete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E0401-F6DA-1B4F-D1DC-DAA68D47FB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314C7-9C74-4357-C6FC-49879CC010DC}"/>
              </a:ext>
            </a:extLst>
          </p:cNvPr>
          <p:cNvSpPr txBox="1"/>
          <p:nvPr/>
        </p:nvSpPr>
        <p:spPr>
          <a:xfrm>
            <a:off x="1531397" y="1016450"/>
            <a:ext cx="583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magyar </a:t>
            </a:r>
            <a:r>
              <a:rPr lang="hu-HU" dirty="0" err="1"/>
              <a:t>risk</a:t>
            </a:r>
            <a:r>
              <a:rPr lang="hu-HU" dirty="0"/>
              <a:t> free </a:t>
            </a:r>
            <a:r>
              <a:rPr lang="hu-HU" dirty="0" err="1"/>
              <a:t>rate</a:t>
            </a:r>
            <a:r>
              <a:rPr lang="hu-HU" dirty="0"/>
              <a:t> munkacsoport megvizsgálta a </a:t>
            </a:r>
            <a:r>
              <a:rPr lang="hu-HU" dirty="0" err="1"/>
              <a:t>HUFONIA</a:t>
            </a:r>
            <a:r>
              <a:rPr lang="hu-HU" dirty="0"/>
              <a:t>-t, mint potenciális </a:t>
            </a:r>
            <a:r>
              <a:rPr lang="hu-HU" dirty="0" err="1"/>
              <a:t>fallbacket</a:t>
            </a:r>
            <a:r>
              <a:rPr lang="hu-HU" dirty="0"/>
              <a:t>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C598F-21DD-1DF6-6566-D6CF84B73200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607842" y="3801236"/>
            <a:ext cx="3043912" cy="385977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E464C6-89FE-C226-2CE5-5D1F3E7B1B9E}"/>
              </a:ext>
            </a:extLst>
          </p:cNvPr>
          <p:cNvCxnSpPr>
            <a:cxnSpLocks/>
          </p:cNvCxnSpPr>
          <p:nvPr/>
        </p:nvCxnSpPr>
        <p:spPr>
          <a:xfrm flipH="1">
            <a:off x="4542811" y="3792211"/>
            <a:ext cx="345320" cy="395002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5E4930-1454-FEA1-9F63-E1C8F404175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658953" y="3834853"/>
            <a:ext cx="2835662" cy="35236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FF81568B-B9C7-0863-46B6-E5C35EEFDCA4}"/>
              </a:ext>
            </a:extLst>
          </p:cNvPr>
          <p:cNvGrpSpPr/>
          <p:nvPr/>
        </p:nvGrpSpPr>
        <p:grpSpPr>
          <a:xfrm>
            <a:off x="-14488" y="2655188"/>
            <a:ext cx="3346882" cy="1179665"/>
            <a:chOff x="1" y="1801927"/>
            <a:chExt cx="3346882" cy="1179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12D4E4-A71E-CE6C-BA9D-394FBCBC29F9}"/>
                </a:ext>
              </a:extLst>
            </p:cNvPr>
            <p:cNvSpPr txBox="1"/>
            <p:nvPr/>
          </p:nvSpPr>
          <p:spPr>
            <a:xfrm>
              <a:off x="1" y="2335261"/>
              <a:ext cx="3346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Számos szakmai szereplő hasonló véleményen van</a:t>
              </a:r>
            </a:p>
          </p:txBody>
        </p:sp>
        <p:pic>
          <p:nvPicPr>
            <p:cNvPr id="2052" name="Picture 4" descr="Professional Icon Png #281143 - Free Icons Library">
              <a:extLst>
                <a:ext uri="{FF2B5EF4-FFF2-40B4-BE49-F238E27FC236}">
                  <a16:creationId xmlns:a16="http://schemas.microsoft.com/office/drawing/2014/main" id="{3FDAB3A4-639D-6967-B61E-90B731773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59" y="1801927"/>
              <a:ext cx="574412" cy="57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94F5BD21-7EE8-F764-C2CB-3E8BF8263CBC}"/>
              </a:ext>
            </a:extLst>
          </p:cNvPr>
          <p:cNvGrpSpPr/>
          <p:nvPr/>
        </p:nvGrpSpPr>
        <p:grpSpPr>
          <a:xfrm>
            <a:off x="3341551" y="2511343"/>
            <a:ext cx="3045106" cy="1302189"/>
            <a:chOff x="3189269" y="1678925"/>
            <a:chExt cx="3045106" cy="13021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B8E7AD-E9A5-7054-F257-605491142980}"/>
                </a:ext>
              </a:extLst>
            </p:cNvPr>
            <p:cNvSpPr txBox="1"/>
            <p:nvPr/>
          </p:nvSpPr>
          <p:spPr>
            <a:xfrm>
              <a:off x="3189269" y="2334783"/>
              <a:ext cx="3045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A bankszövetség is jelezte az egyetértését a témában</a:t>
              </a:r>
            </a:p>
          </p:txBody>
        </p:sp>
        <p:pic>
          <p:nvPicPr>
            <p:cNvPr id="2054" name="Picture 6" descr="Bank manager Icon - Free PNG &amp; SVG 1969939 - Noun Project">
              <a:extLst>
                <a:ext uri="{FF2B5EF4-FFF2-40B4-BE49-F238E27FC236}">
                  <a16:creationId xmlns:a16="http://schemas.microsoft.com/office/drawing/2014/main" id="{82F41202-75A3-56DD-9BFA-61468C502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51" y="1678925"/>
              <a:ext cx="675701" cy="67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4955296D-E5A8-D59D-F0C8-5BA5F2E52AFD}"/>
              </a:ext>
            </a:extLst>
          </p:cNvPr>
          <p:cNvGrpSpPr/>
          <p:nvPr/>
        </p:nvGrpSpPr>
        <p:grpSpPr>
          <a:xfrm>
            <a:off x="6129201" y="2424918"/>
            <a:ext cx="3045106" cy="1376318"/>
            <a:chOff x="6173490" y="1598792"/>
            <a:chExt cx="3045106" cy="1376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4D6F04-E38A-A34E-5CBF-B1244AF9D81C}"/>
                </a:ext>
              </a:extLst>
            </p:cNvPr>
            <p:cNvSpPr txBox="1"/>
            <p:nvPr/>
          </p:nvSpPr>
          <p:spPr>
            <a:xfrm>
              <a:off x="6173490" y="2328779"/>
              <a:ext cx="3045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A nemzetközi példák is ezt mutatják</a:t>
              </a:r>
            </a:p>
          </p:txBody>
        </p:sp>
        <p:pic>
          <p:nvPicPr>
            <p:cNvPr id="2056" name="Picture 8" descr="International business service icon Royalty Free Vector">
              <a:extLst>
                <a:ext uri="{FF2B5EF4-FFF2-40B4-BE49-F238E27FC236}">
                  <a16:creationId xmlns:a16="http://schemas.microsoft.com/office/drawing/2014/main" id="{8BB9FBB6-9FB6-3D20-0464-68B52023D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25"/>
            <a:stretch/>
          </p:blipFill>
          <p:spPr bwMode="auto">
            <a:xfrm>
              <a:off x="6358912" y="1598792"/>
              <a:ext cx="766726" cy="71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3934C324-92E1-A939-4125-47444863D03B}"/>
              </a:ext>
            </a:extLst>
          </p:cNvPr>
          <p:cNvGrpSpPr/>
          <p:nvPr/>
        </p:nvGrpSpPr>
        <p:grpSpPr>
          <a:xfrm>
            <a:off x="2638157" y="4081793"/>
            <a:ext cx="2742801" cy="704446"/>
            <a:chOff x="2803125" y="4556640"/>
            <a:chExt cx="2742801" cy="704446"/>
          </a:xfrm>
        </p:grpSpPr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3AA54EB3-EF98-DDF4-DA5D-D05A25B913F7}"/>
                </a:ext>
              </a:extLst>
            </p:cNvPr>
            <p:cNvSpPr txBox="1"/>
            <p:nvPr/>
          </p:nvSpPr>
          <p:spPr>
            <a:xfrm>
              <a:off x="3773240" y="4809403"/>
              <a:ext cx="1772686" cy="369332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hu-HU" dirty="0"/>
                <a:t>K10-es jelentés</a:t>
              </a: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E41F890C-F838-6B0B-8C7A-A08451779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125" y="4556640"/>
              <a:ext cx="704446" cy="70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9" name="Arrow: Down 2058">
            <a:extLst>
              <a:ext uri="{FF2B5EF4-FFF2-40B4-BE49-F238E27FC236}">
                <a16:creationId xmlns:a16="http://schemas.microsoft.com/office/drawing/2014/main" id="{A8CF0080-6DA9-92CA-3B93-D9D69C6BCAD0}"/>
              </a:ext>
            </a:extLst>
          </p:cNvPr>
          <p:cNvSpPr/>
          <p:nvPr/>
        </p:nvSpPr>
        <p:spPr>
          <a:xfrm>
            <a:off x="4033727" y="1632708"/>
            <a:ext cx="625856" cy="5369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5D884DB0-67FE-E8FD-F608-391276643A2B}"/>
              </a:ext>
            </a:extLst>
          </p:cNvPr>
          <p:cNvSpPr txBox="1"/>
          <p:nvPr/>
        </p:nvSpPr>
        <p:spPr>
          <a:xfrm>
            <a:off x="311370" y="2089350"/>
            <a:ext cx="85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elemzés alapján az adatkör bővítése </a:t>
            </a:r>
            <a:r>
              <a:rPr lang="hu-HU" dirty="0" err="1"/>
              <a:t>robosztusabbá</a:t>
            </a:r>
            <a:r>
              <a:rPr lang="hu-HU" dirty="0"/>
              <a:t> tehetné a potenciális </a:t>
            </a:r>
            <a:r>
              <a:rPr lang="hu-HU" dirty="0" err="1"/>
              <a:t>risk</a:t>
            </a:r>
            <a:r>
              <a:rPr lang="hu-HU" dirty="0"/>
              <a:t> free </a:t>
            </a:r>
            <a:r>
              <a:rPr lang="hu-HU" dirty="0" err="1"/>
              <a:t>ratet</a:t>
            </a:r>
            <a:endParaRPr lang="hu-HU" dirty="0"/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B3577ABD-9FEA-60BC-380F-BAB181A56439}"/>
              </a:ext>
            </a:extLst>
          </p:cNvPr>
          <p:cNvSpPr txBox="1"/>
          <p:nvPr/>
        </p:nvSpPr>
        <p:spPr>
          <a:xfrm>
            <a:off x="530438" y="5011115"/>
            <a:ext cx="8143045" cy="1354217"/>
          </a:xfrm>
          <a:prstGeom prst="rect">
            <a:avLst/>
          </a:prstGeom>
          <a:noFill/>
          <a:ln w="317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dirty="0"/>
              <a:t>Jövőbeli tervek a K10-el kapcsolatban: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dirty="0"/>
              <a:t>A beérkező adatok vizsgálata és a potenciális </a:t>
            </a:r>
            <a:r>
              <a:rPr lang="hu-HU" dirty="0" err="1"/>
              <a:t>risk</a:t>
            </a:r>
            <a:r>
              <a:rPr lang="hu-HU" dirty="0"/>
              <a:t> free </a:t>
            </a:r>
            <a:r>
              <a:rPr lang="hu-HU" dirty="0" err="1"/>
              <a:t>rate</a:t>
            </a:r>
            <a:r>
              <a:rPr lang="hu-HU" dirty="0"/>
              <a:t> számolási módszertanának kialakítása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dirty="0"/>
              <a:t>Éles publikálás</a:t>
            </a:r>
          </a:p>
        </p:txBody>
      </p:sp>
      <p:pic>
        <p:nvPicPr>
          <p:cNvPr id="2077" name="Picture 12" descr="Report Special Lineal color icon">
            <a:extLst>
              <a:ext uri="{FF2B5EF4-FFF2-40B4-BE49-F238E27FC236}">
                <a16:creationId xmlns:a16="http://schemas.microsoft.com/office/drawing/2014/main" id="{0022A755-ECD9-2672-EA7E-18FBBE9B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" y="5303815"/>
            <a:ext cx="627512" cy="6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14" descr="Live Icon&quot; Images – Browse 550 Stock Photos, Vectors, and Video | Adobe  Stock">
            <a:extLst>
              <a:ext uri="{FF2B5EF4-FFF2-40B4-BE49-F238E27FC236}">
                <a16:creationId xmlns:a16="http://schemas.microsoft.com/office/drawing/2014/main" id="{F39C0CB6-3CC9-3AA6-F8FF-54F34B6E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8" y="5927316"/>
            <a:ext cx="574412" cy="4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16" descr="Search - Free Tools and utensils icons">
            <a:extLst>
              <a:ext uri="{FF2B5EF4-FFF2-40B4-BE49-F238E27FC236}">
                <a16:creationId xmlns:a16="http://schemas.microsoft.com/office/drawing/2014/main" id="{439C7662-447A-FDD2-5A52-64159499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77" y="1046581"/>
            <a:ext cx="625857" cy="6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63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55A72-B6FA-DB6F-44D8-DB028119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310448"/>
            <a:ext cx="7538400" cy="612000"/>
          </a:xfrm>
        </p:spPr>
        <p:txBody>
          <a:bodyPr>
            <a:normAutofit/>
          </a:bodyPr>
          <a:lstStyle/>
          <a:p>
            <a:r>
              <a:rPr lang="hu-HU" sz="2000" dirty="0"/>
              <a:t>K10 jelentés </a:t>
            </a:r>
            <a:r>
              <a:rPr lang="hu-HU" sz="2000" dirty="0" err="1"/>
              <a:t>formailag</a:t>
            </a:r>
            <a:endParaRPr lang="hu-H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B9054-1274-0706-50F6-B520CDBB4F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A1D349B-D77F-B20C-2E48-479F44184FDC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" y="361859"/>
            <a:ext cx="509178" cy="5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D61742-E632-1FF6-140E-06994F4B6C03}"/>
              </a:ext>
            </a:extLst>
          </p:cNvPr>
          <p:cNvSpPr txBox="1"/>
          <p:nvPr/>
        </p:nvSpPr>
        <p:spPr>
          <a:xfrm>
            <a:off x="1467732" y="1420622"/>
            <a:ext cx="671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K10 új adatszolgáltatás felépítése szinte teljesen azonos a K12-vel (</a:t>
            </a:r>
            <a:r>
              <a:rPr lang="hu-HU" sz="1400" i="1" dirty="0"/>
              <a:t>Napi jelentés a bankközi </a:t>
            </a:r>
            <a:r>
              <a:rPr lang="hu-HU" sz="1400" i="1" dirty="0" err="1"/>
              <a:t>overnight</a:t>
            </a:r>
            <a:r>
              <a:rPr lang="hu-HU" sz="1400" i="1" dirty="0"/>
              <a:t> forinthitelek és forintbetétek kamatlábáról</a:t>
            </a:r>
            <a:r>
              <a:rPr lang="hu-HU" dirty="0"/>
              <a:t>)</a:t>
            </a:r>
          </a:p>
        </p:txBody>
      </p:sp>
      <p:pic>
        <p:nvPicPr>
          <p:cNvPr id="3076" name="Picture 4" descr="Structure icon Flat Color Circular">
            <a:extLst>
              <a:ext uri="{FF2B5EF4-FFF2-40B4-BE49-F238E27FC236}">
                <a16:creationId xmlns:a16="http://schemas.microsoft.com/office/drawing/2014/main" id="{31BB626C-4965-2736-8B08-E18E0D60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7" y="1390371"/>
            <a:ext cx="751548" cy="7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1D1AB-39CD-2825-9EC1-67948963BEE7}"/>
              </a:ext>
            </a:extLst>
          </p:cNvPr>
          <p:cNvGrpSpPr/>
          <p:nvPr/>
        </p:nvGrpSpPr>
        <p:grpSpPr>
          <a:xfrm>
            <a:off x="1292384" y="2439136"/>
            <a:ext cx="6524304" cy="716455"/>
            <a:chOff x="1292384" y="2206899"/>
            <a:chExt cx="6524304" cy="7164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C17828-A504-0ACC-1688-E8018540E81B}"/>
                </a:ext>
              </a:extLst>
            </p:cNvPr>
            <p:cNvGrpSpPr/>
            <p:nvPr/>
          </p:nvGrpSpPr>
          <p:grpSpPr>
            <a:xfrm>
              <a:off x="1292384" y="2206899"/>
              <a:ext cx="716455" cy="716455"/>
              <a:chOff x="330920" y="2251614"/>
              <a:chExt cx="716455" cy="716455"/>
            </a:xfrm>
          </p:grpSpPr>
          <p:pic>
            <p:nvPicPr>
              <p:cNvPr id="3078" name="Picture 6" descr="Bank transfer - Free business and finance icons">
                <a:extLst>
                  <a:ext uri="{FF2B5EF4-FFF2-40B4-BE49-F238E27FC236}">
                    <a16:creationId xmlns:a16="http://schemas.microsoft.com/office/drawing/2014/main" id="{34B304E4-49AF-A01D-9897-6643500D8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20" y="2251614"/>
                <a:ext cx="716455" cy="716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51FFAAA-4A55-D9E3-B7CA-37D81E67397B}"/>
                  </a:ext>
                </a:extLst>
              </p:cNvPr>
              <p:cNvCxnSpPr/>
              <p:nvPr/>
            </p:nvCxnSpPr>
            <p:spPr>
              <a:xfrm flipH="1">
                <a:off x="402131" y="2303002"/>
                <a:ext cx="645244" cy="632534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225DA0-CE13-93B6-D15D-489C47C93EB7}"/>
                </a:ext>
              </a:extLst>
            </p:cNvPr>
            <p:cNvSpPr txBox="1"/>
            <p:nvPr/>
          </p:nvSpPr>
          <p:spPr>
            <a:xfrm>
              <a:off x="2225215" y="2380461"/>
              <a:ext cx="559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Nem csak bankközi ügyleteket tartalmaz.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207E96-53C9-006E-02F4-5CB6F0EAB065}"/>
              </a:ext>
            </a:extLst>
          </p:cNvPr>
          <p:cNvGrpSpPr/>
          <p:nvPr/>
        </p:nvGrpSpPr>
        <p:grpSpPr>
          <a:xfrm>
            <a:off x="1292384" y="3448853"/>
            <a:ext cx="7514170" cy="716456"/>
            <a:chOff x="1327989" y="3117114"/>
            <a:chExt cx="7514170" cy="716456"/>
          </a:xfrm>
        </p:grpSpPr>
        <p:pic>
          <p:nvPicPr>
            <p:cNvPr id="3082" name="Picture 10" descr="Elephant - Free animals icons">
              <a:extLst>
                <a:ext uri="{FF2B5EF4-FFF2-40B4-BE49-F238E27FC236}">
                  <a16:creationId xmlns:a16="http://schemas.microsoft.com/office/drawing/2014/main" id="{70C6196B-AC3C-BD0B-E96E-F352162C6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989" y="3117114"/>
              <a:ext cx="716456" cy="71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EFA3B6-776A-2970-5273-BCFA2BB0D726}"/>
                </a:ext>
              </a:extLst>
            </p:cNvPr>
            <p:cNvSpPr txBox="1"/>
            <p:nvPr/>
          </p:nvSpPr>
          <p:spPr>
            <a:xfrm>
              <a:off x="2225215" y="3296380"/>
              <a:ext cx="6616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100 millió Ft-nál nagyobb méretű ügyleteket kell csak megjeleníteni.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62FE5E-5282-415F-E2BF-1C0D3322C4F5}"/>
              </a:ext>
            </a:extLst>
          </p:cNvPr>
          <p:cNvGrpSpPr/>
          <p:nvPr/>
        </p:nvGrpSpPr>
        <p:grpSpPr>
          <a:xfrm>
            <a:off x="1292384" y="4479952"/>
            <a:ext cx="7354276" cy="750354"/>
            <a:chOff x="1363595" y="4059863"/>
            <a:chExt cx="7354276" cy="750354"/>
          </a:xfrm>
        </p:grpSpPr>
        <p:pic>
          <p:nvPicPr>
            <p:cNvPr id="3084" name="Picture 12" descr="Clock Icon | Flat Iconpack | Flat-Icons.com">
              <a:extLst>
                <a:ext uri="{FF2B5EF4-FFF2-40B4-BE49-F238E27FC236}">
                  <a16:creationId xmlns:a16="http://schemas.microsoft.com/office/drawing/2014/main" id="{91204A87-059D-D894-1C5D-2797151F4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95" y="4059863"/>
              <a:ext cx="620659" cy="62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CA9F49-40F4-2949-EB46-DE8D8C9AAC0F}"/>
                </a:ext>
              </a:extLst>
            </p:cNvPr>
            <p:cNvSpPr txBox="1"/>
            <p:nvPr/>
          </p:nvSpPr>
          <p:spPr>
            <a:xfrm>
              <a:off x="2225214" y="4163886"/>
              <a:ext cx="6492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Banki kérésre a beérkezési határidő tárgynapot követő munkanap 14:00-ra módosult.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93F39-F166-A957-697C-AB8180B0AF62}"/>
              </a:ext>
            </a:extLst>
          </p:cNvPr>
          <p:cNvGrpSpPr/>
          <p:nvPr/>
        </p:nvGrpSpPr>
        <p:grpSpPr>
          <a:xfrm>
            <a:off x="1292384" y="5449297"/>
            <a:ext cx="7389881" cy="646331"/>
            <a:chOff x="1327989" y="4917098"/>
            <a:chExt cx="7389881" cy="646331"/>
          </a:xfrm>
        </p:grpSpPr>
        <p:pic>
          <p:nvPicPr>
            <p:cNvPr id="18" name="Picture 14" descr="Live Icon&quot; Images – Browse 550 Stock Photos, Vectors, and Video | Adobe  Stock">
              <a:extLst>
                <a:ext uri="{FF2B5EF4-FFF2-40B4-BE49-F238E27FC236}">
                  <a16:creationId xmlns:a16="http://schemas.microsoft.com/office/drawing/2014/main" id="{CB1EFDF5-10A7-1691-22E1-6205ECC76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989" y="5094107"/>
              <a:ext cx="574412" cy="44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D19D4D-130E-E609-BAD7-905830E7DAA6}"/>
                </a:ext>
              </a:extLst>
            </p:cNvPr>
            <p:cNvSpPr txBox="1"/>
            <p:nvPr/>
          </p:nvSpPr>
          <p:spPr>
            <a:xfrm>
              <a:off x="2225214" y="4917098"/>
              <a:ext cx="649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Ha a publikáció elindul akkor a beérkezési határidő a K12-vel megegyező lehet (</a:t>
              </a:r>
              <a:r>
                <a:rPr lang="hu-HU" i="1" dirty="0"/>
                <a:t>tárgynapot követő munkanap 8 óra</a:t>
              </a:r>
              <a:r>
                <a:rPr lang="hu-HU" dirty="0"/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025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17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7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430509"/>
            <a:ext cx="6824582" cy="138499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Az értékpapír-statisztikai adatszolgáltatásokat érintő változások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Varga László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40004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55" y="1092200"/>
            <a:ext cx="8075278" cy="509399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E20, E21, E45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Változás a jelentendő mennyiségi egység meghatározásában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2023-ig: hitelviszonyt megtestesítő értékpapír – ezer deviza,  tulajdonviszonyt megtestesítő értékpapír – darab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2024-től: az értékpapír </a:t>
            </a:r>
            <a:r>
              <a:rPr lang="hu-HU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árjegyzése</a:t>
            </a: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alapján, 1 darabra jutó árnál – darab, százalékos árnál – ezer deviza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Külföldi (hibrid) papírok egy részénél jelent változást.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07. tábla bővítése új szektorokkal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		D – egyéb pénzügyi közvetítők (befektetési alapok nélkül)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		E – pénzügyi kiegészítő tevékenységet végzők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		F – biztosítók, pénztárak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 (I)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449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55" y="1092200"/>
            <a:ext cx="8075278" cy="509399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E20, E21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 </a:t>
            </a:r>
            <a:r>
              <a:rPr lang="hu-HU" sz="18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Visszavásárolt</a:t>
            </a:r>
            <a:r>
              <a:rPr lang="hu-HU" sz="18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befektetési jegyek jelentése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</a:t>
            </a:r>
            <a:r>
              <a:rPr lang="hu-HU" sz="18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visszavásárolt</a:t>
            </a:r>
            <a:r>
              <a:rPr lang="hu-HU" sz="18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befektetési jegyek nem a jelentés utolsó oszlopában (A kibocsátó tulajdonában lévő, általa kibocsátott értékpapírok állománya) jelentendők, hanem az alapkezelő szektorában (egyéb pénzügyi közvetítők)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endParaRPr lang="hu-HU" sz="1800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E61, E62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  </a:t>
            </a:r>
            <a:r>
              <a:rPr lang="hu-HU" sz="18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01. táblában két új oszlop: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zöldkötvény minősítésű-e a kibocsátott értékpapír, ha igen, akkor annak nemzetközi szabványa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- Eseti jelleggel adatbekérés a zöld státusz megváltozásáról (kitöltési módosítás).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E60, E65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 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 kitöltési előírások kerülnek pontosításra (lejárat nélküli ügyletek, hosszabbítás miatti módosulás), az adatszolgáltatás tartalma nem változik.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 (II)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59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699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7" y="1292362"/>
            <a:ext cx="6824582" cy="1181606"/>
          </a:xfrm>
        </p:spPr>
        <p:txBody>
          <a:bodyPr/>
          <a:lstStyle/>
          <a:p>
            <a:r>
              <a:rPr lang="hu-HU" b="1" dirty="0"/>
              <a:t>Ügyfelek szektorának meghatározása</a:t>
            </a:r>
            <a:endParaRPr lang="hu-HU" sz="2800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610816"/>
            <a:ext cx="6364943" cy="9725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Huszár Gábor</a:t>
            </a:r>
          </a:p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760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55" y="1092200"/>
            <a:ext cx="8075278" cy="5093996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A statisztikai termékek minősége alapvetően függ az ügyfelek megfelelő szektormeghatározásától.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Kiemelten fontos a havonta közzétett „pénzügyi lista” alkalmazása, illetve a listán nem szereplő ügyfelek esetében a </a:t>
            </a:r>
            <a:r>
              <a:rPr lang="hu-HU" sz="1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GFO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kód alapján történő szektormeghatározás.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A pénzügyi listán újra aktív lesz a C2-es alszektor, ide kerülnek a szektorváltó hitelintézetek.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Bizalmi vagyonkezelő kezelésében levő vagyontömeg részét képező pénzügyi instrumentum szektora – a vagyonrendelő (eredeti tulajdonos) szektora, ha nem ismert, akkor háztartás.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A földtulajdonosi közösségeket az “A” szektorba, a nem pénzügyi vállalatok közé kell sorolni.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Bármilyen kérdésük lenne az adatszolgáltatások összeállítása során az ügyfelek szektormeghatározásával kapcsolatban, kérem írjanak a 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huszarg@mnb.hu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címre, igyekszünk 1 napon belül válaszolni.</a:t>
            </a:r>
            <a:endParaRPr lang="hu-HU" sz="1800" i="1" u="sng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hu-HU" sz="1800" i="1" u="sng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Ügyfelek szektorának meghatározása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520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8776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7" y="454440"/>
            <a:ext cx="6824582" cy="2857449"/>
          </a:xfrm>
        </p:spPr>
        <p:txBody>
          <a:bodyPr/>
          <a:lstStyle/>
          <a:p>
            <a:r>
              <a:rPr lang="hu-HU" b="1" dirty="0"/>
              <a:t>Az alapvető feladatokhoz kapcsolódó adatszolgáltatások 2024. évre tervezett további változásai</a:t>
            </a:r>
            <a:endParaRPr lang="hu-HU" sz="2800" dirty="0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610816"/>
            <a:ext cx="6364943" cy="97257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Gulyás Márta</a:t>
            </a:r>
          </a:p>
          <a:p>
            <a:pPr marL="0" marR="0" lvl="0" indent="0" algn="l" defTabSz="685749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all" spc="225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35468389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B595296-312A-4C70-A094-5CECB6F3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2168" y="1120878"/>
            <a:ext cx="7785490" cy="519576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18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Az augusztusi egyeztetés óta az alapvető rendeletet érintő változások: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Módosul a D01 „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Operatív napi jelentés a hitelintézetek devizahelyzetének változásáról” megnevezésű adatszolgáltatás 06. táblája -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2023-tól megszüntetésre került a horvát kuna „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HRK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devizanem, ezért a 06. tábla vonatkozó sora törlésre került 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Megszűnik a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„Jelentés a forintbankjegy-kereskedelemről” </a:t>
            </a:r>
            <a:r>
              <a:rPr lang="hu-HU" sz="1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P53 </a:t>
            </a:r>
            <a:r>
              <a:rPr lang="hu-H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MNB azonosító kódú adatszolgáltatás 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CB9F73-E9CD-4D9F-A5F5-601945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Módosítások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751F68-4C1F-4242-9A1A-CF796DEB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53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12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7" y="1378183"/>
            <a:ext cx="6824582" cy="2298834"/>
          </a:xfrm>
        </p:spPr>
        <p:txBody>
          <a:bodyPr/>
          <a:lstStyle/>
          <a:p>
            <a:r>
              <a:rPr lang="hu-HU" b="1" dirty="0"/>
              <a:t>Az alapvető jegybanki feladatokhoz kapcsolódó adatszolgáltatások 2024. évre tervezett változásai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51068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210491"/>
            <a:ext cx="6349367" cy="2976490"/>
          </a:xfrm>
        </p:spPr>
        <p:txBody>
          <a:bodyPr/>
          <a:lstStyle/>
          <a:p>
            <a:r>
              <a:rPr lang="hu-HU" sz="2800" b="1" dirty="0"/>
              <a:t>A felügyeleti feladatokhoz kapcsolódó adatszolgáltatások 2024. évre tervezett változásai – 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pénzpiaci MNB rendelet</a:t>
            </a:r>
          </a:p>
        </p:txBody>
      </p:sp>
    </p:spTree>
    <p:extLst>
      <p:ext uri="{BB962C8B-B14F-4D97-AF65-F5344CB8AC3E}">
        <p14:creationId xmlns:p14="http://schemas.microsoft.com/office/powerpoint/2010/main" val="42212365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666774"/>
            <a:ext cx="6824582" cy="2912464"/>
          </a:xfrm>
        </p:spPr>
        <p:txBody>
          <a:bodyPr/>
          <a:lstStyle/>
          <a:p>
            <a:r>
              <a:rPr lang="hu-HU" sz="2800" b="1" dirty="0"/>
              <a:t>18TAX - A hitelintézetek által a Taxonómia rendelet 8. cikke alapján közzéteendő kulcsfontosságú teljesítménymutatók (</a:t>
            </a:r>
            <a:r>
              <a:rPr lang="hu-HU" sz="2800" b="1" dirty="0" err="1"/>
              <a:t>KPI</a:t>
            </a:r>
            <a:r>
              <a:rPr lang="hu-HU" sz="2800" b="1" dirty="0"/>
              <a:t>-k) összefoglalása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026708" y="4099758"/>
            <a:ext cx="6364943" cy="16970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Ritter Renátó</a:t>
            </a:r>
          </a:p>
          <a:p>
            <a:r>
              <a:rPr lang="hu-HU" altLang="hu-HU" sz="2400" b="1" dirty="0">
                <a:latin typeface="Calibri" panose="020F0502020204030204" pitchFamily="34" charset="0"/>
              </a:rPr>
              <a:t>Fenntartható pénzügyekért és felügyeleti koordinációért felelős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329711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D6C919-5C69-7C36-FE0C-A62D2C22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18TAX TÁBLA – EGYSZERŰSÍTETT táblakép, KÖTELEZŐ KÖZZÉTÉTELLEL MEGEGYEZŐ SZABÁLYOK</a:t>
            </a: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E885F-0823-F13C-2299-375F98FFD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50AFD-4D31-357C-EA0F-3A89FCBF0B72}"/>
              </a:ext>
            </a:extLst>
          </p:cNvPr>
          <p:cNvSpPr txBox="1"/>
          <p:nvPr/>
        </p:nvSpPr>
        <p:spPr>
          <a:xfrm>
            <a:off x="478174" y="1355658"/>
            <a:ext cx="8296549" cy="466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18TAX tábla célja az EU 2020/852 (Taxonómia) rendelet által előírt, valamint az EU 2021/2178 felhatalmazáson alapú rendeletében foglalt részletszabályok figyelembevételével közzéteendő információk egyszerűsített bekérése.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tábla előállításának részletszabályait a fentebb idézett 2. rendelet, valamint az EBH Pillér 3-as ESG </a:t>
            </a:r>
            <a:r>
              <a:rPr lang="hu-HU" dirty="0">
                <a:solidFill>
                  <a:srgbClr val="002060"/>
                </a:solidFill>
                <a:hlinkClick r:id="rId2"/>
              </a:rPr>
              <a:t>közzétételekre vonatkozó </a:t>
            </a:r>
            <a:r>
              <a:rPr lang="hu-HU" dirty="0" err="1">
                <a:solidFill>
                  <a:srgbClr val="002060"/>
                </a:solidFill>
                <a:hlinkClick r:id="rId2"/>
              </a:rPr>
              <a:t>ITS</a:t>
            </a:r>
            <a:r>
              <a:rPr lang="hu-HU" dirty="0">
                <a:solidFill>
                  <a:srgbClr val="002060"/>
                </a:solidFill>
                <a:hlinkClick r:id="rId2"/>
              </a:rPr>
              <a:t>-e </a:t>
            </a:r>
            <a:r>
              <a:rPr lang="hu-HU" dirty="0">
                <a:solidFill>
                  <a:srgbClr val="002060"/>
                </a:solidFill>
              </a:rPr>
              <a:t>tartalmazza. Azon intézményeknek is hasznos lehet az </a:t>
            </a:r>
            <a:r>
              <a:rPr lang="hu-HU" dirty="0" err="1">
                <a:solidFill>
                  <a:srgbClr val="002060"/>
                </a:solidFill>
              </a:rPr>
              <a:t>ITS</a:t>
            </a:r>
            <a:r>
              <a:rPr lang="hu-HU" dirty="0">
                <a:solidFill>
                  <a:srgbClr val="002060"/>
                </a:solidFill>
              </a:rPr>
              <a:t>-ben foglaltak figyelembevétele, akik még nem érintettek Pillér 3-as ESG közzététellel.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gyakran felmerülő kérdések megválaszolására az MNB egy ősszel megjelenő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 err="1">
                <a:solidFill>
                  <a:srgbClr val="002060"/>
                </a:solidFill>
              </a:rPr>
              <a:t>Q&amp;A-t</a:t>
            </a:r>
            <a:r>
              <a:rPr lang="hu-HU" dirty="0">
                <a:solidFill>
                  <a:srgbClr val="002060"/>
                </a:solidFill>
              </a:rPr>
              <a:t> állít össze a táblák előállításának, adatminőségének támogatása érdekében.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tábla először 2023-ra vonatkozóan töltendő.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39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402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999622"/>
            <a:ext cx="6824582" cy="2246769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Pénzmosással és terrorizmus finanszírozással, illetve pénzváltási tevékenységgel kapcsolatos adatszolgáltatások változásai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Pintér Dániel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Pénzmosás vizsgálati főosztály</a:t>
            </a:r>
          </a:p>
        </p:txBody>
      </p:sp>
    </p:spTree>
    <p:extLst>
      <p:ext uri="{BB962C8B-B14F-4D97-AF65-F5344CB8AC3E}">
        <p14:creationId xmlns:p14="http://schemas.microsoft.com/office/powerpoint/2010/main" val="401589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DE8C3F-490F-7946-5313-B7C353C3672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77838" y="1190625"/>
          <a:ext cx="8059737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AA7B411-2096-FE2D-55A9-B62FDED9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Érintett táblák</a:t>
            </a:r>
          </a:p>
        </p:txBody>
      </p:sp>
    </p:spTree>
    <p:extLst>
      <p:ext uri="{BB962C8B-B14F-4D97-AF65-F5344CB8AC3E}">
        <p14:creationId xmlns:p14="http://schemas.microsoft.com/office/powerpoint/2010/main" val="812829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072" y="971551"/>
            <a:ext cx="8209856" cy="5047096"/>
          </a:xfrm>
        </p:spPr>
        <p:txBody>
          <a:bodyPr anchor="t">
            <a:noAutofit/>
          </a:bodyPr>
          <a:lstStyle/>
          <a:p>
            <a:pPr algn="l"/>
            <a:r>
              <a:rPr lang="hu-HU" sz="2000" b="1" dirty="0"/>
              <a:t>Módosítás oka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/>
              <a:t>Kockázatalapú felügyelet erősítése</a:t>
            </a:r>
            <a:endParaRPr lang="hu-HU" sz="2000" b="1" dirty="0"/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 err="1">
                <a:sym typeface="Wingdings" panose="05000000000000000000" pitchFamily="2" charset="2"/>
              </a:rPr>
              <a:t>MBSZ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/>
              <a:t>konzultáció alapján szolgáltatói igény részletesebb útmutatásra</a:t>
            </a:r>
          </a:p>
          <a:p>
            <a:pPr algn="l"/>
            <a:r>
              <a:rPr lang="hu-HU" sz="2000" b="1" dirty="0"/>
              <a:t>Általános változások</a:t>
            </a:r>
          </a:p>
          <a:p>
            <a:pPr algn="l">
              <a:lnSpc>
                <a:spcPct val="100000"/>
              </a:lnSpc>
            </a:pPr>
            <a:r>
              <a:rPr lang="hu-HU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Számos adatszolgáltatási sornál megadásra, illetve kiegészítésre, módosításra kerültek a kitöltési útmutatások</a:t>
            </a:r>
          </a:p>
          <a:p>
            <a:pPr algn="l">
              <a:lnSpc>
                <a:spcPct val="100000"/>
              </a:lnSpc>
            </a:pPr>
            <a:endParaRPr lang="hu-HU" sz="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l">
              <a:lnSpc>
                <a:spcPct val="100000"/>
              </a:lnSpc>
            </a:pPr>
            <a:r>
              <a:rPr lang="hu-HU" sz="2000" b="1" dirty="0">
                <a:sym typeface="Wingdings" panose="05000000000000000000" pitchFamily="2" charset="2"/>
              </a:rPr>
              <a:t>9E - </a:t>
            </a:r>
            <a:r>
              <a:rPr lang="hu-HU" sz="2000" b="1" dirty="0"/>
              <a:t>Pénzmosással és terrorizmusfinanszírozással kapcsolatos éves adatok</a:t>
            </a:r>
            <a:endParaRPr lang="hu-HU" sz="2000" b="1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Számos sornál </a:t>
            </a:r>
            <a:r>
              <a:rPr lang="hu-HU" sz="1800" dirty="0">
                <a:sym typeface="Wingdings" panose="05000000000000000000" pitchFamily="2" charset="2"/>
              </a:rPr>
              <a:t>(</a:t>
            </a:r>
            <a:r>
              <a:rPr lang="hu-HU" sz="1800" i="1" dirty="0">
                <a:sym typeface="Wingdings" panose="05000000000000000000" pitchFamily="2" charset="2"/>
              </a:rPr>
              <a:t>9E061-62, 9E091-92, 9E18</a:t>
            </a:r>
            <a:r>
              <a:rPr lang="hu-HU" sz="1800" dirty="0">
                <a:sym typeface="Wingdings" panose="05000000000000000000" pitchFamily="2" charset="2"/>
              </a:rPr>
              <a:t>) </a:t>
            </a:r>
            <a:r>
              <a:rPr lang="hu-HU" sz="2000" dirty="0">
                <a:sym typeface="Wingdings" panose="05000000000000000000" pitchFamily="2" charset="2"/>
              </a:rPr>
              <a:t>kockázatalapúság erősítése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Új sorok, illetve mezők bevezetése: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Bizalmi vagyonkezelő ügyfelek – </a:t>
            </a:r>
            <a:r>
              <a:rPr lang="hu-HU" sz="1600" i="1" dirty="0">
                <a:solidFill>
                  <a:schemeClr val="tx2"/>
                </a:solidFill>
                <a:sym typeface="Wingdings" panose="05000000000000000000" pitchFamily="2" charset="2"/>
              </a:rPr>
              <a:t>Egyenleg, ill. állomány mező feloldása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Ügyleti me</a:t>
            </a:r>
            <a:r>
              <a:rPr lang="hu-HU" sz="1700" dirty="0">
                <a:solidFill>
                  <a:srgbClr val="0C2148"/>
                </a:solidFill>
                <a:sym typeface="Wingdings" panose="05000000000000000000" pitchFamily="2" charset="2"/>
              </a:rPr>
              <a:t>gbí</a:t>
            </a: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zásokat renderesen adó ügyfelek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Levelezőbanki alábontó sorok  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Az MNB ajánlásban tételesen felsorolt kockázatot növelő, illetve csökkentő tényezők kivezetése </a:t>
            </a:r>
          </a:p>
          <a:p>
            <a:pPr algn="l">
              <a:lnSpc>
                <a:spcPct val="100000"/>
              </a:lnSpc>
            </a:pP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Hatály: 2023. évre vonatkozó adatokat már az új elvárások szerint kell küldeni</a:t>
            </a:r>
            <a:endParaRPr lang="hu-HU" sz="2000" i="1" u="sng" dirty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</a:pP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2000" dirty="0"/>
              <a:t>Pénzmosással és terrorizmusfinanszírozással kapcsolatos adatok (9E, 9D) </a:t>
            </a:r>
          </a:p>
        </p:txBody>
      </p:sp>
    </p:spTree>
    <p:extLst>
      <p:ext uri="{BB962C8B-B14F-4D97-AF65-F5344CB8AC3E}">
        <p14:creationId xmlns:p14="http://schemas.microsoft.com/office/powerpoint/2010/main" val="38897808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245760"/>
            <a:ext cx="8059483" cy="5047096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2000" b="1" dirty="0">
                <a:sym typeface="Wingdings" panose="05000000000000000000" pitchFamily="2" charset="2"/>
              </a:rPr>
              <a:t>9D - </a:t>
            </a:r>
            <a:r>
              <a:rPr lang="hu-HU" sz="2000" b="1" dirty="0"/>
              <a:t>Pénzmosással és terrorizmusfinanszírozással kapcsolatos negyedéves adatok</a:t>
            </a:r>
            <a:endParaRPr lang="hu-HU" sz="2000" b="1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Számos sornál </a:t>
            </a:r>
            <a:r>
              <a:rPr lang="hu-HU" sz="1800" dirty="0">
                <a:sym typeface="Wingdings" panose="05000000000000000000" pitchFamily="2" charset="2"/>
              </a:rPr>
              <a:t>(</a:t>
            </a:r>
            <a:r>
              <a:rPr lang="hu-HU" sz="1800" i="1" dirty="0">
                <a:sym typeface="Wingdings" panose="05000000000000000000" pitchFamily="2" charset="2"/>
              </a:rPr>
              <a:t>9D11, 9D1416, 9D1417</a:t>
            </a:r>
            <a:r>
              <a:rPr lang="hu-HU" sz="1800" dirty="0">
                <a:sym typeface="Wingdings" panose="05000000000000000000" pitchFamily="2" charset="2"/>
              </a:rPr>
              <a:t>) </a:t>
            </a:r>
            <a:r>
              <a:rPr lang="hu-HU" sz="2000" dirty="0">
                <a:sym typeface="Wingdings" panose="05000000000000000000" pitchFamily="2" charset="2"/>
              </a:rPr>
              <a:t>kockázatalapúság erősítése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Új sorok bevezetése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Ügyleti megbízás teljesítésekor elvégzett ügyfél-átvilágítás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Ügyfél-átvilágítási hiányosság miatt korlátozott ügyfelek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Kapcsolattartási probléma miatt korlátozott ügyfelek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Fizető félre vagy a kedvezményezettre vonatkozó hiányzó vagy hiányos adatok miatt visszautasított pénzátutalások</a:t>
            </a:r>
          </a:p>
          <a:p>
            <a:pPr marL="68577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Kockázatos országból származó ügyfelekkel kapcsolatos adatok (Oroszország, Fehéroroszország, Észak-Korea, Irán) </a:t>
            </a: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hu-HU" sz="2000" dirty="0">
                <a:sym typeface="Wingdings" panose="05000000000000000000" pitchFamily="2" charset="2"/>
              </a:rPr>
              <a:t>Meglévő sorok felülvizsgálata: </a:t>
            </a:r>
          </a:p>
          <a:p>
            <a:pPr marL="628625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sym typeface="Wingdings" panose="05000000000000000000" pitchFamily="2" charset="2"/>
              </a:rPr>
              <a:t>Kockázatmentesítés keretében megvizsgált ügyfélkapcsolatok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endParaRPr lang="hu-HU" dirty="0">
              <a:sym typeface="Wingdings" panose="05000000000000000000" pitchFamily="2" charset="2"/>
            </a:endParaRPr>
          </a:p>
          <a:p>
            <a:pPr algn="l">
              <a:lnSpc>
                <a:spcPct val="100000"/>
              </a:lnSpc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2000" dirty="0"/>
              <a:t>Pénzmosással és terrorizmusfinanszírozással kapcsolatos adatok (9E, 9D)</a:t>
            </a:r>
          </a:p>
        </p:txBody>
      </p:sp>
    </p:spTree>
    <p:extLst>
      <p:ext uri="{BB962C8B-B14F-4D97-AF65-F5344CB8AC3E}">
        <p14:creationId xmlns:p14="http://schemas.microsoft.com/office/powerpoint/2010/main" val="36367543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245760"/>
            <a:ext cx="8059483" cy="5047096"/>
          </a:xfrm>
        </p:spPr>
        <p:txBody>
          <a:bodyPr anchor="t">
            <a:noAutofit/>
          </a:bodyPr>
          <a:lstStyle/>
          <a:p>
            <a:pPr algn="l"/>
            <a:r>
              <a:rPr lang="hu-HU" b="1" dirty="0"/>
              <a:t>Módosítás oka:</a:t>
            </a:r>
          </a:p>
          <a:p>
            <a:pPr algn="l"/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névre szóló, illetve nem azonosított betét állomány vonatkozásában az állományi darabszám nem ismert </a:t>
            </a:r>
          </a:p>
          <a:p>
            <a:pPr algn="l"/>
            <a:endParaRPr lang="hu-HU" sz="600" dirty="0"/>
          </a:p>
          <a:p>
            <a:pPr algn="l"/>
            <a:r>
              <a:rPr lang="hu-HU" b="1" dirty="0"/>
              <a:t>Változások:</a:t>
            </a:r>
            <a:endParaRPr lang="hu-HU" dirty="0">
              <a:sym typeface="Wingdings" panose="05000000000000000000" pitchFamily="2" charset="2"/>
            </a:endParaRPr>
          </a:p>
          <a:p>
            <a:pPr algn="l">
              <a:lnSpc>
                <a:spcPct val="100000"/>
              </a:lnSpc>
            </a:pPr>
            <a:r>
              <a:rPr 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Nyitó és záró állomány vonatkozásában a könyv szerinti érték mellett meg kell adni: </a:t>
            </a:r>
          </a:p>
          <a:p>
            <a:pPr marL="685775" lvl="1" indent="-342900">
              <a:lnSpc>
                <a:spcPct val="100000"/>
              </a:lnSpc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az állomány darabszámát</a:t>
            </a:r>
          </a:p>
          <a:p>
            <a:pPr marL="685775" lvl="1" indent="-342900">
              <a:lnSpc>
                <a:spcPct val="100000"/>
              </a:lnSpc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letétet elhelyező személyeknek a számát 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4E32 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sor)</a:t>
            </a:r>
          </a:p>
          <a:p>
            <a:pPr marL="685775" lvl="1" indent="-342900">
              <a:lnSpc>
                <a:spcPct val="100000"/>
              </a:lnSpc>
              <a:buFontTx/>
              <a:buChar char="-"/>
            </a:pP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letéti őrzésre irányuló megbízó személyeknek a számát 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4E42 sor)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2000" dirty="0"/>
              <a:t>4E Egyes betétek és letétek azonosítása</a:t>
            </a:r>
          </a:p>
        </p:txBody>
      </p:sp>
    </p:spTree>
    <p:extLst>
      <p:ext uri="{BB962C8B-B14F-4D97-AF65-F5344CB8AC3E}">
        <p14:creationId xmlns:p14="http://schemas.microsoft.com/office/powerpoint/2010/main" val="7334343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AF8CEC-48D4-90E3-9C78-B8596CC8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245760"/>
            <a:ext cx="8059483" cy="5047096"/>
          </a:xfrm>
        </p:spPr>
        <p:txBody>
          <a:bodyPr anchor="t">
            <a:noAutofit/>
          </a:bodyPr>
          <a:lstStyle/>
          <a:p>
            <a:pPr algn="l"/>
            <a:r>
              <a:rPr lang="hu-HU" b="1" dirty="0"/>
              <a:t>Módosítás oka:</a:t>
            </a:r>
          </a:p>
          <a:p>
            <a:pPr algn="l"/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Kiemelt közvetítők egyértelmű azonosításának igénye</a:t>
            </a:r>
          </a:p>
          <a:p>
            <a:pPr algn="l"/>
            <a:endParaRPr lang="hu-HU" sz="600" dirty="0"/>
          </a:p>
          <a:p>
            <a:pPr algn="l"/>
            <a:r>
              <a:rPr lang="hu-HU" b="1" dirty="0"/>
              <a:t>Változások:</a:t>
            </a:r>
            <a:endParaRPr lang="hu-HU" dirty="0">
              <a:sym typeface="Wingdings" panose="05000000000000000000" pitchFamily="2" charset="2"/>
            </a:endParaRPr>
          </a:p>
          <a:p>
            <a:pPr algn="l">
              <a:lnSpc>
                <a:spcPct val="100000"/>
              </a:lnSpc>
            </a:pPr>
            <a:r>
              <a:rPr lang="hu-HU" sz="2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Meg kell adn</a:t>
            </a:r>
            <a:r>
              <a:rPr lang="hu-HU" sz="20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 a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pénzváltási tevékenységet folytató kiemelt közvetítő intézmény törzsszámát (adószám első 8 számjegye)</a:t>
            </a:r>
            <a:endParaRPr lang="hu-HU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73B8E1-7462-C437-9257-FC21624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2000" dirty="0"/>
              <a:t>9P Pénzváltási tevékenység kiemelt közvetítő igénybevételével</a:t>
            </a:r>
          </a:p>
        </p:txBody>
      </p:sp>
    </p:spTree>
    <p:extLst>
      <p:ext uri="{BB962C8B-B14F-4D97-AF65-F5344CB8AC3E}">
        <p14:creationId xmlns:p14="http://schemas.microsoft.com/office/powerpoint/2010/main" val="22706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45952"/>
            <a:ext cx="6824582" cy="95410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tabLst>
                <a:tab pos="360000" algn="l"/>
              </a:tabLst>
            </a:pPr>
            <a:r>
              <a:rPr lang="hu-HU" sz="2800" b="1" dirty="0"/>
              <a:t>Változások a Készpénzforgalmi adatszolgáltatásban (P23, P24)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Belházyné illés Ágnes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készpénzlogisztikai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541428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88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614726"/>
            <a:ext cx="6824582" cy="1016560"/>
          </a:xfrm>
        </p:spPr>
        <p:txBody>
          <a:bodyPr/>
          <a:lstStyle/>
          <a:p>
            <a:r>
              <a:rPr lang="hu-HU" sz="2800" b="1" dirty="0"/>
              <a:t>CASHFLOW, 4LAN adatszolgáltatások változásai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026708" y="4368902"/>
            <a:ext cx="6364943" cy="11587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Szomorjai </a:t>
            </a:r>
            <a:r>
              <a:rPr lang="hu-HU" altLang="hu-HU" sz="2400" b="1" dirty="0" err="1">
                <a:latin typeface="Calibri" panose="020F0502020204030204" pitchFamily="34" charset="0"/>
              </a:rPr>
              <a:t>péter</a:t>
            </a:r>
            <a:endParaRPr lang="hu-HU" altLang="hu-HU" sz="2400" b="1" dirty="0">
              <a:latin typeface="Calibri" panose="020F0502020204030204" pitchFamily="34" charset="0"/>
            </a:endParaRPr>
          </a:p>
          <a:p>
            <a:r>
              <a:rPr lang="hu-HU" altLang="hu-HU" sz="2000" b="1" dirty="0" err="1">
                <a:latin typeface="Calibri" panose="020F0502020204030204" pitchFamily="34" charset="0"/>
              </a:rPr>
              <a:t>Prudenciális</a:t>
            </a:r>
            <a:r>
              <a:rPr lang="hu-HU" altLang="hu-HU" sz="2000" b="1" dirty="0">
                <a:latin typeface="Calibri" panose="020F0502020204030204" pitchFamily="34" charset="0"/>
              </a:rPr>
              <a:t> modellezési és IT felügyeleti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2060085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922448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Ezen a dián szereplő változások nem tartalmaznak újdonságot, de kérjük ellenőrizzék, hogy a gyakorlatuk megfelel-e a pontosított útmutatónak.</a:t>
            </a: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CASHFLOW Cash-flow jelentés, </a:t>
            </a:r>
            <a:r>
              <a:rPr lang="hu-HU" sz="1500" b="1" u="sng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ACASHFLOW</a:t>
            </a: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hu-HU" sz="15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Anya Cash flow jelentés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Ha a jelentés vonatkozási napja péntek akkor az első oszlopban a hétfői lejáratok jelentendőek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MNB betétet kamatokkal növelt összegben kell jelenteni, a zárolástól függetlenül (a pénz bejön, a fedezetként való megszűnést a 7022-es soron kell figyelembe venni). 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Az MNB betét hosszabbítására vonatkozó szándékot nem szabad figyelembe venni (sem kiáramlásként, sem beáramlásként, sem fedezetként, sem kötelező tartalék teljesítő elemként)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500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Nagybetétesi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limit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csökkenése 2,5%-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ról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1%-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ra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. A konkrét kulcs említése helyett az 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ICAAP-ILAAP-BMA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kézikönyvre történik hivatkozás. Az alacsonyabb kulcs szerint október 16-tól kell jelenteni (1616-os STEFI hirdetmény)</a:t>
            </a:r>
            <a:endParaRPr lang="hu-HU" sz="15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Az MNB eszköztár és kötelező tartalékrendszer változásával kapcsolatos 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GYIK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-ok csak általános megfogalmazásban kerültek átvezetésre. Így az eszköztár esetleges további változása esetén sem kell módosítani a rendeletet, a változó részletszabályokat az adatszolgáltatási </a:t>
            </a:r>
            <a:r>
              <a:rPr lang="hu-HU" sz="1500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GYIK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-ban fogjuk közzétenni, melyről STEFI hirdetményt fogunk küldeni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Változás a konzultációs anyaghoz képest: Kitöltési útmutató 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pont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osítása, hogy a bankközi ügyleteknél az induló lábat is az ügyletnek megfelelően kell jelenteni </a:t>
            </a:r>
            <a:r>
              <a:rPr lang="hu-HU" sz="150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(pl. 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hitelfelvételnél a beérkező pénzt is a „Bankközi forrás” soron)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4LAN Egyes mérlegtételek állománya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M01-re történő hivatkozásban előjelhibák javítása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Változás a konzultációs anyaghoz képest: Kitöltési útmutató </a:t>
            </a:r>
            <a:r>
              <a:rPr lang="hu-HU" sz="15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pont</a:t>
            </a:r>
            <a:r>
              <a:rPr lang="hu-HU" sz="150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osítása, hogy a 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(magyar hitelintézet külföldi)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fióktelepe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által elhelyezendő kötelező tartalékot  az elhelyezés devizájában kell jelenteni</a:t>
            </a:r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47921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1286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903762"/>
            <a:ext cx="6824582" cy="2438488"/>
          </a:xfrm>
        </p:spPr>
        <p:txBody>
          <a:bodyPr/>
          <a:lstStyle/>
          <a:p>
            <a:r>
              <a:rPr lang="hu-HU" sz="2800" b="1" dirty="0"/>
              <a:t>A felügyeleti feladatokhoz kapcsolódó adatszolgáltatások 2024. évre tervezett változásai – pénzpiaci MNB rendelet további változásai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B52D925-EEA5-48A3-895B-E945147D07D4}"/>
              </a:ext>
            </a:extLst>
          </p:cNvPr>
          <p:cNvSpPr txBox="1">
            <a:spLocks/>
          </p:cNvSpPr>
          <p:nvPr/>
        </p:nvSpPr>
        <p:spPr>
          <a:xfrm>
            <a:off x="2202877" y="4521401"/>
            <a:ext cx="6364943" cy="8202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74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hu-HU" sz="3300" kern="12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altLang="hu-HU" sz="2400" b="1" dirty="0">
                <a:latin typeface="Calibri" panose="020F0502020204030204" pitchFamily="34" charset="0"/>
              </a:rPr>
              <a:t>Pintér csilla</a:t>
            </a:r>
          </a:p>
          <a:p>
            <a:r>
              <a:rPr lang="hu-HU" altLang="hu-HU" sz="2000" b="1" dirty="0">
                <a:latin typeface="Calibri" panose="020F0502020204030204" pitchFamily="34" charset="0"/>
              </a:rPr>
              <a:t>statisztikai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0111548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724" y="922449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13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9R1 Banki könyvi kamatlábkockázat ─ Kamatkockázati adatok </a:t>
            </a:r>
            <a:endParaRPr lang="hu-HU" sz="1300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Új oszlop -&gt; </a:t>
            </a:r>
            <a:r>
              <a:rPr lang="hu-HU" sz="13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h) Felár mértéke (%): </a:t>
            </a: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zt kell megadni, hogy az adott oszlopokba/kategóriákba (deviza-terméktípus-kamatozás típuspénzáramlás típus-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átárazódási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/lejárati sávba és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átárazódási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periódus szerinti bontás) eső tőkeelemeknek mekkora a felár mértéke az átlagos ügyleti kamatszinten belül (pénzáramlással súlyozva).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b) Termékkód </a:t>
            </a: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oszlophoz tartozó </a:t>
            </a:r>
            <a:r>
              <a:rPr lang="hu-HU" sz="13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kódlista változik: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hu-HU" sz="1300" b="1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hu-HU" sz="1300" b="1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hu-HU" sz="1300" b="1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hu-HU" sz="1300" b="1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hu-HU" sz="1300" b="1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j) Modellezett termékek eredeti (szerződéses) pénzáramlásának (</a:t>
            </a:r>
            <a:r>
              <a:rPr lang="hu-HU" sz="1300" b="1" dirty="0" err="1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átárazódásának</a:t>
            </a:r>
            <a:r>
              <a:rPr lang="hu-HU" sz="13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) összege </a:t>
            </a: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oszlop törlésre kerül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 kitöltési </a:t>
            </a:r>
            <a:r>
              <a:rPr lang="hu-HU" sz="130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előírások kiegészülnek a 9R1 </a:t>
            </a: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és a felügyeleti mérleg/M05/HITREG közötti néhány összefüggéssel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3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9R2 </a:t>
            </a:r>
            <a:r>
              <a:rPr lang="hu-HU" sz="13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Banki könyvi kamatlábkockázat ─ Kamatkockázati eredmények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9R232-9R233 sorok megnevezésének pontosítás 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EBA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iránymutatás szerinti 6. szcenárióval összhangban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9R3 Banki könyvi kamatlábkockázat ─ Felügyeleti </a:t>
            </a:r>
            <a:r>
              <a:rPr lang="hu-HU" sz="13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  <a:r>
              <a:rPr lang="hu-HU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tesztek: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 tábla módosítása az uniós szabályozás tervezett változásával összhangban: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1" dirty="0">
                <a:latin typeface="Calibri" panose="020F0502020204030204" pitchFamily="34" charset="0"/>
                <a:cs typeface="Calibri" panose="020F0502020204030204" pitchFamily="34" charset="0"/>
              </a:rPr>
              <a:t>Új oszlopok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b) Párhuzamos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EBA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szcenáriók minimum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NII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-érzékenysége és f)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dNII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/T1 mutató értéke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Törölt</a:t>
            </a:r>
            <a:r>
              <a:rPr lang="hu-HU" sz="1300" b="1" dirty="0">
                <a:latin typeface="Calibri" panose="020F0502020204030204" pitchFamily="34" charset="0"/>
                <a:cs typeface="Calibri" panose="020F0502020204030204" pitchFamily="34" charset="0"/>
              </a:rPr>
              <a:t> oszlopok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: a) Párhuzamos 200 </a:t>
            </a:r>
            <a:r>
              <a:rPr lang="hu-H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 fel/le minimum EVE érzékenysége és d) Szavatoló tőke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„e) 15%-os limit szintje” oszlop megnevezése </a:t>
            </a:r>
            <a:r>
              <a:rPr lang="hu-HU" sz="1300" i="1" dirty="0">
                <a:latin typeface="Calibri" panose="020F0502020204030204" pitchFamily="34" charset="0"/>
                <a:cs typeface="Calibri" panose="020F0502020204030204" pitchFamily="34" charset="0"/>
              </a:rPr>
              <a:t>„d) EVE/T1 mutató értéke”-</a:t>
            </a: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re változik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1500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u-HU" sz="1800" dirty="0">
              <a:latin typeface="Calibri" panose="020F0502020204030204" pitchFamily="34" charset="0"/>
            </a:endParaRPr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FAC9E79B-6FBF-0974-1236-8DD36EA3A615}"/>
              </a:ext>
            </a:extLst>
          </p:cNvPr>
          <p:cNvGraphicFramePr>
            <a:graphicFrameLocks noGrp="1"/>
          </p:cNvGraphicFramePr>
          <p:nvPr/>
        </p:nvGraphicFramePr>
        <p:xfrm>
          <a:off x="902328" y="2293666"/>
          <a:ext cx="5232400" cy="88392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3184716495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4421332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Megnevezés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Kódkészlet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356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Teljesítő hitelek és előlegek - Lakosság*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LOAN_PERFORMING_RETAIL*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1037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Teljesítő hitelek és előlegek - Vállalat**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LOAN_PERFORMING_NON_FIN</a:t>
                      </a:r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68556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Teljesítő hitelek és előlegek - Pénzügyi vállalkozás***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LOAN_PERFORMING_FIN***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0608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Teljesítő hitelek és előlegek - Egyéb****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LOAN_PERFORMING_OTH</a:t>
                      </a:r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98125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BF9C42C3-3A10-248C-3E74-AA949C2BF8C4}"/>
              </a:ext>
            </a:extLst>
          </p:cNvPr>
          <p:cNvGraphicFramePr>
            <a:graphicFrameLocks noGrp="1"/>
          </p:cNvGraphicFramePr>
          <p:nvPr/>
        </p:nvGraphicFramePr>
        <p:xfrm>
          <a:off x="902328" y="3177586"/>
          <a:ext cx="5232400" cy="70104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0925456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7666994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Lekötött betétek: Lakosságtól*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TERM_DEPO_RETAIL*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7748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Lekötött betétek: Vállalatoktól**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TERM_DEPO_NON_FIN**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569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Lekötött betétek: Pénzügyi vállalkozástól***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TERM_DEPO_FIN***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83975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Lekötött betétek: Egyéb ügyfelektől****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TERM_DEPO_OTH</a:t>
                      </a:r>
                      <a:r>
                        <a:rPr lang="hu-H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9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165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922448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20AC Hitelintézetek rendszeres negyedéves egyedi beszámolója a tőkehelyzetről</a:t>
            </a: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jelenlegi előírások szerint a tőkehelyzetről szóló 20AC szöveges jelentést az (EU) 2021/451 bizottsági végrehajtási rendelet alapján teljesítendő egyedi szintű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COREP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jelentéshez csatoltan kell beküldeni, 2023. II. negyedévtől azonban – a v3.2.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EBA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taxonómia bevezetésével – megszűntek a külön egyedi és konszolidált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COREP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jelentéscsomagok, ezért 2024-től a tőkehelyzetről szóló külön szöveges jelentés (20AC) megszűnik és az abban szereplő információkat – a pénzügyi információkról szóló, egyedi negyedéves jelentéshez csatolandó – 20AA illetve 20AB szöveges jelentés részeként kell beküldeni.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K7HT-K7HB és Finanszírozási terv (P_01.01-P_05.00)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Változás a konzultációs anyaghoz képest: a konszolidált szintű auditált adatszolgáltatás beküldési határideje a Hpt. 259. §-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összhangban „</a:t>
            </a:r>
            <a:r>
              <a:rPr lang="hu-HU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beszámoló elfogadását követő 15 munkanapon belül, de legkésőbb </a:t>
            </a:r>
            <a:r>
              <a:rPr lang="hu-HU" sz="1400" i="1" dirty="0">
                <a:latin typeface="Calibri" panose="020F0502020204030204" pitchFamily="34" charset="0"/>
                <a:cs typeface="Calibri" panose="020F0502020204030204" pitchFamily="34" charset="0"/>
              </a:rPr>
              <a:t>tárgyévet követő év június 30-ig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”-ra módosul.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effectLst/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u="sng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Megszűnő adatszolgáltatások: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500" b="1" u="sng" dirty="0">
              <a:latin typeface="Calibri" panose="020F0502020204030204" pitchFamily="34" charset="0"/>
              <a:ea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7F Projektfinanszírozási hitelek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500" b="1" dirty="0"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14HD </a:t>
            </a:r>
            <a:r>
              <a:rPr lang="hu-HU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r>
              <a:rPr lang="hu-HU" sz="1500" b="1" dirty="0">
                <a:latin typeface="Calibri" panose="020F0502020204030204" pitchFamily="34" charset="0"/>
                <a:cs typeface="Calibri" panose="020F0502020204030204" pitchFamily="34" charset="0"/>
              </a:rPr>
              <a:t>-, kis- és középvállalkozások részesedése a hitelintézetek által a vállalkozásoknak folyósított hitelekből és hitelállománya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táblák 2024-től törlésre kerülnek annak a folyamatnak az eredményeképp, amely a 7F és 14HD jelű táblák adattartalmának HITREG adatszolgáltatással történő kiváltását célozza. (A 14HD esetében az érintett minisztériummal egyeztetés folyamatban.)</a:t>
            </a:r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3814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9820-E4EE-4B2B-BF29-85063829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84" y="997949"/>
            <a:ext cx="8212980" cy="562510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r>
              <a:rPr lang="hu-HU" sz="1500" b="1" u="sng" dirty="0">
                <a:latin typeface="Calibri" panose="020F0502020204030204" pitchFamily="34" charset="0"/>
                <a:cs typeface="Calibri" panose="020F0502020204030204" pitchFamily="34" charset="0"/>
              </a:rPr>
              <a:t>Javadalmazási adatszolgáltatás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5490845" algn="l"/>
              </a:tabLst>
            </a:pPr>
            <a:r>
              <a:rPr lang="hu-HU" sz="1400" dirty="0">
                <a:latin typeface="Calibri" panose="020F0502020204030204" pitchFamily="34" charset="0"/>
              </a:rPr>
              <a:t>Az adatszolgáltatás alapjául szolgáló </a:t>
            </a:r>
            <a:r>
              <a:rPr lang="hu-HU" sz="1400" dirty="0" err="1">
                <a:latin typeface="Calibri" panose="020F0502020204030204" pitchFamily="34" charset="0"/>
              </a:rPr>
              <a:t>EBA</a:t>
            </a:r>
            <a:r>
              <a:rPr lang="hu-HU" sz="1400" dirty="0">
                <a:latin typeface="Calibri" panose="020F0502020204030204" pitchFamily="34" charset="0"/>
              </a:rPr>
              <a:t> iránymutatással összhangban: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90845" algn="l"/>
              </a:tabLst>
            </a:pPr>
            <a:r>
              <a:rPr lang="hu-HU" sz="1400" dirty="0">
                <a:latin typeface="Calibri" panose="020F0502020204030204" pitchFamily="34" charset="0"/>
              </a:rPr>
              <a:t>a nemek közötti bérkülönbségre vonatkozó adatok </a:t>
            </a:r>
            <a:r>
              <a:rPr lang="hu-HU" sz="1400" b="1" dirty="0">
                <a:latin typeface="Calibri" panose="020F0502020204030204" pitchFamily="34" charset="0"/>
              </a:rPr>
              <a:t>háromévente</a:t>
            </a:r>
            <a:r>
              <a:rPr lang="hu-HU" sz="1400" dirty="0">
                <a:latin typeface="Calibri" panose="020F0502020204030204" pitchFamily="34" charset="0"/>
              </a:rPr>
              <a:t> kerülnek bekérésre, első alkalommal 2023. évről -&gt; ezért a 2024. évi MNB rendeletből az </a:t>
            </a:r>
            <a:r>
              <a:rPr lang="hu-HU" sz="1400" b="1" dirty="0">
                <a:latin typeface="Calibri" panose="020F0502020204030204" pitchFamily="34" charset="0"/>
              </a:rPr>
              <a:t>R_06.01.a </a:t>
            </a:r>
            <a:r>
              <a:rPr lang="hu-HU" sz="1400" dirty="0">
                <a:latin typeface="Calibri" panose="020F0502020204030204" pitchFamily="34" charset="0"/>
              </a:rPr>
              <a:t>és </a:t>
            </a:r>
            <a:r>
              <a:rPr lang="hu-HU" sz="1400" b="1" dirty="0">
                <a:latin typeface="Calibri" panose="020F0502020204030204" pitchFamily="34" charset="0"/>
              </a:rPr>
              <a:t>R_06.01.b </a:t>
            </a:r>
            <a:r>
              <a:rPr lang="hu-HU" sz="1400" dirty="0">
                <a:latin typeface="Calibri" panose="020F0502020204030204" pitchFamily="34" charset="0"/>
              </a:rPr>
              <a:t>táblák törlésre kerülnek.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90845" algn="l"/>
              </a:tabLst>
            </a:pPr>
            <a:r>
              <a:rPr lang="hu-HU" sz="1400" dirty="0">
                <a:latin typeface="Calibri" panose="020F0502020204030204" pitchFamily="34" charset="0"/>
              </a:rPr>
              <a:t>az </a:t>
            </a:r>
            <a:r>
              <a:rPr lang="hu-HU" sz="1400" b="1" dirty="0">
                <a:latin typeface="Calibri" panose="020F0502020204030204" pitchFamily="34" charset="0"/>
              </a:rPr>
              <a:t>R_07.00 „</a:t>
            </a:r>
            <a:r>
              <a:rPr lang="hu-HU" sz="1400" dirty="0">
                <a:latin typeface="Calibri" panose="020F0502020204030204" pitchFamily="34" charset="0"/>
              </a:rPr>
              <a:t>A teljesítmény- és alapjavadalmazás közötti, jóváhagyott magasabb arányok” </a:t>
            </a:r>
            <a:r>
              <a:rPr lang="hu-HU" sz="1400" b="1" dirty="0">
                <a:latin typeface="Calibri" panose="020F0502020204030204" pitchFamily="34" charset="0"/>
              </a:rPr>
              <a:t>kétévente</a:t>
            </a:r>
            <a:r>
              <a:rPr lang="hu-HU" sz="1400" dirty="0">
                <a:latin typeface="Calibri" panose="020F0502020204030204" pitchFamily="34" charset="0"/>
              </a:rPr>
              <a:t> jelentendő, először 2022. évről kellett teljesíteni -&gt; 2024. évről újra jelentendő 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90845" algn="l"/>
              </a:tabLst>
            </a:pPr>
            <a:r>
              <a:rPr lang="hu-HU" sz="1400" dirty="0">
                <a:latin typeface="Calibri" panose="020F0502020204030204" pitchFamily="34" charset="0"/>
              </a:rPr>
              <a:t>a többi tábla évente jelentendő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endParaRPr lang="hu-HU" sz="1400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endParaRPr lang="hu-HU" sz="1400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endParaRPr lang="hu-HU" sz="1400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endParaRPr lang="hu-HU" sz="1400" dirty="0">
              <a:latin typeface="Calibri" panose="020F0502020204030204" pitchFamily="34" charset="0"/>
              <a:ea typeface="Trebuchet MS" panose="020B0603020202020204" pitchFamily="34" charset="0"/>
            </a:endParaRPr>
          </a:p>
          <a:p>
            <a:pPr algn="l"/>
            <a:endParaRPr lang="hu-HU" sz="1200" dirty="0"/>
          </a:p>
          <a:p>
            <a:pPr algn="l"/>
            <a:endParaRPr lang="hu-HU" sz="1300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A8E056-06AA-449D-BEB8-0FAD891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300" b="1" dirty="0"/>
              <a:t>Pénzpiaci </a:t>
            </a:r>
            <a:r>
              <a:rPr lang="hu-HU" sz="2300" b="1" dirty="0" err="1"/>
              <a:t>mnb</a:t>
            </a:r>
            <a:r>
              <a:rPr lang="hu-HU" sz="2300" b="1" dirty="0"/>
              <a:t> rendelet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944018-AD61-4CC4-AFE4-C4374235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8" name="Táblázat 8">
            <a:extLst>
              <a:ext uri="{FF2B5EF4-FFF2-40B4-BE49-F238E27FC236}">
                <a16:creationId xmlns:a16="http://schemas.microsoft.com/office/drawing/2014/main" id="{92245674-B3D7-1706-C8B5-DB04154EE73A}"/>
              </a:ext>
            </a:extLst>
          </p:cNvPr>
          <p:cNvGraphicFramePr>
            <a:graphicFrameLocks noGrp="1"/>
          </p:cNvGraphicFramePr>
          <p:nvPr/>
        </p:nvGraphicFramePr>
        <p:xfrm>
          <a:off x="1899874" y="3019492"/>
          <a:ext cx="5344252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989">
                  <a:extLst>
                    <a:ext uri="{9D8B030D-6E8A-4147-A177-3AD203B41FA5}">
                      <a16:colId xmlns:a16="http://schemas.microsoft.com/office/drawing/2014/main" val="283067745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190492245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4135752875"/>
                    </a:ext>
                  </a:extLst>
                </a:gridCol>
              </a:tblGrid>
              <a:tr h="237692">
                <a:tc>
                  <a:txBody>
                    <a:bodyPr/>
                    <a:lstStyle/>
                    <a:p>
                      <a:r>
                        <a:rPr lang="hu-HU" sz="1100" dirty="0"/>
                        <a:t>Táblakód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2023. évről jelentendő?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2024. évről jelentendő?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9486"/>
                  </a:ext>
                </a:extLst>
              </a:tr>
              <a:tr h="228164">
                <a:tc>
                  <a:txBody>
                    <a:bodyPr/>
                    <a:lstStyle/>
                    <a:p>
                      <a:r>
                        <a:rPr lang="hu-HU" sz="1100" dirty="0"/>
                        <a:t>R_01.00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77630"/>
                  </a:ext>
                </a:extLst>
              </a:tr>
              <a:tr h="174265">
                <a:tc>
                  <a:txBody>
                    <a:bodyPr/>
                    <a:lstStyle/>
                    <a:p>
                      <a:r>
                        <a:rPr lang="hu-HU" sz="1100" dirty="0"/>
                        <a:t>R_02.00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21790"/>
                  </a:ext>
                </a:extLst>
              </a:tr>
              <a:tr h="272646">
                <a:tc>
                  <a:txBody>
                    <a:bodyPr/>
                    <a:lstStyle/>
                    <a:p>
                      <a:r>
                        <a:rPr lang="hu-HU" sz="1100" dirty="0"/>
                        <a:t>R_03.00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9809"/>
                  </a:ext>
                </a:extLst>
              </a:tr>
              <a:tr h="267169">
                <a:tc>
                  <a:txBody>
                    <a:bodyPr/>
                    <a:lstStyle/>
                    <a:p>
                      <a:r>
                        <a:rPr lang="pt-BR" sz="1100" dirty="0"/>
                        <a:t>R_04.00.a, R_04.00.b, R_04.00.c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13389"/>
                  </a:ext>
                </a:extLst>
              </a:tr>
              <a:tr h="197125">
                <a:tc>
                  <a:txBody>
                    <a:bodyPr/>
                    <a:lstStyle/>
                    <a:p>
                      <a:r>
                        <a:rPr lang="hu-HU" sz="1100" dirty="0"/>
                        <a:t>R_05.00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93926"/>
                  </a:ext>
                </a:extLst>
              </a:tr>
              <a:tr h="176782">
                <a:tc>
                  <a:txBody>
                    <a:bodyPr/>
                    <a:lstStyle/>
                    <a:p>
                      <a:r>
                        <a:rPr lang="pt-BR" sz="1100" dirty="0"/>
                        <a:t>R_06.00.a, R_06.00.b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3469"/>
                  </a:ext>
                </a:extLst>
              </a:tr>
              <a:tr h="173216">
                <a:tc>
                  <a:txBody>
                    <a:bodyPr/>
                    <a:lstStyle/>
                    <a:p>
                      <a:r>
                        <a:rPr lang="hu-HU" sz="1100" dirty="0"/>
                        <a:t>R_07.00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39175"/>
                  </a:ext>
                </a:extLst>
              </a:tr>
              <a:tr h="186429">
                <a:tc>
                  <a:txBody>
                    <a:bodyPr/>
                    <a:lstStyle/>
                    <a:p>
                      <a:r>
                        <a:rPr lang="hu-HU" sz="1100" dirty="0"/>
                        <a:t>R_09.00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8730"/>
                  </a:ext>
                </a:extLst>
              </a:tr>
              <a:tr h="272646">
                <a:tc>
                  <a:txBody>
                    <a:bodyPr/>
                    <a:lstStyle/>
                    <a:p>
                      <a:r>
                        <a:rPr lang="hu-HU" sz="1100" dirty="0"/>
                        <a:t>R_10.00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181172"/>
                  </a:ext>
                </a:extLst>
              </a:tr>
              <a:tr h="272646">
                <a:tc>
                  <a:txBody>
                    <a:bodyPr/>
                    <a:lstStyle/>
                    <a:p>
                      <a:r>
                        <a:rPr lang="hu-HU" sz="1100" dirty="0"/>
                        <a:t>R_11.00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524983"/>
                  </a:ext>
                </a:extLst>
              </a:tr>
              <a:tr h="272646">
                <a:tc>
                  <a:txBody>
                    <a:bodyPr/>
                    <a:lstStyle/>
                    <a:p>
                      <a:r>
                        <a:rPr lang="pt-BR" sz="1100" dirty="0"/>
                        <a:t>R_12.00.a, R_12.00.b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027486"/>
                  </a:ext>
                </a:extLst>
              </a:tr>
            </a:tbl>
          </a:graphicData>
        </a:graphic>
      </p:graphicFrame>
      <p:sp>
        <p:nvSpPr>
          <p:cNvPr id="9" name="Szorzás jele 8">
            <a:extLst>
              <a:ext uri="{FF2B5EF4-FFF2-40B4-BE49-F238E27FC236}">
                <a16:creationId xmlns:a16="http://schemas.microsoft.com/office/drawing/2014/main" id="{02AE4B6E-D3F6-2ED9-E58C-63D9F2BB203D}"/>
              </a:ext>
            </a:extLst>
          </p:cNvPr>
          <p:cNvSpPr/>
          <p:nvPr/>
        </p:nvSpPr>
        <p:spPr>
          <a:xfrm>
            <a:off x="4559174" y="5103770"/>
            <a:ext cx="369116" cy="2600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orzás jele 9">
            <a:extLst>
              <a:ext uri="{FF2B5EF4-FFF2-40B4-BE49-F238E27FC236}">
                <a16:creationId xmlns:a16="http://schemas.microsoft.com/office/drawing/2014/main" id="{184E3F7C-0552-42AC-2615-28660383E062}"/>
              </a:ext>
            </a:extLst>
          </p:cNvPr>
          <p:cNvSpPr/>
          <p:nvPr/>
        </p:nvSpPr>
        <p:spPr>
          <a:xfrm>
            <a:off x="6190922" y="4783522"/>
            <a:ext cx="369116" cy="2600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506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KÉRDÉSEK? </a:t>
            </a:r>
          </a:p>
          <a:p>
            <a:endParaRPr lang="hu-HU" sz="4000" dirty="0"/>
          </a:p>
          <a:p>
            <a:r>
              <a:rPr lang="hu-HU" sz="4000" dirty="0"/>
              <a:t>Köszönöm a figyelmet! 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51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F8FBE-AF9D-4432-BB83-58B4339E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7" y="1219200"/>
            <a:ext cx="6105527" cy="2959075"/>
          </a:xfrm>
        </p:spPr>
        <p:txBody>
          <a:bodyPr/>
          <a:lstStyle/>
          <a:p>
            <a:r>
              <a:rPr lang="hu-HU" sz="2800" b="1" dirty="0"/>
              <a:t>A felügyeleti feladatokhoz kapcsolódó adatszolgáltatások 2024. évre tervezett változásai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Tőkepiaci MNB rendelet</a:t>
            </a:r>
          </a:p>
        </p:txBody>
      </p:sp>
    </p:spTree>
    <p:extLst>
      <p:ext uri="{BB962C8B-B14F-4D97-AF65-F5344CB8AC3E}">
        <p14:creationId xmlns:p14="http://schemas.microsoft.com/office/powerpoint/2010/main" val="183906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4558FBB-110B-123F-C6FD-C8ED075364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2372" y="1114905"/>
            <a:ext cx="8339255" cy="5356877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P23 01 tábla:</a:t>
            </a:r>
            <a:r>
              <a:rPr lang="hu-HU" dirty="0"/>
              <a:t> változatlan tartalom, gyakoriság és beküldési határidő</a:t>
            </a:r>
          </a:p>
          <a:p>
            <a:pPr algn="just"/>
            <a:endParaRPr lang="hu-HU" sz="1400" dirty="0"/>
          </a:p>
          <a:p>
            <a:pPr algn="just"/>
            <a:r>
              <a:rPr lang="hu-HU" b="1" dirty="0"/>
              <a:t>P23 02 tábla                  P24 Napi forint készpénzforgalmi jelentés</a:t>
            </a:r>
          </a:p>
          <a:p>
            <a:pPr algn="just"/>
            <a:endParaRPr lang="hu-HU" b="1" dirty="0"/>
          </a:p>
          <a:p>
            <a:pPr marL="685775" lvl="1" indent="-34290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2"/>
                </a:solidFill>
              </a:rPr>
              <a:t>Új tábla név:</a:t>
            </a:r>
            <a:r>
              <a:rPr lang="hu-HU" dirty="0">
                <a:solidFill>
                  <a:schemeClr val="tx2"/>
                </a:solidFill>
              </a:rPr>
              <a:t> „</a:t>
            </a:r>
            <a:r>
              <a:rPr lang="hu-HU" dirty="0" err="1">
                <a:solidFill>
                  <a:schemeClr val="tx2"/>
                </a:solidFill>
              </a:rPr>
              <a:t>ATM</a:t>
            </a:r>
            <a:r>
              <a:rPr lang="hu-HU" dirty="0">
                <a:solidFill>
                  <a:schemeClr val="tx2"/>
                </a:solidFill>
              </a:rPr>
              <a:t>-en és bankjegy-visszaforgató gépen keresztül lebonyolított kifizetési forgalom” helyett „</a:t>
            </a:r>
            <a:r>
              <a:rPr lang="hu-HU" b="1" dirty="0">
                <a:solidFill>
                  <a:schemeClr val="tx2"/>
                </a:solidFill>
              </a:rPr>
              <a:t>Forintban lebonyolított készpénz ki- és befizetési forgalom</a:t>
            </a:r>
            <a:r>
              <a:rPr lang="hu-HU" dirty="0">
                <a:solidFill>
                  <a:schemeClr val="tx2"/>
                </a:solidFill>
              </a:rPr>
              <a:t>”</a:t>
            </a:r>
          </a:p>
          <a:p>
            <a:pPr marL="685775" lvl="1" indent="-342900">
              <a:buFont typeface="Wingdings" panose="05000000000000000000" pitchFamily="2" charset="2"/>
              <a:buChar char="Ø"/>
            </a:pPr>
            <a:endParaRPr lang="hu-HU" sz="1000" dirty="0">
              <a:solidFill>
                <a:schemeClr val="tx2"/>
              </a:solidFill>
            </a:endParaRPr>
          </a:p>
          <a:p>
            <a:pPr marL="685775" lvl="1" indent="-342900" algn="just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2"/>
                </a:solidFill>
              </a:rPr>
              <a:t>A tábla kiegészül három új sorral</a:t>
            </a:r>
          </a:p>
          <a:p>
            <a:pPr marL="1028649" lvl="2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2"/>
                </a:solidFill>
              </a:rPr>
              <a:t>Bankjegy-befizető és bankjegy-visszaforgató gépen keresztül</a:t>
            </a:r>
            <a:br>
              <a:rPr lang="hu-HU" dirty="0">
                <a:solidFill>
                  <a:schemeClr val="tx2"/>
                </a:solidFill>
              </a:rPr>
            </a:br>
            <a:r>
              <a:rPr lang="hu-HU" dirty="0">
                <a:solidFill>
                  <a:schemeClr val="tx2"/>
                </a:solidFill>
              </a:rPr>
              <a:t>lebonyolított forintbankjegy befizetési forgalom</a:t>
            </a:r>
          </a:p>
          <a:p>
            <a:pPr marL="1028649" lvl="2" indent="-342900"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2"/>
                </a:solidFill>
              </a:rPr>
              <a:t>Pénztári forint kifizetési forgalom</a:t>
            </a:r>
          </a:p>
          <a:p>
            <a:pPr marL="1028649" lvl="2" indent="-342900"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2"/>
                </a:solidFill>
              </a:rPr>
              <a:t>Pénztári forint befizetési forgalom</a:t>
            </a:r>
          </a:p>
          <a:p>
            <a:pPr marL="685775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2"/>
                </a:solidFill>
              </a:rPr>
              <a:t>Gyakoriság:</a:t>
            </a:r>
            <a:r>
              <a:rPr lang="hu-HU" dirty="0">
                <a:solidFill>
                  <a:schemeClr val="tx2"/>
                </a:solidFill>
              </a:rPr>
              <a:t> havi helyett </a:t>
            </a:r>
            <a:r>
              <a:rPr lang="hu-HU" b="1" u="sng" dirty="0">
                <a:solidFill>
                  <a:schemeClr val="tx2"/>
                </a:solidFill>
              </a:rPr>
              <a:t>napi</a:t>
            </a:r>
          </a:p>
          <a:p>
            <a:pPr marL="685775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2"/>
                </a:solidFill>
              </a:rPr>
              <a:t>Beküldési határidő:</a:t>
            </a:r>
            <a:r>
              <a:rPr lang="hu-HU" dirty="0">
                <a:solidFill>
                  <a:schemeClr val="tx2"/>
                </a:solidFill>
              </a:rPr>
              <a:t> a tárgynapot követő második munkanap 12 óra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DEF3CEB-0228-C153-FC97-B13321CF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P23, P24 (új azonosító kód)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F265A-F263-1ADE-B661-5EED632EF5A9}"/>
              </a:ext>
            </a:extLst>
          </p:cNvPr>
          <p:cNvSpPr txBox="1"/>
          <p:nvPr/>
        </p:nvSpPr>
        <p:spPr>
          <a:xfrm>
            <a:off x="6874651" y="4229150"/>
            <a:ext cx="16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Tranzakció darabszám és érték</a:t>
            </a:r>
            <a:endParaRPr lang="en-GB" sz="16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37D1DB1-A5BD-7CA6-21AD-A76BD6722811}"/>
              </a:ext>
            </a:extLst>
          </p:cNvPr>
          <p:cNvSpPr/>
          <p:nvPr/>
        </p:nvSpPr>
        <p:spPr>
          <a:xfrm>
            <a:off x="6480760" y="4229150"/>
            <a:ext cx="178583" cy="9850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C983855-3D4D-1E7D-7C83-7368E1A561DD}"/>
              </a:ext>
            </a:extLst>
          </p:cNvPr>
          <p:cNvSpPr/>
          <p:nvPr/>
        </p:nvSpPr>
        <p:spPr>
          <a:xfrm>
            <a:off x="1996751" y="2267340"/>
            <a:ext cx="849085" cy="2705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466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513DCF5-86B5-29CD-ECB6-53F754C7A4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4321" y="1190675"/>
            <a:ext cx="8645235" cy="50470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/>
              <a:t>A rendeletben a hitelintézeteket érintő jelentős tartalmi változás nem történt.</a:t>
            </a:r>
          </a:p>
          <a:p>
            <a:pPr algn="l"/>
            <a:r>
              <a:rPr lang="hu-HU" dirty="0"/>
              <a:t>A kisebb, a 2. illetve a 3. mellékletet érintő módosítások az alábbiak: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30C – „Értékpapír-fedezettség részletezése (darab)” tábla 20-as oszlopának megnevezése „Árfolyam” helyett „Ár”  lett.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31D2 – „Idegen tulajdonú értékpapírok állománya piaci értéken és a tárgynapi értékpapírtranszferek” tábla több sorának megnevezése pontosításra került.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33NYIPO – „Származékos piac és tőkeáttételes ügyletek – Nyitott pozíciók adatai a nap végén” tábla ismétlő sorkód két karakterrel bővült: 33NYIPO</a:t>
            </a:r>
            <a:r>
              <a:rPr lang="hu-HU" dirty="0">
                <a:solidFill>
                  <a:srgbClr val="FF0000"/>
                </a:solidFill>
              </a:rPr>
              <a:t>00</a:t>
            </a:r>
            <a:r>
              <a:rPr lang="hu-HU" dirty="0">
                <a:solidFill>
                  <a:srgbClr val="002060"/>
                </a:solidFill>
              </a:rPr>
              <a:t>000001...33NYIPO</a:t>
            </a:r>
            <a:r>
              <a:rPr lang="hu-HU" dirty="0">
                <a:solidFill>
                  <a:srgbClr val="FF0000"/>
                </a:solidFill>
              </a:rPr>
              <a:t>99</a:t>
            </a:r>
            <a:r>
              <a:rPr lang="hu-HU" dirty="0">
                <a:solidFill>
                  <a:srgbClr val="002060"/>
                </a:solidFill>
              </a:rPr>
              <a:t>999999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35B – „Havi forgalmazási adatok – szabályozott piacon kívüli kereskedési adatai” tábla két sorának megnevezése pontosításra került, a tábla oszlopainak betűmegjelölése módosult.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35A – „Havi forgalmazási jelentés – szabályozott piaci kereskedési adatai” és a 35B tábla kitöltési útmutatójának pontosításával egyértelműbbé vált az önkormányzati kötvények besorolása.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37H – „ Befektetési alapok és portfóliók limitsértései” tábla kitöltési útmutatójába bekerült, hogy miként történik a pénztári és a biztosítói portfóliók azonosítóinak képzése.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E5F302A-81F3-BB22-F0A9-CDC43056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Tőkepiaci szervezetek felügyeleti feladatai ellátása érdekében teljesítendő adatszolgáltatások változásai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CD0EF5-0904-E49A-D240-AF605C559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2752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E2AC9EC-AE5F-48E7-BCAA-42B978CBD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Tisztelt Kollégák!</a:t>
            </a:r>
          </a:p>
          <a:p>
            <a:pPr algn="l"/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További kérdéseiket a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sta_velemenyezes@mnb.hu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e-mail címre kérjük megküldeni.</a:t>
            </a:r>
          </a:p>
          <a:p>
            <a:pPr algn="l"/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Részvételüket köszönjük!</a:t>
            </a: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97A0DF-D0C1-4C11-935E-DD8BE61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7892C1-FDC4-4910-947E-74C40CD6A5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95723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4258</TotalTime>
  <Words>6898</Words>
  <Application>Microsoft Office PowerPoint</Application>
  <PresentationFormat>Diavetítés a képernyőre (4:3 oldalarány)</PresentationFormat>
  <Paragraphs>834</Paragraphs>
  <Slides>91</Slides>
  <Notes>58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91</vt:i4>
      </vt:variant>
    </vt:vector>
  </HeadingPairs>
  <TitlesOfParts>
    <vt:vector size="97" baseType="lpstr">
      <vt:lpstr>Arial</vt:lpstr>
      <vt:lpstr>Calibri</vt:lpstr>
      <vt:lpstr>Times New Roman</vt:lpstr>
      <vt:lpstr>Wingdings</vt:lpstr>
      <vt:lpstr>MNB téma 4_3 új</vt:lpstr>
      <vt:lpstr>MNB téma 4_3 nyomtatásra</vt:lpstr>
      <vt:lpstr>Konzultáció az adatszolgáltatási MNB rendeletek 2024. évre tervezett főbb módosításairól</vt:lpstr>
      <vt:lpstr>Tartalom</vt:lpstr>
      <vt:lpstr>Gépi interfészen keresztüli adatbeküldési koncepció</vt:lpstr>
      <vt:lpstr>Hogyan működne a Gépi úton történő adatszolgáltatás?</vt:lpstr>
      <vt:lpstr>Adatbeküldési felső szintű ábrája</vt:lpstr>
      <vt:lpstr> </vt:lpstr>
      <vt:lpstr>Az alapvető jegybanki feladatokhoz kapcsolódó adatszolgáltatások 2024. évre tervezett változásai</vt:lpstr>
      <vt:lpstr>Változások a Készpénzforgalmi adatszolgáltatásban (P23, P24)</vt:lpstr>
      <vt:lpstr>P23, P24 (új azonosító kód)</vt:lpstr>
      <vt:lpstr> </vt:lpstr>
      <vt:lpstr>P11-P14 Adatszolgáltatások módosításai</vt:lpstr>
      <vt:lpstr>Nagyobb témák: Átutalás benyújtási csatorna</vt:lpstr>
      <vt:lpstr>Nagyobb témák: mobiltárca</vt:lpstr>
      <vt:lpstr>Több adatszolgáltatást érintő kisebb témák</vt:lpstr>
      <vt:lpstr>P11</vt:lpstr>
      <vt:lpstr>P12</vt:lpstr>
      <vt:lpstr>P13</vt:lpstr>
      <vt:lpstr> </vt:lpstr>
      <vt:lpstr> A P69 adatszolgáltatás módosítása   Csapó beáta  PÉNZÜGYI INFRASTRUKTÚRÁK ÉS PÉNZFORGALOM IGAZGATÓSÁG</vt:lpstr>
      <vt:lpstr>P69 - A pénzforgalmi szolgáltatás nyújtásáról szóló 2009. évi LXXXV. törvény 55/A. § (2) bekezdéséhez kapcsolódó jelentés </vt:lpstr>
      <vt:lpstr>P69 - A pénzforgalmi szolgáltatás nyújtásáról szóló 2009. évi LXXXV. törvény 55/A. § (2) bekezdéséhez kapcsolódó jelentés </vt:lpstr>
      <vt:lpstr>P69 – A FEJLÉC</vt:lpstr>
      <vt:lpstr>P69 – A KERETRENDSZER</vt:lpstr>
      <vt:lpstr>P69 – A KERETRENDSZER (folytatás)</vt:lpstr>
      <vt:lpstr>P69 – A KERETRENDSZER (folytatás)</vt:lpstr>
      <vt:lpstr>P69 – A KERETRENDSZER (folytatás)</vt:lpstr>
      <vt:lpstr>P69 – Átfogó értékelés</vt:lpstr>
      <vt:lpstr>P69 – Átfogó értékelés (folytatás)</vt:lpstr>
      <vt:lpstr>P69 – Átfogó értékelés (folytatás)</vt:lpstr>
      <vt:lpstr>P69 – Átfogó értékelés (folytatás)</vt:lpstr>
      <vt:lpstr>P69 – Átfogó értékelés (folytatás)</vt:lpstr>
      <vt:lpstr>P69 – Átfogó értékelés (folytatás)</vt:lpstr>
      <vt:lpstr>P69 – észlelés</vt:lpstr>
      <vt:lpstr>P69 – észlelés (folytatás)</vt:lpstr>
      <vt:lpstr>P69 – észlelés (folytatás)</vt:lpstr>
      <vt:lpstr>P69 – védelem</vt:lpstr>
      <vt:lpstr>P69 – védelem (folytatás)</vt:lpstr>
      <vt:lpstr>P69 – védelem (folytatás)</vt:lpstr>
      <vt:lpstr>P69 – védelem (folytatás)</vt:lpstr>
      <vt:lpstr>P69 – védelem (folytatás)</vt:lpstr>
      <vt:lpstr>P69 – védelem (folytatás)</vt:lpstr>
      <vt:lpstr>P69 – Üzletmenet-folytonosság</vt:lpstr>
      <vt:lpstr>P69 – Üzletmenet-folytonosság (folytatás)</vt:lpstr>
      <vt:lpstr> </vt:lpstr>
      <vt:lpstr>P74 - Pénzforgalmi díjkimutatások adatai</vt:lpstr>
      <vt:lpstr>Visszatérítések és jóváírások jelentése</vt:lpstr>
      <vt:lpstr>Visszatérítések és jóváírások jelentése, példák</vt:lpstr>
      <vt:lpstr>További módosítások és fontos információk</vt:lpstr>
      <vt:lpstr> </vt:lpstr>
      <vt:lpstr>A K04 adatszolgáltatás változásai </vt:lpstr>
      <vt:lpstr>K04-es adatszolgáltatás változásai</vt:lpstr>
      <vt:lpstr>K04-es adatszolgáltatás változásai</vt:lpstr>
      <vt:lpstr>K04-es adatszolgáltatás változásai</vt:lpstr>
      <vt:lpstr> </vt:lpstr>
      <vt:lpstr>k10 - Napi jelentés a nem bankközi overnight forinthitelek és forintbetétek kamatlábáról</vt:lpstr>
      <vt:lpstr>Nemzetközi és a hazai pénzpiaci benchmarkok reformja</vt:lpstr>
      <vt:lpstr>A k10-es jelentésre mutatkozó igény eredete</vt:lpstr>
      <vt:lpstr>K10 jelentés formailag</vt:lpstr>
      <vt:lpstr> </vt:lpstr>
      <vt:lpstr>Az értékpapír-statisztikai adatszolgáltatásokat érintő változások</vt:lpstr>
      <vt:lpstr>Módosítások (I)</vt:lpstr>
      <vt:lpstr>Módosítások (II)</vt:lpstr>
      <vt:lpstr> </vt:lpstr>
      <vt:lpstr>Ügyfelek szektorának meghatározása</vt:lpstr>
      <vt:lpstr>Ügyfelek szektorának meghatározása</vt:lpstr>
      <vt:lpstr> </vt:lpstr>
      <vt:lpstr>Az alapvető feladatokhoz kapcsolódó adatszolgáltatások 2024. évre tervezett további változásai</vt:lpstr>
      <vt:lpstr>Módosítások</vt:lpstr>
      <vt:lpstr> </vt:lpstr>
      <vt:lpstr>A felügyeleti feladatokhoz kapcsolódó adatszolgáltatások 2024. évre tervezett változásai –   pénzpiaci MNB rendelet</vt:lpstr>
      <vt:lpstr>18TAX - A hitelintézetek által a Taxonómia rendelet 8. cikke alapján közzéteendő kulcsfontosságú teljesítménymutatók (KPI-k) összefoglalása</vt:lpstr>
      <vt:lpstr>18TAX TÁBLA – EGYSZERŰSÍTETT táblakép, KÖTELEZŐ KÖZZÉTÉTELLEL MEGEGYEZŐ SZABÁLYOK</vt:lpstr>
      <vt:lpstr> </vt:lpstr>
      <vt:lpstr>Pénzmosással és terrorizmus finanszírozással, illetve pénzváltási tevékenységgel kapcsolatos adatszolgáltatások változásai</vt:lpstr>
      <vt:lpstr>Érintett táblák</vt:lpstr>
      <vt:lpstr>Pénzmosással és terrorizmusfinanszírozással kapcsolatos adatok (9E, 9D) </vt:lpstr>
      <vt:lpstr>Pénzmosással és terrorizmusfinanszírozással kapcsolatos adatok (9E, 9D)</vt:lpstr>
      <vt:lpstr>4E Egyes betétek és letétek azonosítása</vt:lpstr>
      <vt:lpstr>9P Pénzváltási tevékenység kiemelt közvetítő igénybevételével</vt:lpstr>
      <vt:lpstr> </vt:lpstr>
      <vt:lpstr>CASHFLOW, 4LAN adatszolgáltatások változásai</vt:lpstr>
      <vt:lpstr>Pénzpiaci mnb rendelet</vt:lpstr>
      <vt:lpstr> </vt:lpstr>
      <vt:lpstr>A felügyeleti feladatokhoz kapcsolódó adatszolgáltatások 2024. évre tervezett változásai – pénzpiaci MNB rendelet további változásai</vt:lpstr>
      <vt:lpstr>Pénzpiaci mnb rendelet</vt:lpstr>
      <vt:lpstr>Pénzpiaci mnb rendelet</vt:lpstr>
      <vt:lpstr>Pénzpiaci mnb rendelet</vt:lpstr>
      <vt:lpstr> </vt:lpstr>
      <vt:lpstr>A felügyeleti feladatokhoz kapcsolódó adatszolgáltatások 2024. évre tervezett változásai  Tőkepiaci MNB rendelet</vt:lpstr>
      <vt:lpstr>Tőkepiaci szervezetek felügyeleti feladatai ellátása érdekében teljesítendő adatszolgáltatások változásai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Szenthelyi Dávid</dc:creator>
  <cp:lastModifiedBy>MNB</cp:lastModifiedBy>
  <cp:revision>225</cp:revision>
  <cp:lastPrinted>2018-09-11T08:05:05Z</cp:lastPrinted>
  <dcterms:created xsi:type="dcterms:W3CDTF">2018-08-31T14:21:03Z</dcterms:created>
  <dcterms:modified xsi:type="dcterms:W3CDTF">2023-09-20T05:42:20Z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szenthelyid@mnb.hu</vt:lpwstr>
  </property>
  <property fmtid="{D5CDD505-2E9C-101B-9397-08002B2CF9AE}" pid="6" name="MSIP_Label_b0d11092-50c9-4e74-84b5-b1af078dc3d0_SetDate">
    <vt:lpwstr>2018-08-31T16:41:31.3896528+02:00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