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sldIdLst>
    <p:sldId id="256" r:id="rId3"/>
    <p:sldId id="271" r:id="rId4"/>
    <p:sldId id="258" r:id="rId5"/>
    <p:sldId id="259" r:id="rId6"/>
    <p:sldId id="276" r:id="rId7"/>
    <p:sldId id="257" r:id="rId8"/>
    <p:sldId id="260" r:id="rId9"/>
    <p:sldId id="277" r:id="rId10"/>
    <p:sldId id="261" r:id="rId11"/>
    <p:sldId id="273" r:id="rId12"/>
    <p:sldId id="274" r:id="rId13"/>
    <p:sldId id="269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ma.europa.eu/sites/default/files/library/2015/11/2014-869.pdf" TargetMode="External"/><Relationship Id="rId7" Type="http://schemas.openxmlformats.org/officeDocument/2006/relationships/hyperlink" Target="https://www.esma.europa.eu/data-reporting/aifmd-reporting" TargetMode="External"/><Relationship Id="rId2" Type="http://schemas.openxmlformats.org/officeDocument/2006/relationships/hyperlink" Target="https://eur-lex.europa.eu/legal-content/HU/TXT/PDF/?uri=CELEX:02013R0231-20220801" TargetMode="External"/><Relationship Id="rId1" Type="http://schemas.openxmlformats.org/officeDocument/2006/relationships/hyperlink" Target="https://eur-lex.europa.eu/legal-content/HU/TXT/PDF/?uri=CELEX:02011L0061-20210802" TargetMode="External"/><Relationship Id="rId6" Type="http://schemas.openxmlformats.org/officeDocument/2006/relationships/hyperlink" Target="https://www.esma.europa.eu/esmas-activities/investors-and-issuers/fund-management" TargetMode="External"/><Relationship Id="rId5" Type="http://schemas.openxmlformats.org/officeDocument/2006/relationships/hyperlink" Target="https://aszp.mnb.hu/szektorok/befektetesi-alapkezelok/befektetesi-alapkezelok---gyik-eloszto/az-esma-altal-elrendelt-adatszolgaltatasokkal-kapcsolatos-kozerdeku-kerdesek-es-valaszok?year=2026" TargetMode="External"/><Relationship Id="rId4" Type="http://schemas.openxmlformats.org/officeDocument/2006/relationships/hyperlink" Target="https://aszp.mnb.hu/szektorok/befektetesi-alapkezelok/befektetesi-alapkezelok---kozlemenyek/az-alternativ-befektetesi-alapkezelok-_abak_-altal-a-231_2013-eu-rendelet-alapjan-teljesitendo-egyseges-adatszolgaltatas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ma.europa.eu/sites/default/files/library/2015/11/2014-869.pdf" TargetMode="External"/><Relationship Id="rId7" Type="http://schemas.openxmlformats.org/officeDocument/2006/relationships/hyperlink" Target="https://www.esma.europa.eu/data-reporting/aifmd-reporting" TargetMode="External"/><Relationship Id="rId2" Type="http://schemas.openxmlformats.org/officeDocument/2006/relationships/hyperlink" Target="https://eur-lex.europa.eu/legal-content/HU/TXT/PDF/?uri=CELEX:02013R0231-20220801" TargetMode="External"/><Relationship Id="rId1" Type="http://schemas.openxmlformats.org/officeDocument/2006/relationships/hyperlink" Target="https://eur-lex.europa.eu/legal-content/HU/TXT/PDF/?uri=CELEX:02011L0061-20210802" TargetMode="External"/><Relationship Id="rId6" Type="http://schemas.openxmlformats.org/officeDocument/2006/relationships/hyperlink" Target="https://www.esma.europa.eu/esmas-activities/investors-and-issuers/fund-management" TargetMode="External"/><Relationship Id="rId5" Type="http://schemas.openxmlformats.org/officeDocument/2006/relationships/hyperlink" Target="https://aszp.mnb.hu/szektorok/befektetesi-alapkezelok/befektetesi-alapkezelok---gyik-eloszto/az-esma-altal-elrendelt-adatszolgaltatasokkal-kapcsolatos-kozerdeku-kerdesek-es-valaszok?year=2026" TargetMode="External"/><Relationship Id="rId4" Type="http://schemas.openxmlformats.org/officeDocument/2006/relationships/hyperlink" Target="https://aszp.mnb.hu/szektorok/befektetesi-alapkezelok/befektetesi-alapkezelok---kozlemenyek/az-alternativ-befektetesi-alapkezelok-_abak_-altal-a-231_2013-eu-rendelet-alapjan-teljesitendo-egyseges-adatszolgaltata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E19D10-4E0C-4E41-93A8-9425799057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C5139B-5602-495E-AAA2-A2CC06699A73}">
      <dgm:prSet/>
      <dgm:spPr/>
      <dgm:t>
        <a:bodyPr/>
        <a:lstStyle/>
        <a:p>
          <a:r>
            <a:rPr lang="hu-HU" b="1" dirty="0"/>
            <a:t>Irányelv: 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2011/61/EU irányelv (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AIFMD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EE03F4BF-C2B3-434C-AF8B-8C39B6907F5F}" type="parTrans" cxnId="{86047F4B-7FED-4161-A163-A339D71F8399}">
      <dgm:prSet/>
      <dgm:spPr/>
      <dgm:t>
        <a:bodyPr/>
        <a:lstStyle/>
        <a:p>
          <a:endParaRPr lang="en-US"/>
        </a:p>
      </dgm:t>
    </dgm:pt>
    <dgm:pt modelId="{E637E672-E475-4638-9687-DFB71BED476C}" type="sibTrans" cxnId="{86047F4B-7FED-4161-A163-A339D71F8399}">
      <dgm:prSet/>
      <dgm:spPr/>
      <dgm:t>
        <a:bodyPr/>
        <a:lstStyle/>
        <a:p>
          <a:endParaRPr lang="en-US"/>
        </a:p>
      </dgm:t>
    </dgm:pt>
    <dgm:pt modelId="{80B032EF-D191-4C56-9FC0-F5E87C5FCF83}">
      <dgm:prSet/>
      <dgm:spPr/>
      <dgm:t>
        <a:bodyPr/>
        <a:lstStyle/>
        <a:p>
          <a:r>
            <a:rPr lang="hu-HU" b="1" dirty="0"/>
            <a:t>Rendelet: 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231/2013/EU rendelet (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-rendelet)</a:t>
          </a:r>
          <a:endParaRPr lang="en-US" dirty="0">
            <a:solidFill>
              <a:schemeClr val="tx2"/>
            </a:solidFill>
          </a:endParaRPr>
        </a:p>
      </dgm:t>
    </dgm:pt>
    <dgm:pt modelId="{63EC8510-A1DA-4620-BF40-ED49FA176B7A}" type="parTrans" cxnId="{22720409-48A2-48F2-8A56-616C0FA678AF}">
      <dgm:prSet/>
      <dgm:spPr/>
      <dgm:t>
        <a:bodyPr/>
        <a:lstStyle/>
        <a:p>
          <a:endParaRPr lang="en-US"/>
        </a:p>
      </dgm:t>
    </dgm:pt>
    <dgm:pt modelId="{1942A0E7-4EC3-4A53-9555-11F50A960DBC}" type="sibTrans" cxnId="{22720409-48A2-48F2-8A56-616C0FA678AF}">
      <dgm:prSet/>
      <dgm:spPr/>
      <dgm:t>
        <a:bodyPr/>
        <a:lstStyle/>
        <a:p>
          <a:endParaRPr lang="en-US"/>
        </a:p>
      </dgm:t>
    </dgm:pt>
    <dgm:pt modelId="{B67124DE-D070-4EA7-BC76-FAA9192239CF}">
      <dgm:prSet/>
      <dgm:spPr/>
      <dgm:t>
        <a:bodyPr/>
        <a:lstStyle/>
        <a:p>
          <a:r>
            <a:rPr lang="hu-HU" b="1" dirty="0"/>
            <a:t>Iránymutatás</a:t>
          </a:r>
          <a:r>
            <a:rPr lang="hu-HU" dirty="0"/>
            <a:t>: 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Guidelines</a:t>
          </a:r>
          <a:endParaRPr lang="en-US" dirty="0">
            <a:solidFill>
              <a:schemeClr val="tx2"/>
            </a:solidFill>
          </a:endParaRPr>
        </a:p>
      </dgm:t>
    </dgm:pt>
    <dgm:pt modelId="{EDAB516D-7539-40B4-B112-0B6AEACABE73}" type="parTrans" cxnId="{04EE25DB-C197-4849-9B2D-5838E4E141C8}">
      <dgm:prSet/>
      <dgm:spPr/>
      <dgm:t>
        <a:bodyPr/>
        <a:lstStyle/>
        <a:p>
          <a:endParaRPr lang="en-US"/>
        </a:p>
      </dgm:t>
    </dgm:pt>
    <dgm:pt modelId="{BBE37C05-11DF-4CC0-B7B5-8CBD9C702342}" type="sibTrans" cxnId="{04EE25DB-C197-4849-9B2D-5838E4E141C8}">
      <dgm:prSet/>
      <dgm:spPr/>
      <dgm:t>
        <a:bodyPr/>
        <a:lstStyle/>
        <a:p>
          <a:endParaRPr lang="en-US"/>
        </a:p>
      </dgm:t>
    </dgm:pt>
    <dgm:pt modelId="{EA18F320-2835-4152-8E49-32E249F006F9}">
      <dgm:prSet/>
      <dgm:spPr/>
      <dgm:t>
        <a:bodyPr/>
        <a:lstStyle/>
        <a:p>
          <a:r>
            <a:rPr lang="hu-HU" b="1" dirty="0"/>
            <a:t>MNB honlapon elérhető információk:</a:t>
          </a:r>
          <a:endParaRPr lang="en-US" b="1" dirty="0"/>
        </a:p>
      </dgm:t>
    </dgm:pt>
    <dgm:pt modelId="{42F8AF4F-B23A-4566-8EE4-9D3F3DD276E5}" type="parTrans" cxnId="{CF7CBDF2-6B79-4EC5-818F-37D405653A5C}">
      <dgm:prSet/>
      <dgm:spPr/>
      <dgm:t>
        <a:bodyPr/>
        <a:lstStyle/>
        <a:p>
          <a:endParaRPr lang="en-US"/>
        </a:p>
      </dgm:t>
    </dgm:pt>
    <dgm:pt modelId="{0153298D-2FD9-434C-B009-5F741DA59D25}" type="sibTrans" cxnId="{CF7CBDF2-6B79-4EC5-818F-37D405653A5C}">
      <dgm:prSet/>
      <dgm:spPr/>
      <dgm:t>
        <a:bodyPr/>
        <a:lstStyle/>
        <a:p>
          <a:endParaRPr lang="en-US"/>
        </a:p>
      </dgm:t>
    </dgm:pt>
    <dgm:pt modelId="{C535998A-2A2E-46F5-BC72-0D3D2E84357D}">
      <dgm:prSet/>
      <dgm:spPr/>
      <dgm:t>
        <a:bodyPr/>
        <a:lstStyle/>
        <a:p>
          <a:pPr>
            <a:buNone/>
          </a:pPr>
          <a:r>
            <a:rPr lang="hu-HU" dirty="0">
              <a:hlinkClick xmlns:r="http://schemas.openxmlformats.org/officeDocument/2006/relationships" r:id="rId4"/>
            </a:rPr>
            <a:t>Az alternatív befektetési alapkezelők (</a:t>
          </a:r>
          <a:r>
            <a:rPr lang="hu-HU" dirty="0" err="1">
              <a:hlinkClick xmlns:r="http://schemas.openxmlformats.org/officeDocument/2006/relationships" r:id="rId4"/>
            </a:rPr>
            <a:t>ABAK</a:t>
          </a:r>
          <a:r>
            <a:rPr lang="hu-HU" dirty="0">
              <a:hlinkClick xmlns:r="http://schemas.openxmlformats.org/officeDocument/2006/relationships" r:id="rId4"/>
            </a:rPr>
            <a:t>) által a 231/2013 EU rendelet alapján teljesítendő egységes adatszolgáltatás</a:t>
          </a:r>
          <a:endParaRPr lang="en-US" dirty="0">
            <a:solidFill>
              <a:schemeClr val="tx2"/>
            </a:solidFill>
          </a:endParaRPr>
        </a:p>
      </dgm:t>
    </dgm:pt>
    <dgm:pt modelId="{A508474E-58F6-406E-B575-A33A64D53196}" type="parTrans" cxnId="{7FABBB94-162D-4F0E-A3CD-A3F97EEC9F6C}">
      <dgm:prSet/>
      <dgm:spPr/>
      <dgm:t>
        <a:bodyPr/>
        <a:lstStyle/>
        <a:p>
          <a:endParaRPr lang="en-US"/>
        </a:p>
      </dgm:t>
    </dgm:pt>
    <dgm:pt modelId="{F85CCB38-525B-4726-BC2C-A75CC5F4D13E}" type="sibTrans" cxnId="{7FABBB94-162D-4F0E-A3CD-A3F97EEC9F6C}">
      <dgm:prSet/>
      <dgm:spPr/>
      <dgm:t>
        <a:bodyPr/>
        <a:lstStyle/>
        <a:p>
          <a:endParaRPr lang="en-US"/>
        </a:p>
      </dgm:t>
    </dgm:pt>
    <dgm:pt modelId="{544D190E-89A8-484C-AD34-6FC806E38C6D}">
      <dgm:prSet/>
      <dgm:spPr/>
      <dgm:t>
        <a:bodyPr/>
        <a:lstStyle/>
        <a:p>
          <a:r>
            <a:rPr lang="hu-HU" dirty="0">
              <a:hlinkClick xmlns:r="http://schemas.openxmlformats.org/officeDocument/2006/relationships" r:id="rId5"/>
            </a:rPr>
            <a:t>Az </a:t>
          </a:r>
          <a:r>
            <a:rPr lang="hu-HU" dirty="0" err="1">
              <a:hlinkClick xmlns:r="http://schemas.openxmlformats.org/officeDocument/2006/relationships" r:id="rId5"/>
            </a:rPr>
            <a:t>ESMA</a:t>
          </a:r>
          <a:r>
            <a:rPr lang="hu-HU" dirty="0">
              <a:hlinkClick xmlns:r="http://schemas.openxmlformats.org/officeDocument/2006/relationships" r:id="rId5"/>
            </a:rPr>
            <a:t> által elrendelt adatszolgáltatásokkal kapcsolatos közérdekű kérdések és válaszok</a:t>
          </a:r>
          <a:endParaRPr lang="en-US" dirty="0">
            <a:solidFill>
              <a:schemeClr val="tx2"/>
            </a:solidFill>
          </a:endParaRPr>
        </a:p>
      </dgm:t>
    </dgm:pt>
    <dgm:pt modelId="{E4A584D9-2354-4EAC-AF1C-C17E0E315CC3}" type="parTrans" cxnId="{7969FFD1-C23A-4791-B7D2-2631280244DC}">
      <dgm:prSet/>
      <dgm:spPr/>
      <dgm:t>
        <a:bodyPr/>
        <a:lstStyle/>
        <a:p>
          <a:endParaRPr lang="en-US"/>
        </a:p>
      </dgm:t>
    </dgm:pt>
    <dgm:pt modelId="{66D16FB9-66C1-439B-8A45-3CF6B4EF133B}" type="sibTrans" cxnId="{7969FFD1-C23A-4791-B7D2-2631280244DC}">
      <dgm:prSet/>
      <dgm:spPr/>
      <dgm:t>
        <a:bodyPr/>
        <a:lstStyle/>
        <a:p>
          <a:endParaRPr lang="en-US"/>
        </a:p>
      </dgm:t>
    </dgm:pt>
    <dgm:pt modelId="{D4E181D3-FFF2-45DA-ADF5-F73D1A80FFA6}">
      <dgm:prSet/>
      <dgm:spPr/>
      <dgm:t>
        <a:bodyPr/>
        <a:lstStyle/>
        <a:p>
          <a:r>
            <a:rPr lang="hu-HU" b="1" dirty="0" err="1"/>
            <a:t>ESMA</a:t>
          </a:r>
          <a:r>
            <a:rPr lang="hu-HU" b="1" dirty="0"/>
            <a:t> honlapján elérhető információk:</a:t>
          </a:r>
          <a:endParaRPr lang="en-US" b="1" dirty="0"/>
        </a:p>
      </dgm:t>
    </dgm:pt>
    <dgm:pt modelId="{35DF9226-FCE9-4990-8B7C-97D444998205}" type="parTrans" cxnId="{3787282C-DE0C-4FC1-BF44-D0E2A0338E60}">
      <dgm:prSet/>
      <dgm:spPr/>
      <dgm:t>
        <a:bodyPr/>
        <a:lstStyle/>
        <a:p>
          <a:endParaRPr lang="en-US"/>
        </a:p>
      </dgm:t>
    </dgm:pt>
    <dgm:pt modelId="{3008AAB6-3228-47CF-812B-A08C24AC1BD3}" type="sibTrans" cxnId="{3787282C-DE0C-4FC1-BF44-D0E2A0338E60}">
      <dgm:prSet/>
      <dgm:spPr/>
      <dgm:t>
        <a:bodyPr/>
        <a:lstStyle/>
        <a:p>
          <a:endParaRPr lang="en-US"/>
        </a:p>
      </dgm:t>
    </dgm:pt>
    <dgm:pt modelId="{BAD75FB1-6667-44A7-9F9A-A48E4E5934B8}">
      <dgm:prSet/>
      <dgm:spPr/>
      <dgm:t>
        <a:bodyPr/>
        <a:lstStyle/>
        <a:p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Fund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Management (europa.eu)</a:t>
          </a:r>
          <a:endParaRPr lang="en-US" dirty="0">
            <a:solidFill>
              <a:schemeClr val="tx2"/>
            </a:solidFill>
          </a:endParaRPr>
        </a:p>
      </dgm:t>
    </dgm:pt>
    <dgm:pt modelId="{84B9B6BF-714A-46E4-95DE-3EE8BD0F6E60}" type="parTrans" cxnId="{2583465E-035B-4395-876B-57F8A991B59F}">
      <dgm:prSet/>
      <dgm:spPr/>
      <dgm:t>
        <a:bodyPr/>
        <a:lstStyle/>
        <a:p>
          <a:endParaRPr lang="en-US"/>
        </a:p>
      </dgm:t>
    </dgm:pt>
    <dgm:pt modelId="{EC4D214E-F0E1-4D24-9111-F4ECCFED67EA}" type="sibTrans" cxnId="{2583465E-035B-4395-876B-57F8A991B59F}">
      <dgm:prSet/>
      <dgm:spPr/>
      <dgm:t>
        <a:bodyPr/>
        <a:lstStyle/>
        <a:p>
          <a:endParaRPr lang="en-US"/>
        </a:p>
      </dgm:t>
    </dgm:pt>
    <dgm:pt modelId="{2BC63C6E-4951-4DC9-8C5D-F4F289286DFB}">
      <dgm:prSet/>
      <dgm:spPr/>
      <dgm:t>
        <a:bodyPr/>
        <a:lstStyle/>
        <a:p>
          <a:pPr>
            <a:buNone/>
          </a:pPr>
          <a:r>
            <a:rPr lang="hu-HU" dirty="0" err="1">
              <a:hlinkClick xmlns:r="http://schemas.openxmlformats.org/officeDocument/2006/relationships" r:id="rId7"/>
            </a:rPr>
            <a:t>AIFMD</a:t>
          </a:r>
          <a:r>
            <a:rPr lang="hu-HU" dirty="0">
              <a:hlinkClick xmlns:r="http://schemas.openxmlformats.org/officeDocument/2006/relationships" r:id="rId7"/>
            </a:rPr>
            <a:t> </a:t>
          </a:r>
          <a:r>
            <a:rPr lang="hu-HU" dirty="0" err="1">
              <a:hlinkClick xmlns:r="http://schemas.openxmlformats.org/officeDocument/2006/relationships" r:id="rId7"/>
            </a:rPr>
            <a:t>Reporting</a:t>
          </a:r>
          <a:endParaRPr lang="en-US" dirty="0">
            <a:solidFill>
              <a:schemeClr val="tx2"/>
            </a:solidFill>
          </a:endParaRPr>
        </a:p>
      </dgm:t>
    </dgm:pt>
    <dgm:pt modelId="{B0DFF499-E4E7-44FA-B73D-EC945BEE9197}" type="parTrans" cxnId="{807FDD1D-5902-491B-B858-055260EA621A}">
      <dgm:prSet/>
      <dgm:spPr/>
      <dgm:t>
        <a:bodyPr/>
        <a:lstStyle/>
        <a:p>
          <a:endParaRPr lang="hu-HU"/>
        </a:p>
      </dgm:t>
    </dgm:pt>
    <dgm:pt modelId="{2E076D67-A8F9-4A57-8FC1-1019FA35E429}" type="sibTrans" cxnId="{807FDD1D-5902-491B-B858-055260EA621A}">
      <dgm:prSet/>
      <dgm:spPr/>
      <dgm:t>
        <a:bodyPr/>
        <a:lstStyle/>
        <a:p>
          <a:endParaRPr lang="hu-HU"/>
        </a:p>
      </dgm:t>
    </dgm:pt>
    <dgm:pt modelId="{4F130CCD-3F32-4AD7-A6C8-E7B9B787ABD2}" type="pres">
      <dgm:prSet presAssocID="{82E19D10-4E0C-4E41-93A8-9425799057E2}" presName="linear" presStyleCnt="0">
        <dgm:presLayoutVars>
          <dgm:animLvl val="lvl"/>
          <dgm:resizeHandles val="exact"/>
        </dgm:presLayoutVars>
      </dgm:prSet>
      <dgm:spPr/>
    </dgm:pt>
    <dgm:pt modelId="{D6962E24-6687-4E34-A0E7-BCF00D32F459}" type="pres">
      <dgm:prSet presAssocID="{F5C5139B-5602-495E-AAA2-A2CC06699A73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9F4BA9A8-7B00-4455-9753-81164DA1E0DC}" type="pres">
      <dgm:prSet presAssocID="{E637E672-E475-4638-9687-DFB71BED476C}" presName="spacer" presStyleCnt="0"/>
      <dgm:spPr/>
    </dgm:pt>
    <dgm:pt modelId="{A78B1C9C-E531-494C-B39F-E1C2C92DE53C}" type="pres">
      <dgm:prSet presAssocID="{80B032EF-D191-4C56-9FC0-F5E87C5FCF83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99EBCA6E-A0AB-47AE-9660-7E437DACC269}" type="pres">
      <dgm:prSet presAssocID="{1942A0E7-4EC3-4A53-9555-11F50A960DBC}" presName="spacer" presStyleCnt="0"/>
      <dgm:spPr/>
    </dgm:pt>
    <dgm:pt modelId="{E49EA82F-1A55-418F-890C-FC12F389D3D8}" type="pres">
      <dgm:prSet presAssocID="{B67124DE-D070-4EA7-BC76-FAA9192239CF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55D3AE7C-F65C-46A1-88E5-3D76F86A28B7}" type="pres">
      <dgm:prSet presAssocID="{BBE37C05-11DF-4CC0-B7B5-8CBD9C702342}" presName="spacer" presStyleCnt="0"/>
      <dgm:spPr/>
    </dgm:pt>
    <dgm:pt modelId="{C257929B-7BCA-405C-9E16-1E363743B69D}" type="pres">
      <dgm:prSet presAssocID="{EA18F320-2835-4152-8E49-32E249F006F9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87245611-3C65-448C-9609-68CE0DD11440}" type="pres">
      <dgm:prSet presAssocID="{0153298D-2FD9-434C-B009-5F741DA59D25}" presName="spacer" presStyleCnt="0"/>
      <dgm:spPr/>
    </dgm:pt>
    <dgm:pt modelId="{6B452CA3-9A7D-4E0E-ABC3-0DACE9E9E536}" type="pres">
      <dgm:prSet presAssocID="{C535998A-2A2E-46F5-BC72-0D3D2E84357D}" presName="parentText" presStyleLbl="node1" presStyleIdx="4" presStyleCnt="9" custLinFactNeighborY="54764">
        <dgm:presLayoutVars>
          <dgm:chMax val="0"/>
          <dgm:bulletEnabled val="1"/>
        </dgm:presLayoutVars>
      </dgm:prSet>
      <dgm:spPr/>
    </dgm:pt>
    <dgm:pt modelId="{C47BFF67-45E6-478E-86BA-F379BA755004}" type="pres">
      <dgm:prSet presAssocID="{F85CCB38-525B-4726-BC2C-A75CC5F4D13E}" presName="spacer" presStyleCnt="0"/>
      <dgm:spPr/>
    </dgm:pt>
    <dgm:pt modelId="{00129EE7-3CD4-40C9-8B4A-6691DABB17D8}" type="pres">
      <dgm:prSet presAssocID="{544D190E-89A8-484C-AD34-6FC806E38C6D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08F21D0B-E150-4280-A3E5-E99B3C7894FD}" type="pres">
      <dgm:prSet presAssocID="{66D16FB9-66C1-439B-8A45-3CF6B4EF133B}" presName="spacer" presStyleCnt="0"/>
      <dgm:spPr/>
    </dgm:pt>
    <dgm:pt modelId="{566E8FC3-2840-47AE-A1B8-204E029E47B3}" type="pres">
      <dgm:prSet presAssocID="{D4E181D3-FFF2-45DA-ADF5-F73D1A80FFA6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D7E1F4E0-9B1C-490B-84F0-09BF2F616167}" type="pres">
      <dgm:prSet presAssocID="{3008AAB6-3228-47CF-812B-A08C24AC1BD3}" presName="spacer" presStyleCnt="0"/>
      <dgm:spPr/>
    </dgm:pt>
    <dgm:pt modelId="{C0539D84-6BCB-4D37-9474-ADA744F6BAA4}" type="pres">
      <dgm:prSet presAssocID="{BAD75FB1-6667-44A7-9F9A-A48E4E5934B8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637BA2C4-DA86-43B2-AC9E-59B0C94636D7}" type="pres">
      <dgm:prSet presAssocID="{EC4D214E-F0E1-4D24-9111-F4ECCFED67EA}" presName="spacer" presStyleCnt="0"/>
      <dgm:spPr/>
    </dgm:pt>
    <dgm:pt modelId="{72AB538E-8C59-4B62-95C1-3A105B287641}" type="pres">
      <dgm:prSet presAssocID="{2BC63C6E-4951-4DC9-8C5D-F4F289286DFB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CD621A00-D58F-4DAB-B415-503599C3B2F8}" type="presOf" srcId="{82E19D10-4E0C-4E41-93A8-9425799057E2}" destId="{4F130CCD-3F32-4AD7-A6C8-E7B9B787ABD2}" srcOrd="0" destOrd="0" presId="urn:microsoft.com/office/officeart/2005/8/layout/vList2"/>
    <dgm:cxn modelId="{22720409-48A2-48F2-8A56-616C0FA678AF}" srcId="{82E19D10-4E0C-4E41-93A8-9425799057E2}" destId="{80B032EF-D191-4C56-9FC0-F5E87C5FCF83}" srcOrd="1" destOrd="0" parTransId="{63EC8510-A1DA-4620-BF40-ED49FA176B7A}" sibTransId="{1942A0E7-4EC3-4A53-9555-11F50A960DBC}"/>
    <dgm:cxn modelId="{F48F8713-3B8F-4C20-A1E9-A8DB826BBFA0}" type="presOf" srcId="{80B032EF-D191-4C56-9FC0-F5E87C5FCF83}" destId="{A78B1C9C-E531-494C-B39F-E1C2C92DE53C}" srcOrd="0" destOrd="0" presId="urn:microsoft.com/office/officeart/2005/8/layout/vList2"/>
    <dgm:cxn modelId="{807FDD1D-5902-491B-B858-055260EA621A}" srcId="{82E19D10-4E0C-4E41-93A8-9425799057E2}" destId="{2BC63C6E-4951-4DC9-8C5D-F4F289286DFB}" srcOrd="8" destOrd="0" parTransId="{B0DFF499-E4E7-44FA-B73D-EC945BEE9197}" sibTransId="{2E076D67-A8F9-4A57-8FC1-1019FA35E429}"/>
    <dgm:cxn modelId="{3787282C-DE0C-4FC1-BF44-D0E2A0338E60}" srcId="{82E19D10-4E0C-4E41-93A8-9425799057E2}" destId="{D4E181D3-FFF2-45DA-ADF5-F73D1A80FFA6}" srcOrd="6" destOrd="0" parTransId="{35DF9226-FCE9-4990-8B7C-97D444998205}" sibTransId="{3008AAB6-3228-47CF-812B-A08C24AC1BD3}"/>
    <dgm:cxn modelId="{2583465E-035B-4395-876B-57F8A991B59F}" srcId="{82E19D10-4E0C-4E41-93A8-9425799057E2}" destId="{BAD75FB1-6667-44A7-9F9A-A48E4E5934B8}" srcOrd="7" destOrd="0" parTransId="{84B9B6BF-714A-46E4-95DE-3EE8BD0F6E60}" sibTransId="{EC4D214E-F0E1-4D24-9111-F4ECCFED67EA}"/>
    <dgm:cxn modelId="{06E5FE5E-0065-455A-B827-82FC9A68A8D4}" type="presOf" srcId="{BAD75FB1-6667-44A7-9F9A-A48E4E5934B8}" destId="{C0539D84-6BCB-4D37-9474-ADA744F6BAA4}" srcOrd="0" destOrd="0" presId="urn:microsoft.com/office/officeart/2005/8/layout/vList2"/>
    <dgm:cxn modelId="{61463A48-1484-4895-BAF9-1CCE45964F51}" type="presOf" srcId="{D4E181D3-FFF2-45DA-ADF5-F73D1A80FFA6}" destId="{566E8FC3-2840-47AE-A1B8-204E029E47B3}" srcOrd="0" destOrd="0" presId="urn:microsoft.com/office/officeart/2005/8/layout/vList2"/>
    <dgm:cxn modelId="{8FD8654B-4956-4843-BFDB-99D1EA95881A}" type="presOf" srcId="{C535998A-2A2E-46F5-BC72-0D3D2E84357D}" destId="{6B452CA3-9A7D-4E0E-ABC3-0DACE9E9E536}" srcOrd="0" destOrd="0" presId="urn:microsoft.com/office/officeart/2005/8/layout/vList2"/>
    <dgm:cxn modelId="{86047F4B-7FED-4161-A163-A339D71F8399}" srcId="{82E19D10-4E0C-4E41-93A8-9425799057E2}" destId="{F5C5139B-5602-495E-AAA2-A2CC06699A73}" srcOrd="0" destOrd="0" parTransId="{EE03F4BF-C2B3-434C-AF8B-8C39B6907F5F}" sibTransId="{E637E672-E475-4638-9687-DFB71BED476C}"/>
    <dgm:cxn modelId="{7CA87F5A-D9A0-42B5-A670-2210723BDB0D}" type="presOf" srcId="{F5C5139B-5602-495E-AAA2-A2CC06699A73}" destId="{D6962E24-6687-4E34-A0E7-BCF00D32F459}" srcOrd="0" destOrd="0" presId="urn:microsoft.com/office/officeart/2005/8/layout/vList2"/>
    <dgm:cxn modelId="{7FABBB94-162D-4F0E-A3CD-A3F97EEC9F6C}" srcId="{82E19D10-4E0C-4E41-93A8-9425799057E2}" destId="{C535998A-2A2E-46F5-BC72-0D3D2E84357D}" srcOrd="4" destOrd="0" parTransId="{A508474E-58F6-406E-B575-A33A64D53196}" sibTransId="{F85CCB38-525B-4726-BC2C-A75CC5F4D13E}"/>
    <dgm:cxn modelId="{4990AE9C-FFFF-432B-A42F-3C4E42FFD829}" type="presOf" srcId="{B67124DE-D070-4EA7-BC76-FAA9192239CF}" destId="{E49EA82F-1A55-418F-890C-FC12F389D3D8}" srcOrd="0" destOrd="0" presId="urn:microsoft.com/office/officeart/2005/8/layout/vList2"/>
    <dgm:cxn modelId="{2C86FAB4-EBB1-4E67-90DB-019370BE6778}" type="presOf" srcId="{EA18F320-2835-4152-8E49-32E249F006F9}" destId="{C257929B-7BCA-405C-9E16-1E363743B69D}" srcOrd="0" destOrd="0" presId="urn:microsoft.com/office/officeart/2005/8/layout/vList2"/>
    <dgm:cxn modelId="{7969FFD1-C23A-4791-B7D2-2631280244DC}" srcId="{82E19D10-4E0C-4E41-93A8-9425799057E2}" destId="{544D190E-89A8-484C-AD34-6FC806E38C6D}" srcOrd="5" destOrd="0" parTransId="{E4A584D9-2354-4EAC-AF1C-C17E0E315CC3}" sibTransId="{66D16FB9-66C1-439B-8A45-3CF6B4EF133B}"/>
    <dgm:cxn modelId="{04EE25DB-C197-4849-9B2D-5838E4E141C8}" srcId="{82E19D10-4E0C-4E41-93A8-9425799057E2}" destId="{B67124DE-D070-4EA7-BC76-FAA9192239CF}" srcOrd="2" destOrd="0" parTransId="{EDAB516D-7539-40B4-B112-0B6AEACABE73}" sibTransId="{BBE37C05-11DF-4CC0-B7B5-8CBD9C702342}"/>
    <dgm:cxn modelId="{93C097E0-9F52-4233-805D-75026739B7A7}" type="presOf" srcId="{544D190E-89A8-484C-AD34-6FC806E38C6D}" destId="{00129EE7-3CD4-40C9-8B4A-6691DABB17D8}" srcOrd="0" destOrd="0" presId="urn:microsoft.com/office/officeart/2005/8/layout/vList2"/>
    <dgm:cxn modelId="{9D4DA9E8-1D42-4502-BFD4-E22866969633}" type="presOf" srcId="{2BC63C6E-4951-4DC9-8C5D-F4F289286DFB}" destId="{72AB538E-8C59-4B62-95C1-3A105B287641}" srcOrd="0" destOrd="0" presId="urn:microsoft.com/office/officeart/2005/8/layout/vList2"/>
    <dgm:cxn modelId="{CF7CBDF2-6B79-4EC5-818F-37D405653A5C}" srcId="{82E19D10-4E0C-4E41-93A8-9425799057E2}" destId="{EA18F320-2835-4152-8E49-32E249F006F9}" srcOrd="3" destOrd="0" parTransId="{42F8AF4F-B23A-4566-8EE4-9D3F3DD276E5}" sibTransId="{0153298D-2FD9-434C-B009-5F741DA59D25}"/>
    <dgm:cxn modelId="{08B556AB-FCE0-49EF-826B-4E120FE617FD}" type="presParOf" srcId="{4F130CCD-3F32-4AD7-A6C8-E7B9B787ABD2}" destId="{D6962E24-6687-4E34-A0E7-BCF00D32F459}" srcOrd="0" destOrd="0" presId="urn:microsoft.com/office/officeart/2005/8/layout/vList2"/>
    <dgm:cxn modelId="{26C8ECBE-AE96-4941-8482-F4AE9A1B6596}" type="presParOf" srcId="{4F130CCD-3F32-4AD7-A6C8-E7B9B787ABD2}" destId="{9F4BA9A8-7B00-4455-9753-81164DA1E0DC}" srcOrd="1" destOrd="0" presId="urn:microsoft.com/office/officeart/2005/8/layout/vList2"/>
    <dgm:cxn modelId="{57B6491A-146E-4D2C-BB69-DD80E4248B19}" type="presParOf" srcId="{4F130CCD-3F32-4AD7-A6C8-E7B9B787ABD2}" destId="{A78B1C9C-E531-494C-B39F-E1C2C92DE53C}" srcOrd="2" destOrd="0" presId="urn:microsoft.com/office/officeart/2005/8/layout/vList2"/>
    <dgm:cxn modelId="{4320A9C0-FDB7-4E6A-A5E9-BACF7513A255}" type="presParOf" srcId="{4F130CCD-3F32-4AD7-A6C8-E7B9B787ABD2}" destId="{99EBCA6E-A0AB-47AE-9660-7E437DACC269}" srcOrd="3" destOrd="0" presId="urn:microsoft.com/office/officeart/2005/8/layout/vList2"/>
    <dgm:cxn modelId="{B0CF0D0D-8A44-447C-B5F2-13CEF520A89D}" type="presParOf" srcId="{4F130CCD-3F32-4AD7-A6C8-E7B9B787ABD2}" destId="{E49EA82F-1A55-418F-890C-FC12F389D3D8}" srcOrd="4" destOrd="0" presId="urn:microsoft.com/office/officeart/2005/8/layout/vList2"/>
    <dgm:cxn modelId="{F571C959-E99A-456E-B59C-86A9FF6ECBB4}" type="presParOf" srcId="{4F130CCD-3F32-4AD7-A6C8-E7B9B787ABD2}" destId="{55D3AE7C-F65C-46A1-88E5-3D76F86A28B7}" srcOrd="5" destOrd="0" presId="urn:microsoft.com/office/officeart/2005/8/layout/vList2"/>
    <dgm:cxn modelId="{1CE3C904-F9EC-47F5-8574-794E57E30FBB}" type="presParOf" srcId="{4F130CCD-3F32-4AD7-A6C8-E7B9B787ABD2}" destId="{C257929B-7BCA-405C-9E16-1E363743B69D}" srcOrd="6" destOrd="0" presId="urn:microsoft.com/office/officeart/2005/8/layout/vList2"/>
    <dgm:cxn modelId="{E6AB78C1-9E4C-472C-AE05-184E7442A449}" type="presParOf" srcId="{4F130CCD-3F32-4AD7-A6C8-E7B9B787ABD2}" destId="{87245611-3C65-448C-9609-68CE0DD11440}" srcOrd="7" destOrd="0" presId="urn:microsoft.com/office/officeart/2005/8/layout/vList2"/>
    <dgm:cxn modelId="{FB2323E6-44BC-4EBC-8409-6D0CF8EDED10}" type="presParOf" srcId="{4F130CCD-3F32-4AD7-A6C8-E7B9B787ABD2}" destId="{6B452CA3-9A7D-4E0E-ABC3-0DACE9E9E536}" srcOrd="8" destOrd="0" presId="urn:microsoft.com/office/officeart/2005/8/layout/vList2"/>
    <dgm:cxn modelId="{D05C485B-0A47-4434-BDF3-4244093F8657}" type="presParOf" srcId="{4F130CCD-3F32-4AD7-A6C8-E7B9B787ABD2}" destId="{C47BFF67-45E6-478E-86BA-F379BA755004}" srcOrd="9" destOrd="0" presId="urn:microsoft.com/office/officeart/2005/8/layout/vList2"/>
    <dgm:cxn modelId="{4E74518B-44B7-45F8-91E9-5B5728BC27BD}" type="presParOf" srcId="{4F130CCD-3F32-4AD7-A6C8-E7B9B787ABD2}" destId="{00129EE7-3CD4-40C9-8B4A-6691DABB17D8}" srcOrd="10" destOrd="0" presId="urn:microsoft.com/office/officeart/2005/8/layout/vList2"/>
    <dgm:cxn modelId="{F818B452-B8BF-41DF-90F1-86D01730B96E}" type="presParOf" srcId="{4F130CCD-3F32-4AD7-A6C8-E7B9B787ABD2}" destId="{08F21D0B-E150-4280-A3E5-E99B3C7894FD}" srcOrd="11" destOrd="0" presId="urn:microsoft.com/office/officeart/2005/8/layout/vList2"/>
    <dgm:cxn modelId="{969BBDE3-E9D6-4632-A153-A13F80C1572D}" type="presParOf" srcId="{4F130CCD-3F32-4AD7-A6C8-E7B9B787ABD2}" destId="{566E8FC3-2840-47AE-A1B8-204E029E47B3}" srcOrd="12" destOrd="0" presId="urn:microsoft.com/office/officeart/2005/8/layout/vList2"/>
    <dgm:cxn modelId="{1CE8EE17-EE59-4C43-AE24-208E116D0DC9}" type="presParOf" srcId="{4F130CCD-3F32-4AD7-A6C8-E7B9B787ABD2}" destId="{D7E1F4E0-9B1C-490B-84F0-09BF2F616167}" srcOrd="13" destOrd="0" presId="urn:microsoft.com/office/officeart/2005/8/layout/vList2"/>
    <dgm:cxn modelId="{EE8F69CA-799C-43ED-89AA-A5EC4266B047}" type="presParOf" srcId="{4F130CCD-3F32-4AD7-A6C8-E7B9B787ABD2}" destId="{C0539D84-6BCB-4D37-9474-ADA744F6BAA4}" srcOrd="14" destOrd="0" presId="urn:microsoft.com/office/officeart/2005/8/layout/vList2"/>
    <dgm:cxn modelId="{4FEAB0F4-74D9-41C6-A798-53F55FD89ADA}" type="presParOf" srcId="{4F130CCD-3F32-4AD7-A6C8-E7B9B787ABD2}" destId="{637BA2C4-DA86-43B2-AC9E-59B0C94636D7}" srcOrd="15" destOrd="0" presId="urn:microsoft.com/office/officeart/2005/8/layout/vList2"/>
    <dgm:cxn modelId="{4BE8E692-D86A-41E5-931C-B3719DF6B738}" type="presParOf" srcId="{4F130CCD-3F32-4AD7-A6C8-E7B9B787ABD2}" destId="{72AB538E-8C59-4B62-95C1-3A105B28764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6106EE-700F-479F-9BA9-7D2309F01715}" type="doc">
      <dgm:prSet loTypeId="urn:microsoft.com/office/officeart/2005/8/layout/matrix1" loCatId="matrix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F43A3C4B-EC30-4A57-A6A6-3653223E4D56}">
      <dgm:prSet phldrT="[Szöveg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u-HU" dirty="0"/>
            <a:t>Jelentéstáblák megfeleltetése az IT </a:t>
          </a:r>
          <a:r>
            <a:rPr lang="hu-HU" dirty="0" err="1"/>
            <a:t>Guidance-hez</a:t>
          </a:r>
          <a:endParaRPr lang="hu-HU" dirty="0"/>
        </a:p>
      </dgm:t>
    </dgm:pt>
    <dgm:pt modelId="{E47319CB-360B-4E29-9ADB-AFB8B55E72DE}" type="parTrans" cxnId="{9176F759-1E28-480C-AD43-960F0A2E1EA2}">
      <dgm:prSet/>
      <dgm:spPr/>
      <dgm:t>
        <a:bodyPr/>
        <a:lstStyle/>
        <a:p>
          <a:endParaRPr lang="hu-HU"/>
        </a:p>
      </dgm:t>
    </dgm:pt>
    <dgm:pt modelId="{08BEE4FC-1104-4E4F-89BC-B495569787B9}" type="sibTrans" cxnId="{9176F759-1E28-480C-AD43-960F0A2E1EA2}">
      <dgm:prSet/>
      <dgm:spPr/>
      <dgm:t>
        <a:bodyPr/>
        <a:lstStyle/>
        <a:p>
          <a:endParaRPr lang="hu-HU"/>
        </a:p>
      </dgm:t>
    </dgm:pt>
    <dgm:pt modelId="{589F752A-B477-4CE9-84FD-327D9C21E062}">
      <dgm:prSet phldrT="[Szöveg]" custT="1"/>
      <dgm:spPr/>
      <dgm:t>
        <a:bodyPr/>
        <a:lstStyle/>
        <a:p>
          <a:r>
            <a:rPr lang="hu-HU" sz="3000" dirty="0" err="1"/>
            <a:t>DQEF</a:t>
          </a:r>
          <a:r>
            <a:rPr lang="hu-HU" sz="3000" dirty="0"/>
            <a:t> teszt</a:t>
          </a:r>
        </a:p>
      </dgm:t>
    </dgm:pt>
    <dgm:pt modelId="{437E5AF7-0E31-41C3-80BB-FD3E63B3E2F1}" type="parTrans" cxnId="{34AF4343-8330-4863-AC0C-8A202BCFD36B}">
      <dgm:prSet/>
      <dgm:spPr/>
      <dgm:t>
        <a:bodyPr/>
        <a:lstStyle/>
        <a:p>
          <a:endParaRPr lang="hu-HU"/>
        </a:p>
      </dgm:t>
    </dgm:pt>
    <dgm:pt modelId="{9DBF26C5-C496-4EFE-9B3A-320047CE0EAA}" type="sibTrans" cxnId="{34AF4343-8330-4863-AC0C-8A202BCFD36B}">
      <dgm:prSet/>
      <dgm:spPr/>
      <dgm:t>
        <a:bodyPr/>
        <a:lstStyle/>
        <a:p>
          <a:endParaRPr lang="hu-HU"/>
        </a:p>
      </dgm:t>
    </dgm:pt>
    <dgm:pt modelId="{00F4E879-416B-4ED2-8FBC-89172197706F}">
      <dgm:prSet phldrT="[Szöveg]" custT="1"/>
      <dgm:spPr/>
      <dgm:t>
        <a:bodyPr/>
        <a:lstStyle/>
        <a:p>
          <a:r>
            <a:rPr lang="hu-HU" sz="3000" dirty="0"/>
            <a:t>Adatszolgáltatás</a:t>
          </a:r>
        </a:p>
      </dgm:t>
    </dgm:pt>
    <dgm:pt modelId="{3DE3EA03-B005-497A-B1D6-929CC7669FB5}" type="parTrans" cxnId="{6DC4A05F-D455-4126-95D3-0A901FC5C09C}">
      <dgm:prSet/>
      <dgm:spPr/>
      <dgm:t>
        <a:bodyPr/>
        <a:lstStyle/>
        <a:p>
          <a:endParaRPr lang="hu-HU"/>
        </a:p>
      </dgm:t>
    </dgm:pt>
    <dgm:pt modelId="{2404D345-F37F-4BDF-B3A9-5679C589B2DF}" type="sibTrans" cxnId="{6DC4A05F-D455-4126-95D3-0A901FC5C09C}">
      <dgm:prSet/>
      <dgm:spPr/>
      <dgm:t>
        <a:bodyPr/>
        <a:lstStyle/>
        <a:p>
          <a:endParaRPr lang="hu-HU"/>
        </a:p>
      </dgm:t>
    </dgm:pt>
    <dgm:pt modelId="{3D678751-7CA7-4778-9B1A-3302205578E7}">
      <dgm:prSet phldrT="[Szöveg]"/>
      <dgm:spPr>
        <a:solidFill>
          <a:schemeClr val="accent1"/>
        </a:solidFill>
      </dgm:spPr>
      <dgm:t>
        <a:bodyPr/>
        <a:lstStyle/>
        <a:p>
          <a:r>
            <a:rPr lang="hu-HU" dirty="0"/>
            <a:t>XML tag</a:t>
          </a:r>
        </a:p>
        <a:p>
          <a:r>
            <a:rPr lang="hu-HU" dirty="0" err="1"/>
            <a:t>ESMA</a:t>
          </a:r>
          <a:r>
            <a:rPr lang="hu-HU" dirty="0"/>
            <a:t> XML-t lát,</a:t>
          </a:r>
        </a:p>
        <a:p>
          <a:r>
            <a:rPr lang="hu-HU" dirty="0"/>
            <a:t> XML-t is vár az adatszolgáltatóktól</a:t>
          </a:r>
        </a:p>
      </dgm:t>
    </dgm:pt>
    <dgm:pt modelId="{D4886B06-4C29-4F40-BA96-C9EBBC7795D7}" type="parTrans" cxnId="{89068CB2-623B-4331-9AC9-6F357F555A21}">
      <dgm:prSet/>
      <dgm:spPr/>
      <dgm:t>
        <a:bodyPr/>
        <a:lstStyle/>
        <a:p>
          <a:endParaRPr lang="hu-HU"/>
        </a:p>
      </dgm:t>
    </dgm:pt>
    <dgm:pt modelId="{CEEA1BE1-3897-47DD-B8A3-D381402F1099}" type="sibTrans" cxnId="{89068CB2-623B-4331-9AC9-6F357F555A21}">
      <dgm:prSet/>
      <dgm:spPr/>
      <dgm:t>
        <a:bodyPr/>
        <a:lstStyle/>
        <a:p>
          <a:endParaRPr lang="hu-HU"/>
        </a:p>
      </dgm:t>
    </dgm:pt>
    <dgm:pt modelId="{68495B2F-9B9A-4E10-A2F5-BBDAE4C50CAE}">
      <dgm:prSet phldrT="[Szöveg]"/>
      <dgm:spPr>
        <a:solidFill>
          <a:schemeClr val="accent1"/>
        </a:solidFill>
      </dgm:spPr>
      <dgm:t>
        <a:bodyPr/>
        <a:lstStyle/>
        <a:p>
          <a:r>
            <a:rPr lang="hu-HU" dirty="0"/>
            <a:t>Táblakód </a:t>
          </a:r>
        </a:p>
        <a:p>
          <a:r>
            <a:rPr lang="hu-HU" dirty="0"/>
            <a:t>(a fejlesztési költségek átvállalása miatt)</a:t>
          </a:r>
        </a:p>
      </dgm:t>
    </dgm:pt>
    <dgm:pt modelId="{F5B53CBA-539A-4C29-BB59-3F4FDDDA169C}" type="parTrans" cxnId="{BAFE555B-B5C4-4035-875F-BCC4DF0A0276}">
      <dgm:prSet/>
      <dgm:spPr/>
      <dgm:t>
        <a:bodyPr/>
        <a:lstStyle/>
        <a:p>
          <a:endParaRPr lang="hu-HU"/>
        </a:p>
      </dgm:t>
    </dgm:pt>
    <dgm:pt modelId="{8F7A1CE2-7E72-42CF-AB3C-C7256986BF1F}" type="sibTrans" cxnId="{BAFE555B-B5C4-4035-875F-BCC4DF0A0276}">
      <dgm:prSet/>
      <dgm:spPr/>
      <dgm:t>
        <a:bodyPr/>
        <a:lstStyle/>
        <a:p>
          <a:endParaRPr lang="hu-HU"/>
        </a:p>
      </dgm:t>
    </dgm:pt>
    <dgm:pt modelId="{30BCD512-1AAF-4536-BD64-71526F3CC609}">
      <dgm:prSet phldrT="[Szöveg]"/>
      <dgm:spPr/>
      <dgm:t>
        <a:bodyPr/>
        <a:lstStyle/>
        <a:p>
          <a:endParaRPr lang="hu-HU" dirty="0"/>
        </a:p>
      </dgm:t>
    </dgm:pt>
    <dgm:pt modelId="{85759270-CF3C-45F2-9B76-EC76FF5DE204}" type="parTrans" cxnId="{ED99EAE3-A8EB-4521-B163-14BF90F82183}">
      <dgm:prSet/>
      <dgm:spPr/>
      <dgm:t>
        <a:bodyPr/>
        <a:lstStyle/>
        <a:p>
          <a:endParaRPr lang="hu-HU"/>
        </a:p>
      </dgm:t>
    </dgm:pt>
    <dgm:pt modelId="{407AFFC4-B607-497A-80EE-F8BB7020200E}" type="sibTrans" cxnId="{ED99EAE3-A8EB-4521-B163-14BF90F82183}">
      <dgm:prSet/>
      <dgm:spPr/>
      <dgm:t>
        <a:bodyPr/>
        <a:lstStyle/>
        <a:p>
          <a:endParaRPr lang="hu-HU"/>
        </a:p>
      </dgm:t>
    </dgm:pt>
    <dgm:pt modelId="{18D7ECF0-31AB-4629-9774-A5FB4E76A1D7}" type="pres">
      <dgm:prSet presAssocID="{566106EE-700F-479F-9BA9-7D2309F0171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EF7E408-D3CE-4996-B925-3827232D09DC}" type="pres">
      <dgm:prSet presAssocID="{566106EE-700F-479F-9BA9-7D2309F01715}" presName="matrix" presStyleCnt="0"/>
      <dgm:spPr/>
    </dgm:pt>
    <dgm:pt modelId="{3C852D2E-2138-46A4-8116-EADF58929669}" type="pres">
      <dgm:prSet presAssocID="{566106EE-700F-479F-9BA9-7D2309F01715}" presName="tile1" presStyleLbl="node1" presStyleIdx="0" presStyleCnt="4"/>
      <dgm:spPr/>
    </dgm:pt>
    <dgm:pt modelId="{616B6B37-481D-48BC-AE47-82964F14CF64}" type="pres">
      <dgm:prSet presAssocID="{566106EE-700F-479F-9BA9-7D2309F0171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DE08FC3-82ED-4BDD-8A52-12DBB29AFF60}" type="pres">
      <dgm:prSet presAssocID="{566106EE-700F-479F-9BA9-7D2309F01715}" presName="tile2" presStyleLbl="node1" presStyleIdx="1" presStyleCnt="4"/>
      <dgm:spPr/>
    </dgm:pt>
    <dgm:pt modelId="{8484356B-C312-42C6-BCA2-95B747A504D7}" type="pres">
      <dgm:prSet presAssocID="{566106EE-700F-479F-9BA9-7D2309F0171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572B8DA-36B3-48D5-8925-EB4E553375AE}" type="pres">
      <dgm:prSet presAssocID="{566106EE-700F-479F-9BA9-7D2309F01715}" presName="tile3" presStyleLbl="node1" presStyleIdx="2" presStyleCnt="4"/>
      <dgm:spPr/>
    </dgm:pt>
    <dgm:pt modelId="{F953A8E5-773D-4FCC-A5BC-6FDF658EC4D0}" type="pres">
      <dgm:prSet presAssocID="{566106EE-700F-479F-9BA9-7D2309F0171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BF180C8-CA21-46D5-B28A-21C190F5D365}" type="pres">
      <dgm:prSet presAssocID="{566106EE-700F-479F-9BA9-7D2309F01715}" presName="tile4" presStyleLbl="node1" presStyleIdx="3" presStyleCnt="4"/>
      <dgm:spPr/>
    </dgm:pt>
    <dgm:pt modelId="{FD954755-5AE6-44D6-B3DA-78CF3E35CD45}" type="pres">
      <dgm:prSet presAssocID="{566106EE-700F-479F-9BA9-7D2309F0171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C0AC4A08-D2F9-4A77-8ABB-760E24F79ADF}" type="pres">
      <dgm:prSet presAssocID="{566106EE-700F-479F-9BA9-7D2309F01715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7D68A210-8EB7-41EE-A1E4-B20368BE5164}" type="presOf" srcId="{3D678751-7CA7-4778-9B1A-3302205578E7}" destId="{F953A8E5-773D-4FCC-A5BC-6FDF658EC4D0}" srcOrd="1" destOrd="0" presId="urn:microsoft.com/office/officeart/2005/8/layout/matrix1"/>
    <dgm:cxn modelId="{DB3D061B-CF2A-481E-BE73-74072BB01326}" type="presOf" srcId="{589F752A-B477-4CE9-84FD-327D9C21E062}" destId="{616B6B37-481D-48BC-AE47-82964F14CF64}" srcOrd="1" destOrd="0" presId="urn:microsoft.com/office/officeart/2005/8/layout/matrix1"/>
    <dgm:cxn modelId="{CC9C8522-EE51-431A-A2C7-3FFB92615D77}" type="presOf" srcId="{566106EE-700F-479F-9BA9-7D2309F01715}" destId="{18D7ECF0-31AB-4629-9774-A5FB4E76A1D7}" srcOrd="0" destOrd="0" presId="urn:microsoft.com/office/officeart/2005/8/layout/matrix1"/>
    <dgm:cxn modelId="{BAFE555B-B5C4-4035-875F-BCC4DF0A0276}" srcId="{F43A3C4B-EC30-4A57-A6A6-3653223E4D56}" destId="{68495B2F-9B9A-4E10-A2F5-BBDAE4C50CAE}" srcOrd="3" destOrd="0" parTransId="{F5B53CBA-539A-4C29-BB59-3F4FDDDA169C}" sibTransId="{8F7A1CE2-7E72-42CF-AB3C-C7256986BF1F}"/>
    <dgm:cxn modelId="{6DC4A05F-D455-4126-95D3-0A901FC5C09C}" srcId="{F43A3C4B-EC30-4A57-A6A6-3653223E4D56}" destId="{00F4E879-416B-4ED2-8FBC-89172197706F}" srcOrd="1" destOrd="0" parTransId="{3DE3EA03-B005-497A-B1D6-929CC7669FB5}" sibTransId="{2404D345-F37F-4BDF-B3A9-5679C589B2DF}"/>
    <dgm:cxn modelId="{34AF4343-8330-4863-AC0C-8A202BCFD36B}" srcId="{F43A3C4B-EC30-4A57-A6A6-3653223E4D56}" destId="{589F752A-B477-4CE9-84FD-327D9C21E062}" srcOrd="0" destOrd="0" parTransId="{437E5AF7-0E31-41C3-80BB-FD3E63B3E2F1}" sibTransId="{9DBF26C5-C496-4EFE-9B3A-320047CE0EAA}"/>
    <dgm:cxn modelId="{9D811658-A8EB-400E-80F1-5B4F0751411D}" type="presOf" srcId="{00F4E879-416B-4ED2-8FBC-89172197706F}" destId="{DDE08FC3-82ED-4BDD-8A52-12DBB29AFF60}" srcOrd="0" destOrd="0" presId="urn:microsoft.com/office/officeart/2005/8/layout/matrix1"/>
    <dgm:cxn modelId="{9176F759-1E28-480C-AD43-960F0A2E1EA2}" srcId="{566106EE-700F-479F-9BA9-7D2309F01715}" destId="{F43A3C4B-EC30-4A57-A6A6-3653223E4D56}" srcOrd="0" destOrd="0" parTransId="{E47319CB-360B-4E29-9ADB-AFB8B55E72DE}" sibTransId="{08BEE4FC-1104-4E4F-89BC-B495569787B9}"/>
    <dgm:cxn modelId="{308CC59C-BF9E-47C6-98B7-003216BE8BEA}" type="presOf" srcId="{68495B2F-9B9A-4E10-A2F5-BBDAE4C50CAE}" destId="{DBF180C8-CA21-46D5-B28A-21C190F5D365}" srcOrd="0" destOrd="0" presId="urn:microsoft.com/office/officeart/2005/8/layout/matrix1"/>
    <dgm:cxn modelId="{696A7EAC-059E-4837-BC53-416665B25672}" type="presOf" srcId="{3D678751-7CA7-4778-9B1A-3302205578E7}" destId="{1572B8DA-36B3-48D5-8925-EB4E553375AE}" srcOrd="0" destOrd="0" presId="urn:microsoft.com/office/officeart/2005/8/layout/matrix1"/>
    <dgm:cxn modelId="{89068CB2-623B-4331-9AC9-6F357F555A21}" srcId="{F43A3C4B-EC30-4A57-A6A6-3653223E4D56}" destId="{3D678751-7CA7-4778-9B1A-3302205578E7}" srcOrd="2" destOrd="0" parTransId="{D4886B06-4C29-4F40-BA96-C9EBBC7795D7}" sibTransId="{CEEA1BE1-3897-47DD-B8A3-D381402F1099}"/>
    <dgm:cxn modelId="{47D9B8DC-2BCF-4FC7-BA3D-2F4621EBC791}" type="presOf" srcId="{00F4E879-416B-4ED2-8FBC-89172197706F}" destId="{8484356B-C312-42C6-BCA2-95B747A504D7}" srcOrd="1" destOrd="0" presId="urn:microsoft.com/office/officeart/2005/8/layout/matrix1"/>
    <dgm:cxn modelId="{24474ADD-9C22-40B2-9096-A2477995B212}" type="presOf" srcId="{589F752A-B477-4CE9-84FD-327D9C21E062}" destId="{3C852D2E-2138-46A4-8116-EADF58929669}" srcOrd="0" destOrd="0" presId="urn:microsoft.com/office/officeart/2005/8/layout/matrix1"/>
    <dgm:cxn modelId="{8E03C0E2-83D5-47D5-85EB-111F90ABBC00}" type="presOf" srcId="{F43A3C4B-EC30-4A57-A6A6-3653223E4D56}" destId="{C0AC4A08-D2F9-4A77-8ABB-760E24F79ADF}" srcOrd="0" destOrd="0" presId="urn:microsoft.com/office/officeart/2005/8/layout/matrix1"/>
    <dgm:cxn modelId="{ED99EAE3-A8EB-4521-B163-14BF90F82183}" srcId="{F43A3C4B-EC30-4A57-A6A6-3653223E4D56}" destId="{30BCD512-1AAF-4536-BD64-71526F3CC609}" srcOrd="4" destOrd="0" parTransId="{85759270-CF3C-45F2-9B76-EC76FF5DE204}" sibTransId="{407AFFC4-B607-497A-80EE-F8BB7020200E}"/>
    <dgm:cxn modelId="{E6B852FB-A42B-42C6-A8D2-5BEA1CDC0242}" type="presOf" srcId="{68495B2F-9B9A-4E10-A2F5-BBDAE4C50CAE}" destId="{FD954755-5AE6-44D6-B3DA-78CF3E35CD45}" srcOrd="1" destOrd="0" presId="urn:microsoft.com/office/officeart/2005/8/layout/matrix1"/>
    <dgm:cxn modelId="{1C614289-FA62-4F1B-B4BA-50440D6A7043}" type="presParOf" srcId="{18D7ECF0-31AB-4629-9774-A5FB4E76A1D7}" destId="{4EF7E408-D3CE-4996-B925-3827232D09DC}" srcOrd="0" destOrd="0" presId="urn:microsoft.com/office/officeart/2005/8/layout/matrix1"/>
    <dgm:cxn modelId="{9C202BE6-2CD4-4B9E-B545-33E4E1D6024D}" type="presParOf" srcId="{4EF7E408-D3CE-4996-B925-3827232D09DC}" destId="{3C852D2E-2138-46A4-8116-EADF58929669}" srcOrd="0" destOrd="0" presId="urn:microsoft.com/office/officeart/2005/8/layout/matrix1"/>
    <dgm:cxn modelId="{CEC17670-8B33-482B-9AB8-67CCD8485D81}" type="presParOf" srcId="{4EF7E408-D3CE-4996-B925-3827232D09DC}" destId="{616B6B37-481D-48BC-AE47-82964F14CF64}" srcOrd="1" destOrd="0" presId="urn:microsoft.com/office/officeart/2005/8/layout/matrix1"/>
    <dgm:cxn modelId="{67646DF1-0293-47B0-A97E-6A6096CC2688}" type="presParOf" srcId="{4EF7E408-D3CE-4996-B925-3827232D09DC}" destId="{DDE08FC3-82ED-4BDD-8A52-12DBB29AFF60}" srcOrd="2" destOrd="0" presId="urn:microsoft.com/office/officeart/2005/8/layout/matrix1"/>
    <dgm:cxn modelId="{8FFBB0D7-1BA3-4A15-8E45-EA0C497A1067}" type="presParOf" srcId="{4EF7E408-D3CE-4996-B925-3827232D09DC}" destId="{8484356B-C312-42C6-BCA2-95B747A504D7}" srcOrd="3" destOrd="0" presId="urn:microsoft.com/office/officeart/2005/8/layout/matrix1"/>
    <dgm:cxn modelId="{F03C598B-7746-4B90-B247-75E7051C8668}" type="presParOf" srcId="{4EF7E408-D3CE-4996-B925-3827232D09DC}" destId="{1572B8DA-36B3-48D5-8925-EB4E553375AE}" srcOrd="4" destOrd="0" presId="urn:microsoft.com/office/officeart/2005/8/layout/matrix1"/>
    <dgm:cxn modelId="{5F15A8E8-3B05-4881-8627-DCF7BA7A0674}" type="presParOf" srcId="{4EF7E408-D3CE-4996-B925-3827232D09DC}" destId="{F953A8E5-773D-4FCC-A5BC-6FDF658EC4D0}" srcOrd="5" destOrd="0" presId="urn:microsoft.com/office/officeart/2005/8/layout/matrix1"/>
    <dgm:cxn modelId="{978E53A5-F014-4818-853D-25CBAEE7B7D4}" type="presParOf" srcId="{4EF7E408-D3CE-4996-B925-3827232D09DC}" destId="{DBF180C8-CA21-46D5-B28A-21C190F5D365}" srcOrd="6" destOrd="0" presId="urn:microsoft.com/office/officeart/2005/8/layout/matrix1"/>
    <dgm:cxn modelId="{758D5D51-0CD9-44A5-8CF7-C739DDA535C3}" type="presParOf" srcId="{4EF7E408-D3CE-4996-B925-3827232D09DC}" destId="{FD954755-5AE6-44D6-B3DA-78CF3E35CD45}" srcOrd="7" destOrd="0" presId="urn:microsoft.com/office/officeart/2005/8/layout/matrix1"/>
    <dgm:cxn modelId="{E4256A26-920B-483C-9309-1830BA6679BD}" type="presParOf" srcId="{18D7ECF0-31AB-4629-9774-A5FB4E76A1D7}" destId="{C0AC4A08-D2F9-4A77-8ABB-760E24F79AD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62E24-6687-4E34-A0E7-BCF00D32F459}">
      <dsp:nvSpPr>
        <dsp:cNvPr id="0" name=""/>
        <dsp:cNvSpPr/>
      </dsp:nvSpPr>
      <dsp:spPr>
        <a:xfrm>
          <a:off x="0" y="59531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Irányelv: 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2011/61/EU irányelv (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AIFMD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88619"/>
        <a:ext cx="5138975" cy="537701"/>
      </dsp:txXfrm>
    </dsp:sp>
    <dsp:sp modelId="{A78B1C9C-E531-494C-B39F-E1C2C92DE53C}">
      <dsp:nvSpPr>
        <dsp:cNvPr id="0" name=""/>
        <dsp:cNvSpPr/>
      </dsp:nvSpPr>
      <dsp:spPr>
        <a:xfrm>
          <a:off x="0" y="698609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Rendelet: 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231/2013/EU rendelet (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-rendelet)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727697"/>
        <a:ext cx="5138975" cy="537701"/>
      </dsp:txXfrm>
    </dsp:sp>
    <dsp:sp modelId="{E49EA82F-1A55-418F-890C-FC12F389D3D8}">
      <dsp:nvSpPr>
        <dsp:cNvPr id="0" name=""/>
        <dsp:cNvSpPr/>
      </dsp:nvSpPr>
      <dsp:spPr>
        <a:xfrm>
          <a:off x="0" y="1337686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Iránymutatás</a:t>
          </a:r>
          <a:r>
            <a:rPr lang="hu-HU" sz="1500" kern="1200" dirty="0"/>
            <a:t>: 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Guidelines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1366774"/>
        <a:ext cx="5138975" cy="537701"/>
      </dsp:txXfrm>
    </dsp:sp>
    <dsp:sp modelId="{C257929B-7BCA-405C-9E16-1E363743B69D}">
      <dsp:nvSpPr>
        <dsp:cNvPr id="0" name=""/>
        <dsp:cNvSpPr/>
      </dsp:nvSpPr>
      <dsp:spPr>
        <a:xfrm>
          <a:off x="0" y="1976763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MNB honlapon elérhető információk:</a:t>
          </a:r>
          <a:endParaRPr lang="en-US" sz="1500" b="1" kern="1200" dirty="0"/>
        </a:p>
      </dsp:txBody>
      <dsp:txXfrm>
        <a:off x="29088" y="2005851"/>
        <a:ext cx="5138975" cy="537701"/>
      </dsp:txXfrm>
    </dsp:sp>
    <dsp:sp modelId="{6B452CA3-9A7D-4E0E-ABC3-0DACE9E9E536}">
      <dsp:nvSpPr>
        <dsp:cNvPr id="0" name=""/>
        <dsp:cNvSpPr/>
      </dsp:nvSpPr>
      <dsp:spPr>
        <a:xfrm>
          <a:off x="0" y="2639499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hlinkClick xmlns:r="http://schemas.openxmlformats.org/officeDocument/2006/relationships" r:id="rId4"/>
            </a:rPr>
            <a:t>Az alternatív befektetési alapkezelők (</a:t>
          </a:r>
          <a:r>
            <a:rPr lang="hu-HU" sz="1500" kern="1200" dirty="0" err="1">
              <a:hlinkClick xmlns:r="http://schemas.openxmlformats.org/officeDocument/2006/relationships" r:id="rId4"/>
            </a:rPr>
            <a:t>ABAK</a:t>
          </a:r>
          <a:r>
            <a:rPr lang="hu-HU" sz="1500" kern="1200" dirty="0">
              <a:hlinkClick xmlns:r="http://schemas.openxmlformats.org/officeDocument/2006/relationships" r:id="rId4"/>
            </a:rPr>
            <a:t>) által a 231/2013 EU rendelet alapján teljesítendő egységes adatszolgáltatás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2668587"/>
        <a:ext cx="5138975" cy="537701"/>
      </dsp:txXfrm>
    </dsp:sp>
    <dsp:sp modelId="{00129EE7-3CD4-40C9-8B4A-6691DABB17D8}">
      <dsp:nvSpPr>
        <dsp:cNvPr id="0" name=""/>
        <dsp:cNvSpPr/>
      </dsp:nvSpPr>
      <dsp:spPr>
        <a:xfrm>
          <a:off x="0" y="3254918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hlinkClick xmlns:r="http://schemas.openxmlformats.org/officeDocument/2006/relationships" r:id="rId5"/>
            </a:rPr>
            <a:t>Az </a:t>
          </a:r>
          <a:r>
            <a:rPr lang="hu-HU" sz="1500" kern="1200" dirty="0" err="1">
              <a:hlinkClick xmlns:r="http://schemas.openxmlformats.org/officeDocument/2006/relationships" r:id="rId5"/>
            </a:rPr>
            <a:t>ESMA</a:t>
          </a:r>
          <a:r>
            <a:rPr lang="hu-HU" sz="1500" kern="1200" dirty="0">
              <a:hlinkClick xmlns:r="http://schemas.openxmlformats.org/officeDocument/2006/relationships" r:id="rId5"/>
            </a:rPr>
            <a:t> által elrendelt adatszolgáltatásokkal kapcsolatos közérdekű kérdések és válaszok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3284006"/>
        <a:ext cx="5138975" cy="537701"/>
      </dsp:txXfrm>
    </dsp:sp>
    <dsp:sp modelId="{566E8FC3-2840-47AE-A1B8-204E029E47B3}">
      <dsp:nvSpPr>
        <dsp:cNvPr id="0" name=""/>
        <dsp:cNvSpPr/>
      </dsp:nvSpPr>
      <dsp:spPr>
        <a:xfrm>
          <a:off x="0" y="3893996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 err="1"/>
            <a:t>ESMA</a:t>
          </a:r>
          <a:r>
            <a:rPr lang="hu-HU" sz="1500" b="1" kern="1200" dirty="0"/>
            <a:t> honlapján elérhető információk:</a:t>
          </a:r>
          <a:endParaRPr lang="en-US" sz="1500" b="1" kern="1200" dirty="0"/>
        </a:p>
      </dsp:txBody>
      <dsp:txXfrm>
        <a:off x="29088" y="3923084"/>
        <a:ext cx="5138975" cy="537701"/>
      </dsp:txXfrm>
    </dsp:sp>
    <dsp:sp modelId="{C0539D84-6BCB-4D37-9474-ADA744F6BAA4}">
      <dsp:nvSpPr>
        <dsp:cNvPr id="0" name=""/>
        <dsp:cNvSpPr/>
      </dsp:nvSpPr>
      <dsp:spPr>
        <a:xfrm>
          <a:off x="0" y="4533073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Fund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Management (europa.eu)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4562161"/>
        <a:ext cx="5138975" cy="537701"/>
      </dsp:txXfrm>
    </dsp:sp>
    <dsp:sp modelId="{72AB538E-8C59-4B62-95C1-3A105B287641}">
      <dsp:nvSpPr>
        <dsp:cNvPr id="0" name=""/>
        <dsp:cNvSpPr/>
      </dsp:nvSpPr>
      <dsp:spPr>
        <a:xfrm>
          <a:off x="0" y="5172150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 err="1">
              <a:hlinkClick xmlns:r="http://schemas.openxmlformats.org/officeDocument/2006/relationships" r:id="rId7"/>
            </a:rPr>
            <a:t>AIFMD</a:t>
          </a:r>
          <a:r>
            <a:rPr lang="hu-HU" sz="1500" kern="1200" dirty="0">
              <a:hlinkClick xmlns:r="http://schemas.openxmlformats.org/officeDocument/2006/relationships" r:id="rId7"/>
            </a:rPr>
            <a:t> </a:t>
          </a:r>
          <a:r>
            <a:rPr lang="hu-HU" sz="1500" kern="1200" dirty="0" err="1">
              <a:hlinkClick xmlns:r="http://schemas.openxmlformats.org/officeDocument/2006/relationships" r:id="rId7"/>
            </a:rPr>
            <a:t>Reporting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5201238"/>
        <a:ext cx="5138975" cy="5377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52D2E-2138-46A4-8116-EADF58929669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 dirty="0" err="1"/>
            <a:t>DQEF</a:t>
          </a:r>
          <a:r>
            <a:rPr lang="hu-HU" sz="3000" kern="1200" dirty="0"/>
            <a:t> teszt</a:t>
          </a:r>
        </a:p>
      </dsp:txBody>
      <dsp:txXfrm rot="5400000">
        <a:off x="0" y="0"/>
        <a:ext cx="3048000" cy="1524000"/>
      </dsp:txXfrm>
    </dsp:sp>
    <dsp:sp modelId="{DDE08FC3-82ED-4BDD-8A52-12DBB29AFF60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 dirty="0"/>
            <a:t>Adatszolgáltatás</a:t>
          </a:r>
        </a:p>
      </dsp:txBody>
      <dsp:txXfrm>
        <a:off x="3048000" y="0"/>
        <a:ext cx="3048000" cy="1524000"/>
      </dsp:txXfrm>
    </dsp:sp>
    <dsp:sp modelId="{1572B8DA-36B3-48D5-8925-EB4E553375AE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XML tag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 err="1"/>
            <a:t>ESMA</a:t>
          </a:r>
          <a:r>
            <a:rPr lang="hu-HU" sz="1700" kern="1200" dirty="0"/>
            <a:t> XML-t lát,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 XML-t is vár az adatszolgáltatóktól</a:t>
          </a:r>
        </a:p>
      </dsp:txBody>
      <dsp:txXfrm rot="10800000">
        <a:off x="0" y="2539999"/>
        <a:ext cx="3048000" cy="1524000"/>
      </dsp:txXfrm>
    </dsp:sp>
    <dsp:sp modelId="{DBF180C8-CA21-46D5-B28A-21C190F5D365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Táblakód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(a fejlesztési költségek átvállalása miatt)</a:t>
          </a:r>
        </a:p>
      </dsp:txBody>
      <dsp:txXfrm rot="-5400000">
        <a:off x="3048000" y="2539999"/>
        <a:ext cx="3048000" cy="1524000"/>
      </dsp:txXfrm>
    </dsp:sp>
    <dsp:sp modelId="{C0AC4A08-D2F9-4A77-8ABB-760E24F79ADF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Jelentéstáblák megfeleltetése az IT </a:t>
          </a:r>
          <a:r>
            <a:rPr lang="hu-HU" sz="1700" kern="1200" dirty="0" err="1"/>
            <a:t>Guidance-hez</a:t>
          </a:r>
          <a:endParaRPr lang="hu-HU" sz="1700" kern="1200" dirty="0"/>
        </a:p>
      </dsp:txBody>
      <dsp:txXfrm>
        <a:off x="2183197" y="1573596"/>
        <a:ext cx="1729606" cy="916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1EFD92E4-2321-49E5-AEED-0D4F061F923D}"/>
              </a:ext>
            </a:extLst>
          </p:cNvPr>
          <p:cNvSpPr/>
          <p:nvPr/>
        </p:nvSpPr>
        <p:spPr>
          <a:xfrm>
            <a:off x="0" y="1079505"/>
            <a:ext cx="9144000" cy="5778499"/>
          </a:xfrm>
          <a:prstGeom prst="rect">
            <a:avLst/>
          </a:prstGeom>
          <a:gradFill flip="none" rotWithShape="1">
            <a:gsLst>
              <a:gs pos="6000">
                <a:schemeClr val="tx2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98923B4-BAF4-482B-8B9E-42943A59C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A4D6964-545F-4255-BA13-25E11882AE9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 rot="5400000">
            <a:off x="3748962" y="2612183"/>
            <a:ext cx="1594800" cy="5052565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25373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bg1"/>
                </a:gs>
                <a:gs pos="0">
                  <a:schemeClr val="bg1">
                    <a:alpha val="0"/>
                  </a:schemeClr>
                </a:gs>
                <a:gs pos="77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9B285920-0F2F-4913-A146-A627FA1F22EF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720D2D16-3C73-4B29-BF0A-5C0CD4A356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3" name="Kép 12">
              <a:extLst>
                <a:ext uri="{FF2B5EF4-FFF2-40B4-BE49-F238E27FC236}">
                  <a16:creationId xmlns:a16="http://schemas.microsoft.com/office/drawing/2014/main" id="{64B7CD62-C5AE-49B3-A3F1-CCDBFFCCD9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457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EB9F1D99-C601-4291-9D39-04D45263AC3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6200000">
            <a:off x="3817311" y="2640145"/>
            <a:ext cx="1594839" cy="5054400"/>
          </a:xfrm>
          <a:prstGeom prst="rect">
            <a:avLst/>
          </a:prstGeom>
        </p:spPr>
      </p:pic>
      <p:sp>
        <p:nvSpPr>
          <p:cNvPr id="13" name="Téglalap 12">
            <a:extLst>
              <a:ext uri="{FF2B5EF4-FFF2-40B4-BE49-F238E27FC236}">
                <a16:creationId xmlns:a16="http://schemas.microsoft.com/office/drawing/2014/main" id="{2A2EB4D7-427D-41DD-AE99-B6B9194DE3AC}"/>
              </a:ext>
            </a:extLst>
          </p:cNvPr>
          <p:cNvSpPr/>
          <p:nvPr/>
        </p:nvSpPr>
        <p:spPr>
          <a:xfrm>
            <a:off x="-1" y="893235"/>
            <a:ext cx="9144001" cy="360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D1EEAEB3-CFC8-4394-B774-6AA1C08E9A04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8A739B8A-ACBE-49F4-9B88-71B3EE960F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FA027976-C715-4431-8E04-1893195DD5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36002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tx2">
                    <a:lumMod val="10000"/>
                    <a:lumOff val="90000"/>
                  </a:schemeClr>
                </a:gs>
                <a:gs pos="0">
                  <a:schemeClr val="bg1">
                    <a:alpha val="0"/>
                  </a:schemeClr>
                </a:gs>
                <a:gs pos="77000">
                  <a:schemeClr val="tx2">
                    <a:lumMod val="10000"/>
                    <a:lumOff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60B16E0B-3720-4EB9-98E5-A7CFC7210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8548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69E10144-FD81-4BC1-A765-3E1125135280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0800000">
            <a:off x="0" y="1035000"/>
            <a:ext cx="1763100" cy="4788000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774" y="2794239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 dirty="0"/>
              <a:t>Mintacím szerkesztése</a:t>
            </a: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CD015DD8-BBBF-4B3F-98C5-3B6027871DC5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1D98A545-DE95-4A45-9DEF-A3E72DEB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0" name="Kép 9">
              <a:extLst>
                <a:ext uri="{FF2B5EF4-FFF2-40B4-BE49-F238E27FC236}">
                  <a16:creationId xmlns:a16="http://schemas.microsoft.com/office/drawing/2014/main" id="{424597F1-186A-4114-A071-57BDDF43A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6402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95FE9D6D-B265-4369-BA63-B46716865F75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6169C81-0BA3-45EB-936B-A3663F68EABC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9EFD7621-71CF-437C-B3D4-E1A48BAFC1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0AF630AB-9F6B-4D24-B8B6-92584799BA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1" name="Szöveg helye 7">
            <a:extLst>
              <a:ext uri="{FF2B5EF4-FFF2-40B4-BE49-F238E27FC236}">
                <a16:creationId xmlns:a16="http://schemas.microsoft.com/office/drawing/2014/main" id="{B3343780-31AA-4D24-8F2C-5BB0F16FE6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2" name="Cím 8">
            <a:extLst>
              <a:ext uri="{FF2B5EF4-FFF2-40B4-BE49-F238E27FC236}">
                <a16:creationId xmlns:a16="http://schemas.microsoft.com/office/drawing/2014/main" id="{28121AF0-8220-4AE5-9CE4-C958BB7B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7AD3AEF0-EEC9-497F-8B15-C8297DB6A9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Tartalom helye 3">
            <a:extLst>
              <a:ext uri="{FF2B5EF4-FFF2-40B4-BE49-F238E27FC236}">
                <a16:creationId xmlns:a16="http://schemas.microsoft.com/office/drawing/2014/main" id="{443B9895-50E0-4F70-9538-A82F0E77226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62358A1B-165E-4F6B-81B3-3E8B391590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FD60B878-9459-4CFB-9A06-B09114F8CA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87362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232416D1-8352-4C9D-AB69-E103306AD2A5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A2D54897-97BC-4AB6-A043-75DF451CB4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Szöveg helye 7">
            <a:extLst>
              <a:ext uri="{FF2B5EF4-FFF2-40B4-BE49-F238E27FC236}">
                <a16:creationId xmlns:a16="http://schemas.microsoft.com/office/drawing/2014/main" id="{507977F6-41ED-4021-9514-403C913B5B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3" name="Cím 8">
            <a:extLst>
              <a:ext uri="{FF2B5EF4-FFF2-40B4-BE49-F238E27FC236}">
                <a16:creationId xmlns:a16="http://schemas.microsoft.com/office/drawing/2014/main" id="{E4FB3E16-AC8D-45AA-B9BF-06A9E74E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grpSp>
        <p:nvGrpSpPr>
          <p:cNvPr id="24" name="Csoportba foglalás 23">
            <a:extLst>
              <a:ext uri="{FF2B5EF4-FFF2-40B4-BE49-F238E27FC236}">
                <a16:creationId xmlns:a16="http://schemas.microsoft.com/office/drawing/2014/main" id="{E11484FF-1675-41C3-818B-AB2F6DAAE4F2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25" name="Ellipszis 24">
              <a:extLst>
                <a:ext uri="{FF2B5EF4-FFF2-40B4-BE49-F238E27FC236}">
                  <a16:creationId xmlns:a16="http://schemas.microsoft.com/office/drawing/2014/main" id="{80BD8AF3-1867-48AE-B2EB-9BB371E59B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6" name="Kép 25">
              <a:extLst>
                <a:ext uri="{FF2B5EF4-FFF2-40B4-BE49-F238E27FC236}">
                  <a16:creationId xmlns:a16="http://schemas.microsoft.com/office/drawing/2014/main" id="{FAE3769D-ED75-4170-9866-10C93F4A41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7" name="Szöveg helye 5">
            <a:extLst>
              <a:ext uri="{FF2B5EF4-FFF2-40B4-BE49-F238E27FC236}">
                <a16:creationId xmlns:a16="http://schemas.microsoft.com/office/drawing/2014/main" id="{DB20685B-301B-40ED-8D58-1BC4C293D3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3D9A0A3-0A6C-4362-87DE-59B7198C71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9" name="Tartalom helye 3">
            <a:extLst>
              <a:ext uri="{FF2B5EF4-FFF2-40B4-BE49-F238E27FC236}">
                <a16:creationId xmlns:a16="http://schemas.microsoft.com/office/drawing/2014/main" id="{2930C90B-1E3C-41E7-9F75-83F7F228738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51376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72A46DC0-580F-4857-8317-082AAE9E86DC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5678F594-92B3-40FB-8F4D-BF90B71FE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8233694C-4943-4A7D-BE48-B2660ABF29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23F20983-B6FB-42DD-91ED-468B9EAAA05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2">
            <a:extLst>
              <a:ext uri="{FF2B5EF4-FFF2-40B4-BE49-F238E27FC236}">
                <a16:creationId xmlns:a16="http://schemas.microsoft.com/office/drawing/2014/main" id="{596EA518-1AF5-4030-BCE6-6AFA7A1D09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3AF593BC-57A1-4BA1-B8B2-3C3906E541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D922AE4-7C86-483F-8C1F-C571DB7E6D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F1984F91-C90F-4ADE-AB8F-4BD6428FB7CA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8" name="Ellipszis 27">
              <a:extLst>
                <a:ext uri="{FF2B5EF4-FFF2-40B4-BE49-F238E27FC236}">
                  <a16:creationId xmlns:a16="http://schemas.microsoft.com/office/drawing/2014/main" id="{4BE942ED-20A0-462C-9AA3-98A3D8EB06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9" name="Kép 28">
              <a:extLst>
                <a:ext uri="{FF2B5EF4-FFF2-40B4-BE49-F238E27FC236}">
                  <a16:creationId xmlns:a16="http://schemas.microsoft.com/office/drawing/2014/main" id="{9C25A85E-BCED-4D19-8B8D-AEDE48715F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97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0AD6B8B2-D23E-4691-9AAC-7EDDD28611E6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8FFDDC65-6164-4CCB-B333-E1644A4AB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5F09AFC3-B5CD-4E41-9D45-5F00B3C242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0" name="Szöveg helye 2">
            <a:extLst>
              <a:ext uri="{FF2B5EF4-FFF2-40B4-BE49-F238E27FC236}">
                <a16:creationId xmlns:a16="http://schemas.microsoft.com/office/drawing/2014/main" id="{66DB3B47-E5BD-4D9C-ABC4-FD9EFBDB8E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BD258CC9-59BD-4AFF-9FC5-6FC59D53E1B0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22" name="Ellipszis 21">
              <a:extLst>
                <a:ext uri="{FF2B5EF4-FFF2-40B4-BE49-F238E27FC236}">
                  <a16:creationId xmlns:a16="http://schemas.microsoft.com/office/drawing/2014/main" id="{5CF829C1-E4FA-4C2D-BE75-8FC9B14B80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7" name="Kép 26">
              <a:extLst>
                <a:ext uri="{FF2B5EF4-FFF2-40B4-BE49-F238E27FC236}">
                  <a16:creationId xmlns:a16="http://schemas.microsoft.com/office/drawing/2014/main" id="{CF7E04B7-1E02-4476-A274-2A06E51F7C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02898BE7-775E-458D-B1BC-FD141877356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ADE4F8FA-4D91-467C-95E1-115577AEB26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0" name="Szöveg helye 5">
            <a:extLst>
              <a:ext uri="{FF2B5EF4-FFF2-40B4-BE49-F238E27FC236}">
                <a16:creationId xmlns:a16="http://schemas.microsoft.com/office/drawing/2014/main" id="{4A364233-E73C-46A3-BB4E-EF99577456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8408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églalap 13">
            <a:extLst>
              <a:ext uri="{FF2B5EF4-FFF2-40B4-BE49-F238E27FC236}">
                <a16:creationId xmlns:a16="http://schemas.microsoft.com/office/drawing/2014/main" id="{F49FE928-4021-49BA-8B20-CA9BBBC6F1F1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Cím 1">
            <a:extLst>
              <a:ext uri="{FF2B5EF4-FFF2-40B4-BE49-F238E27FC236}">
                <a16:creationId xmlns:a16="http://schemas.microsoft.com/office/drawing/2014/main" id="{8E3F0C2D-FFFB-4442-865A-AFAC54F1B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9EAD14A0-CF7F-4FF1-BB24-9FD596609E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18" name="Szöveg helye 2">
            <a:extLst>
              <a:ext uri="{FF2B5EF4-FFF2-40B4-BE49-F238E27FC236}">
                <a16:creationId xmlns:a16="http://schemas.microsoft.com/office/drawing/2014/main" id="{BDFF43FA-559E-4CC2-BA64-4A83B6A39B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1DDF96CC-2707-498B-9D47-F656111740F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C01B383D-BBDA-4686-84F7-4C6CE78115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2" name="Kép 21">
              <a:extLst>
                <a:ext uri="{FF2B5EF4-FFF2-40B4-BE49-F238E27FC236}">
                  <a16:creationId xmlns:a16="http://schemas.microsoft.com/office/drawing/2014/main" id="{F4A63ADB-B578-435E-BDB6-6E72222B8E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A5D8B0BB-C4C6-48D5-A4BA-AB0AB6F1B5C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CAC9F08-C220-4C2B-80B9-1A6C9C33B6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0B3EA3D5-59BC-400F-9370-46BF346B11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280174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3">
            <a:extLst>
              <a:ext uri="{FF2B5EF4-FFF2-40B4-BE49-F238E27FC236}">
                <a16:creationId xmlns:a16="http://schemas.microsoft.com/office/drawing/2014/main" id="{4DD4CFD9-DEB4-4FAD-A942-9652D70A5E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698EDC3C-F61C-4E0A-9B87-65FB0A6394C5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Cím 1">
            <a:extLst>
              <a:ext uri="{FF2B5EF4-FFF2-40B4-BE49-F238E27FC236}">
                <a16:creationId xmlns:a16="http://schemas.microsoft.com/office/drawing/2014/main" id="{F15B2FEA-02B9-417D-A720-B3FC6191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5" name="Szöveg helye 2">
            <a:extLst>
              <a:ext uri="{FF2B5EF4-FFF2-40B4-BE49-F238E27FC236}">
                <a16:creationId xmlns:a16="http://schemas.microsoft.com/office/drawing/2014/main" id="{5DC307C6-FB29-457B-BF8E-A49D05DE79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2294AA46-0A5D-445B-8443-08F3C32D1209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8" name="Ellipszis 17">
              <a:extLst>
                <a:ext uri="{FF2B5EF4-FFF2-40B4-BE49-F238E27FC236}">
                  <a16:creationId xmlns:a16="http://schemas.microsoft.com/office/drawing/2014/main" id="{2CB1EFAC-6859-48B0-8A0B-2C13EEC9EF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A961BC90-D2F2-45FB-AF47-AE07F2977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9223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1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B9832036-2788-4622-A64B-17EA6B541E33}"/>
              </a:ext>
            </a:extLst>
          </p:cNvPr>
          <p:cNvSpPr/>
          <p:nvPr/>
        </p:nvSpPr>
        <p:spPr>
          <a:xfrm>
            <a:off x="2" y="1"/>
            <a:ext cx="1400175" cy="6858000"/>
          </a:xfrm>
          <a:prstGeom prst="rect">
            <a:avLst/>
          </a:prstGeom>
          <a:gradFill>
            <a:gsLst>
              <a:gs pos="0">
                <a:srgbClr val="143777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5746DDF3-1237-4ABC-BE9B-40E07F652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13954" r="50075" b="15166"/>
          <a:stretch/>
        </p:blipFill>
        <p:spPr>
          <a:xfrm>
            <a:off x="5637689" y="0"/>
            <a:ext cx="3497733" cy="6858000"/>
          </a:xfrm>
          <a:prstGeom prst="rect">
            <a:avLst/>
          </a:prstGeom>
        </p:spPr>
      </p:pic>
      <p:sp>
        <p:nvSpPr>
          <p:cNvPr id="16" name="Téglalap 15">
            <a:extLst>
              <a:ext uri="{FF2B5EF4-FFF2-40B4-BE49-F238E27FC236}">
                <a16:creationId xmlns:a16="http://schemas.microsoft.com/office/drawing/2014/main" id="{C5E54EA3-5DA1-484C-86ED-D48C079F35EE}"/>
              </a:ext>
            </a:extLst>
          </p:cNvPr>
          <p:cNvSpPr>
            <a:spLocks noChangeAspect="1"/>
          </p:cNvSpPr>
          <p:nvPr/>
        </p:nvSpPr>
        <p:spPr>
          <a:xfrm>
            <a:off x="5637689" y="-1"/>
            <a:ext cx="3506313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8A1C6F4-B994-46B7-B604-2637090259BF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10" name="Ellipszis 9">
              <a:extLst>
                <a:ext uri="{FF2B5EF4-FFF2-40B4-BE49-F238E27FC236}">
                  <a16:creationId xmlns:a16="http://schemas.microsoft.com/office/drawing/2014/main" id="{A6271CBC-C030-43FF-85C3-A12DBA354E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1" name="Kép 10">
              <a:extLst>
                <a:ext uri="{FF2B5EF4-FFF2-40B4-BE49-F238E27FC236}">
                  <a16:creationId xmlns:a16="http://schemas.microsoft.com/office/drawing/2014/main" id="{506F0F34-288C-4900-8715-CDD0E3BBBA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  <p:pic>
        <p:nvPicPr>
          <p:cNvPr id="17" name="Kép 16">
            <a:extLst>
              <a:ext uri="{FF2B5EF4-FFF2-40B4-BE49-F238E27FC236}">
                <a16:creationId xmlns:a16="http://schemas.microsoft.com/office/drawing/2014/main" id="{66325AB9-9CA1-4E78-B77C-07464C8D6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>
            <a:off x="8583" y="1129644"/>
            <a:ext cx="1762121" cy="4786769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2824213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095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6119730"/>
            <a:ext cx="388843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7714EFCE-D761-4920-A4FD-C7BB8DCD8C78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6" name="Ellipszis 15">
              <a:extLst>
                <a:ext uri="{FF2B5EF4-FFF2-40B4-BE49-F238E27FC236}">
                  <a16:creationId xmlns:a16="http://schemas.microsoft.com/office/drawing/2014/main" id="{350EBC85-C44A-49C8-B9C4-B37A733500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B1717237-3717-49F6-B135-8CF62385E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516" y="5815205"/>
            <a:ext cx="781401" cy="1306829"/>
          </a:xfrm>
          <a:prstGeom prst="rect">
            <a:avLst/>
          </a:prstGeom>
        </p:spPr>
      </p:pic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Tartalom helye 3">
            <a:extLst>
              <a:ext uri="{FF2B5EF4-FFF2-40B4-BE49-F238E27FC236}">
                <a16:creationId xmlns:a16="http://schemas.microsoft.com/office/drawing/2014/main" id="{F44D6510-BF2B-4B8D-B8CB-9EBEB238AFE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1B73FA26-82AB-4322-839E-DCCBF5E35E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10434836-BF4A-430A-BDC7-2F0A9F649B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299908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2" y="6119730"/>
            <a:ext cx="3888000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1553302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CB2BA63-84A4-4546-87A0-D9DA49F8D53E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3603E696-F6AE-4DB9-AB6F-CC64995919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71F5F168-646F-4B5E-804F-43C2504515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F0C73910-03DB-4031-A496-E4DE431BA8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303D8CD-B4C5-4351-A36C-57B8B61283D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5" name="Tartalom helye 3">
            <a:extLst>
              <a:ext uri="{FF2B5EF4-FFF2-40B4-BE49-F238E27FC236}">
                <a16:creationId xmlns:a16="http://schemas.microsoft.com/office/drawing/2014/main" id="{EB5270F9-D439-41A4-9A4D-1A79F355782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42437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5664" y="3449169"/>
            <a:ext cx="3888767" cy="340883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346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713E5D64-A416-4407-A7A9-09466826ED7E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D0A6B8B5-ED8C-481E-9B80-314EA5E96C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3" name="Kép 22">
              <a:extLst>
                <a:ext uri="{FF2B5EF4-FFF2-40B4-BE49-F238E27FC236}">
                  <a16:creationId xmlns:a16="http://schemas.microsoft.com/office/drawing/2014/main" id="{7D9D7D4A-71F2-4FD6-A2E4-D41AE88DAF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34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1729236"/>
            <a:ext cx="3888000" cy="51287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299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3C8BD7F5-F845-4745-82FD-81504485B0BD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725A775F-8F32-4260-A9DA-60C1222D4E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D614204D-7C12-4091-98F5-6937A3747D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DC6DF135-3B7D-4956-9743-C8E623DF8DD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42BB3DE8-1251-4064-8D6B-4B1FA45267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2" name="Szöveg helye 5">
            <a:extLst>
              <a:ext uri="{FF2B5EF4-FFF2-40B4-BE49-F238E27FC236}">
                <a16:creationId xmlns:a16="http://schemas.microsoft.com/office/drawing/2014/main" id="{A78D3E86-9993-4BC1-99AD-7D429BC36D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60071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894D9129-1CB5-417B-87D6-5893AB314D9E}"/>
              </a:ext>
            </a:extLst>
          </p:cNvPr>
          <p:cNvSpPr/>
          <p:nvPr/>
        </p:nvSpPr>
        <p:spPr>
          <a:xfrm>
            <a:off x="5184000" y="922448"/>
            <a:ext cx="3960000" cy="59355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BB5CD19C-83CD-4D97-A40F-1DDB7075D6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773299" y="5815205"/>
            <a:ext cx="781401" cy="1306829"/>
          </a:xfrm>
          <a:prstGeom prst="rect">
            <a:avLst/>
          </a:prstGeom>
        </p:spPr>
      </p:pic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09C96B-E554-4008-9A8F-B4F67C41394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8D790186-02D7-4DFF-8358-FCB9B2A8A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EB79F6CD-A0F3-4DDB-9DE2-475A98B6B0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18" name="Tartalom helye 3">
            <a:extLst>
              <a:ext uri="{FF2B5EF4-FFF2-40B4-BE49-F238E27FC236}">
                <a16:creationId xmlns:a16="http://schemas.microsoft.com/office/drawing/2014/main" id="{4C844328-3F5C-4E88-8EAF-CDCA6317F1F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9" name="Szöveg helye 5">
            <a:extLst>
              <a:ext uri="{FF2B5EF4-FFF2-40B4-BE49-F238E27FC236}">
                <a16:creationId xmlns:a16="http://schemas.microsoft.com/office/drawing/2014/main" id="{BF34CC12-9A43-4F7C-BD11-631BEB1771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AEEC4DA1-E1B7-421F-9AFB-BA5458CBDF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3171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9D2ABD4F-9A65-4313-83C2-BC6B67352DD4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3B2918A8-6FD6-4141-916F-31D783AD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42DF65F1-33FF-4F3C-AC86-2C7F5F898A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DCBADE1C-80E7-482F-A47F-C127E1858476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5B7FBF9F-FEA5-4855-8A19-53DEDE5E45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630B57B0-5140-4B64-9110-EE7C31CECD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524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5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0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5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ma.europa.eu/data-reporting/aifmd-reporting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adatszolgbefalap@mnb.h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datszolgbefalap@mnb.hu" TargetMode="External"/><Relationship Id="rId2" Type="http://schemas.openxmlformats.org/officeDocument/2006/relationships/hyperlink" Target="https://aszp.mnb.hu/szektorok/befektetesi-alapkezelok?year=2026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245B08-B280-4712-8DE2-7E87310771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44116" y="503987"/>
            <a:ext cx="3533158" cy="300082"/>
          </a:xfrm>
        </p:spPr>
        <p:txBody>
          <a:bodyPr/>
          <a:lstStyle/>
          <a:p>
            <a:pPr algn="ctr"/>
            <a:r>
              <a:rPr lang="hu-HU" dirty="0"/>
              <a:t>2026.01.14.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866332-96FA-4C17-8E19-F95E408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AIFMD adatszolgáltatás</a:t>
            </a:r>
            <a:br>
              <a:rPr lang="hu-HU" dirty="0"/>
            </a:br>
            <a:r>
              <a:rPr lang="hu-HU" sz="2800" i="1" dirty="0"/>
              <a:t>tájékoztató workshop</a:t>
            </a:r>
            <a:endParaRPr lang="hu-HU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4FB2A-F296-4CB5-B762-AC539ECED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726" y="400113"/>
            <a:ext cx="3728921" cy="507831"/>
          </a:xfrm>
        </p:spPr>
        <p:txBody>
          <a:bodyPr/>
          <a:lstStyle/>
          <a:p>
            <a:pPr algn="ctr"/>
            <a:r>
              <a:rPr lang="hu-HU" b="1" dirty="0"/>
              <a:t>Tisza-Takács Anikó</a:t>
            </a:r>
            <a:br>
              <a:rPr lang="hu-HU" dirty="0"/>
            </a:br>
            <a:r>
              <a:rPr lang="hu-HU" dirty="0" err="1"/>
              <a:t>FSF</a:t>
            </a:r>
            <a:r>
              <a:rPr lang="hu-HU" dirty="0"/>
              <a:t> </a:t>
            </a:r>
            <a:r>
              <a:rPr lang="hu-HU" dirty="0" err="1"/>
              <a:t>TSO</a:t>
            </a:r>
            <a:r>
              <a:rPr lang="hu-HU" dirty="0"/>
              <a:t> osztályvezető</a:t>
            </a:r>
          </a:p>
        </p:txBody>
      </p:sp>
    </p:spTree>
    <p:extLst>
      <p:ext uri="{BB962C8B-B14F-4D97-AF65-F5344CB8AC3E}">
        <p14:creationId xmlns:p14="http://schemas.microsoft.com/office/powerpoint/2010/main" val="3653072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B13D8-DC4C-ECAE-99CA-0928D8DF9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AC1A4A17-37BF-3DD5-A66C-77E81C2201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 fontScale="85000" lnSpcReduction="10000"/>
          </a:bodyPr>
          <a:lstStyle/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ESMA</a:t>
            </a:r>
            <a: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jelöli ki az adatminőségi szabályokat, évente felülvizsgálja azokat.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tesztek mélyebb közgazdasági összefüggéseket vizsgálnak</a:t>
            </a:r>
          </a:p>
          <a:p>
            <a:pPr marL="28575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hlinkClick r:id="rId2"/>
              </a:rPr>
              <a:t>AIFMD</a:t>
            </a:r>
            <a:r>
              <a:rPr lang="hu-HU" sz="2800" dirty="0">
                <a:hlinkClick r:id="rId2"/>
              </a:rPr>
              <a:t> </a:t>
            </a:r>
            <a:r>
              <a:rPr lang="hu-HU" sz="2800" dirty="0" err="1">
                <a:hlinkClick r:id="rId2"/>
              </a:rPr>
              <a:t>Reporting</a:t>
            </a:r>
            <a:r>
              <a:rPr lang="hu-HU" sz="2800" dirty="0"/>
              <a:t> Data </a:t>
            </a:r>
            <a:r>
              <a:rPr lang="hu-HU" sz="2800" dirty="0" err="1"/>
              <a:t>Quality</a:t>
            </a:r>
            <a:r>
              <a:rPr lang="hu-HU" sz="2800" dirty="0"/>
              <a:t> Blokk</a:t>
            </a:r>
          </a:p>
          <a:p>
            <a:pPr marL="28575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Érdemes a jelentést ennek figyelembe vételével készíteni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MNB STEFI feladatként továbbítja az adatminőségi problémákat az intézmények számára. Hiba esetén elvárva a módosító jelentés beküldését.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teszteket csak Feldolgozott státuszú jelentéseken lehet elvégezni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Kapacitás függően a teszteket az MNB a nagyobb beérkezések után az </a:t>
            </a:r>
            <a:r>
              <a:rPr lang="hu-H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ESMA</a:t>
            </a: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előtt is futtatja és listát küld a hibákról.</a:t>
            </a: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4BE1E1E0-1F66-061F-8F97-E5A440227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Adatminőség vizsgálat</a:t>
            </a:r>
          </a:p>
        </p:txBody>
      </p:sp>
    </p:spTree>
    <p:extLst>
      <p:ext uri="{BB962C8B-B14F-4D97-AF65-F5344CB8AC3E}">
        <p14:creationId xmlns:p14="http://schemas.microsoft.com/office/powerpoint/2010/main" val="3542419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CD8A6-6FE9-EC87-99D0-768B41047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102EE3DD-F0D1-CE9E-5948-9F7AC0F197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/>
          </a:bodyPr>
          <a:lstStyle/>
          <a:p>
            <a:pPr lvl="0" algn="l">
              <a:lnSpc>
                <a:spcPct val="115000"/>
              </a:lnSpc>
            </a:pPr>
            <a:endParaRPr lang="hu-H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4F63DEEE-E7E3-1D27-BE33-4DF6807D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AdatminőséGI</a:t>
            </a:r>
            <a:r>
              <a:rPr lang="hu-HU" dirty="0"/>
              <a:t> TESZTEK értelmezése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602A7EC-76BE-5D34-2719-E2A643349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07722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6189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BFD9E7-DCCB-B3FF-43A4-B9B35818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3117498"/>
            <a:ext cx="4983366" cy="622991"/>
          </a:xfrm>
        </p:spPr>
        <p:txBody>
          <a:bodyPr/>
          <a:lstStyle/>
          <a:p>
            <a:r>
              <a:rPr lang="hu-HU" dirty="0"/>
              <a:t>Kérdések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B850C4B1-4661-3BF6-1ED6-C7DBCB3D806C}"/>
              </a:ext>
            </a:extLst>
          </p:cNvPr>
          <p:cNvSpPr txBox="1">
            <a:spLocks/>
          </p:cNvSpPr>
          <p:nvPr/>
        </p:nvSpPr>
        <p:spPr>
          <a:xfrm>
            <a:off x="1930863" y="4718011"/>
            <a:ext cx="6482908" cy="109106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r>
              <a:rPr lang="hu-HU" sz="2000" cap="none" dirty="0"/>
              <a:t>Mélyebb tartalmi kérdéseket az </a:t>
            </a:r>
            <a:r>
              <a:rPr lang="hu-HU" sz="2000" cap="none" dirty="0">
                <a:hlinkClick r:id="rId2"/>
              </a:rPr>
              <a:t>adatszolgbefalap@mnb.hu</a:t>
            </a:r>
            <a:r>
              <a:rPr lang="hu-HU" sz="2000" cap="none" dirty="0"/>
              <a:t> emailcímre várjuk egész évben.</a:t>
            </a:r>
          </a:p>
        </p:txBody>
      </p:sp>
    </p:spTree>
    <p:extLst>
      <p:ext uri="{BB962C8B-B14F-4D97-AF65-F5344CB8AC3E}">
        <p14:creationId xmlns:p14="http://schemas.microsoft.com/office/powerpoint/2010/main" val="747953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DA7414CE-96C2-91A8-C3FC-60BDF2000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</a:t>
            </a:r>
            <a:br>
              <a:rPr lang="hu-HU" dirty="0"/>
            </a:br>
            <a:r>
              <a:rPr lang="hu-HU" dirty="0"/>
              <a:t>a megtisztelő figyelmet!</a:t>
            </a:r>
          </a:p>
        </p:txBody>
      </p:sp>
    </p:spTree>
    <p:extLst>
      <p:ext uri="{BB962C8B-B14F-4D97-AF65-F5344CB8AC3E}">
        <p14:creationId xmlns:p14="http://schemas.microsoft.com/office/powerpoint/2010/main" val="312299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D9CB05-2992-5010-23D9-917EDEED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454" y="76200"/>
            <a:ext cx="3600000" cy="1572609"/>
          </a:xfrm>
        </p:spPr>
        <p:txBody>
          <a:bodyPr/>
          <a:lstStyle/>
          <a:p>
            <a:r>
              <a:rPr lang="hu-HU" dirty="0" err="1"/>
              <a:t>AIFMD</a:t>
            </a:r>
            <a:r>
              <a:rPr lang="hu-HU" dirty="0"/>
              <a:t> adatszolgáltatás műhely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559F0-DB9C-CDE8-0E9A-B9ADDC632C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6454" y="1981312"/>
            <a:ext cx="3600000" cy="429465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Jogi keretek, információk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MNB Kommunikáció formái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AIFMD</a:t>
            </a:r>
            <a:r>
              <a:rPr lang="hu-HU" dirty="0"/>
              <a:t> adatszolgáltatás útja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Gyakori hibák befogadáskor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Adatminőségi problémák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Kérdések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5C56792D-10A8-F31D-3255-FD0DE242462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/>
              <a:t>Bemutatkozás:</a:t>
            </a:r>
          </a:p>
          <a:p>
            <a:r>
              <a:rPr lang="hu-HU" dirty="0"/>
              <a:t>Statisztikai igazgatóság –</a:t>
            </a:r>
          </a:p>
          <a:p>
            <a:r>
              <a:rPr lang="hu-HU" dirty="0"/>
              <a:t>Felügyeleti statisztikai főosztály – Tőkepiaci statisztikai osztály</a:t>
            </a:r>
          </a:p>
          <a:p>
            <a:endParaRPr lang="hu-HU" sz="1600" dirty="0"/>
          </a:p>
          <a:p>
            <a:r>
              <a:rPr lang="hu-HU" sz="1600" dirty="0"/>
              <a:t>Adatszolgáltatás befogadás,</a:t>
            </a:r>
          </a:p>
          <a:p>
            <a:r>
              <a:rPr lang="hu-HU" sz="1600" dirty="0"/>
              <a:t>Adatminőség tesztek elvégzése,</a:t>
            </a:r>
          </a:p>
          <a:p>
            <a:r>
              <a:rPr lang="hu-HU" sz="1600" dirty="0"/>
              <a:t>Intézményekkel való kapcsolattartás,</a:t>
            </a:r>
          </a:p>
          <a:p>
            <a:r>
              <a:rPr lang="hu-HU" sz="1600" dirty="0"/>
              <a:t>Adatszolgáltatási folyamat informatikai karbantartása (megrendelő szerep)</a:t>
            </a:r>
          </a:p>
          <a:p>
            <a:r>
              <a:rPr lang="hu-HU" sz="1600" dirty="0"/>
              <a:t>Adatszolgáltatás közgazdasági értelmezése nem feladatkör</a:t>
            </a:r>
          </a:p>
        </p:txBody>
      </p:sp>
    </p:spTree>
    <p:extLst>
      <p:ext uri="{BB962C8B-B14F-4D97-AF65-F5344CB8AC3E}">
        <p14:creationId xmlns:p14="http://schemas.microsoft.com/office/powerpoint/2010/main" val="218666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</p:spPr>
        <p:txBody>
          <a:bodyPr anchor="b">
            <a:normAutofit/>
          </a:bodyPr>
          <a:lstStyle/>
          <a:p>
            <a:r>
              <a:rPr lang="hu-HU" dirty="0" err="1"/>
              <a:t>AIFMD</a:t>
            </a:r>
            <a:r>
              <a:rPr lang="hu-HU" dirty="0"/>
              <a:t> adatszolgáltatás</a:t>
            </a:r>
          </a:p>
        </p:txBody>
      </p:sp>
      <p:graphicFrame>
        <p:nvGraphicFramePr>
          <p:cNvPr id="6" name="Tartalom helye 1">
            <a:extLst>
              <a:ext uri="{FF2B5EF4-FFF2-40B4-BE49-F238E27FC236}">
                <a16:creationId xmlns:a16="http://schemas.microsoft.com/office/drawing/2014/main" id="{1024114F-9C35-E305-EE1E-3DB73C7BFE7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13914360"/>
              </p:ext>
            </p:extLst>
          </p:nvPr>
        </p:nvGraphicFramePr>
        <p:xfrm>
          <a:off x="3946849" y="172024"/>
          <a:ext cx="5197151" cy="5827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ím 2">
            <a:extLst>
              <a:ext uri="{FF2B5EF4-FFF2-40B4-BE49-F238E27FC236}">
                <a16:creationId xmlns:a16="http://schemas.microsoft.com/office/drawing/2014/main" id="{10E3D183-E25F-0457-5ADC-4DBBA63A754F}"/>
              </a:ext>
            </a:extLst>
          </p:cNvPr>
          <p:cNvSpPr txBox="1">
            <a:spLocks/>
          </p:cNvSpPr>
          <p:nvPr/>
        </p:nvSpPr>
        <p:spPr>
          <a:xfrm>
            <a:off x="133549" y="2346329"/>
            <a:ext cx="36000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144000" rtlCol="0" anchor="b">
            <a:normAutofit/>
          </a:bodyPr>
          <a:lstStyle>
            <a:lvl1pPr algn="l" defTabSz="685749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000" kern="1200" cap="all" spc="75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Jogi keretek, információk</a:t>
            </a:r>
          </a:p>
        </p:txBody>
      </p:sp>
    </p:spTree>
    <p:extLst>
      <p:ext uri="{BB962C8B-B14F-4D97-AF65-F5344CB8AC3E}">
        <p14:creationId xmlns:p14="http://schemas.microsoft.com/office/powerpoint/2010/main" val="110750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8176" y="1190675"/>
            <a:ext cx="8432559" cy="5047096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3000" dirty="0"/>
              <a:t>MNB honlap </a:t>
            </a:r>
            <a:r>
              <a:rPr lang="hu-HU" sz="3000" dirty="0">
                <a:hlinkClick r:id="rId2"/>
              </a:rPr>
              <a:t>Befektetési alapkezelők </a:t>
            </a:r>
            <a:r>
              <a:rPr lang="hu-HU" sz="3000" dirty="0"/>
              <a:t>(pl. Közlemények)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3000" dirty="0"/>
              <a:t>MNB honlap </a:t>
            </a:r>
            <a:r>
              <a:rPr lang="hu-HU" sz="3000" dirty="0" err="1"/>
              <a:t>ABAK</a:t>
            </a:r>
            <a:r>
              <a:rPr lang="hu-HU" sz="3000" dirty="0"/>
              <a:t> oldal frissítése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3000" dirty="0"/>
              <a:t>STEFI hirdetmény – általános információ, </a:t>
            </a:r>
            <a:br>
              <a:rPr lang="hu-HU" sz="3000" dirty="0"/>
            </a:br>
            <a:r>
              <a:rPr lang="hu-HU" sz="3000" dirty="0"/>
              <a:t>pl. szabály változásról, technikai nehézségekről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3000" dirty="0"/>
              <a:t>STEFI feladat (konkrét választ vagy visszaigazolást igénylő, intézményspecifikus, Visszaigazolandó vagy Megválaszolandó)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3000" dirty="0"/>
              <a:t>Email (STEFI hirdetményről és feladatról is megy beállított személynek)</a:t>
            </a:r>
          </a:p>
          <a:p>
            <a:pPr algn="l"/>
            <a:r>
              <a:rPr lang="hu-HU" sz="3000" dirty="0"/>
              <a:t>Email cím: </a:t>
            </a:r>
            <a:r>
              <a:rPr lang="hu-HU" sz="3000" dirty="0">
                <a:hlinkClick r:id="rId3"/>
              </a:rPr>
              <a:t>adatszolgbefalap@mnb.hu</a:t>
            </a:r>
            <a:r>
              <a:rPr lang="hu-HU" sz="3000" dirty="0"/>
              <a:t> 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MNB Kommunikáció formái</a:t>
            </a:r>
          </a:p>
        </p:txBody>
      </p:sp>
    </p:spTree>
    <p:extLst>
      <p:ext uri="{BB962C8B-B14F-4D97-AF65-F5344CB8AC3E}">
        <p14:creationId xmlns:p14="http://schemas.microsoft.com/office/powerpoint/2010/main" val="279774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3349F456-12AF-629F-9902-1297EBA9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STEFI képernyő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7B902E1-EEEF-B5C9-524C-3C3D478BDC6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6" name="Tartalom helye 15">
            <a:extLst>
              <a:ext uri="{FF2B5EF4-FFF2-40B4-BE49-F238E27FC236}">
                <a16:creationId xmlns:a16="http://schemas.microsoft.com/office/drawing/2014/main" id="{A2B94481-607C-6AAD-A7D5-1320CE1BCC95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8174" y="1544128"/>
            <a:ext cx="8280131" cy="376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20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zöveg helye 35">
            <a:extLst>
              <a:ext uri="{FF2B5EF4-FFF2-40B4-BE49-F238E27FC236}">
                <a16:creationId xmlns:a16="http://schemas.microsoft.com/office/drawing/2014/main" id="{B3468AAB-B57B-176A-F6FB-2F39E324F1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80" y="1913750"/>
            <a:ext cx="4060817" cy="369482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hu-HU" dirty="0"/>
              <a:t>STEFI: </a:t>
            </a:r>
          </a:p>
          <a:p>
            <a:pPr algn="l"/>
            <a:r>
              <a:rPr lang="hu-HU" dirty="0"/>
              <a:t>Alap esetén ISIN kódos alap választása</a:t>
            </a:r>
          </a:p>
          <a:p>
            <a:pPr algn="l"/>
            <a:r>
              <a:rPr lang="hu-HU" dirty="0"/>
              <a:t>(FB kódos helyett)</a:t>
            </a:r>
          </a:p>
          <a:p>
            <a:pPr algn="l"/>
            <a:r>
              <a:rPr lang="hu-HU" dirty="0"/>
              <a:t>Tőkepiaci rendelet-&gt;</a:t>
            </a:r>
          </a:p>
          <a:p>
            <a:pPr algn="l"/>
            <a:r>
              <a:rPr lang="hu-HU" dirty="0"/>
              <a:t>Eseti adatszolgáltatás</a:t>
            </a:r>
          </a:p>
          <a:p>
            <a:pPr algn="l"/>
            <a:r>
              <a:rPr lang="hu-HU" dirty="0"/>
              <a:t>(többféle gyakoriság miatt)</a:t>
            </a:r>
          </a:p>
          <a:p>
            <a:pPr algn="l"/>
            <a:r>
              <a:rPr lang="hu-HU" u="sng" dirty="0"/>
              <a:t>-&gt;Nem képződik automatikus feladat</a:t>
            </a:r>
          </a:p>
          <a:p>
            <a:pPr algn="l"/>
            <a:r>
              <a:rPr lang="hu-HU" dirty="0"/>
              <a:t>Adatszolgáltatás kód: </a:t>
            </a:r>
          </a:p>
          <a:p>
            <a:pPr algn="l"/>
            <a:r>
              <a:rPr lang="hu-HU" dirty="0" err="1"/>
              <a:t>AIFM</a:t>
            </a:r>
            <a:r>
              <a:rPr lang="hu-HU" dirty="0"/>
              <a:t> (alapkezelő), AIF1 (alap)</a:t>
            </a:r>
          </a:p>
          <a:p>
            <a:pPr algn="l"/>
            <a:r>
              <a:rPr lang="hu-HU" dirty="0"/>
              <a:t>Vonatkozási idő: Negyedév/Félév/Év első napja-utolsó napja.</a:t>
            </a:r>
          </a:p>
          <a:p>
            <a:endParaRPr lang="hu-HU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AIFMD</a:t>
            </a:r>
            <a:r>
              <a:rPr lang="hu-HU" dirty="0"/>
              <a:t> adatszolgáltatás útja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D3B77FE0-F18B-3A58-FBE4-6AF6AAD1B4E3}"/>
              </a:ext>
            </a:extLst>
          </p:cNvPr>
          <p:cNvSpPr/>
          <p:nvPr/>
        </p:nvSpPr>
        <p:spPr>
          <a:xfrm>
            <a:off x="3918883" y="794552"/>
            <a:ext cx="1614180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Adatszolgáltató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8C85F19A-68E9-2BFE-1965-D43956B660FB}"/>
              </a:ext>
            </a:extLst>
          </p:cNvPr>
          <p:cNvSpPr/>
          <p:nvPr/>
        </p:nvSpPr>
        <p:spPr>
          <a:xfrm>
            <a:off x="5675329" y="785702"/>
            <a:ext cx="1614180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MNB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AC73D954-ADD8-72EB-584D-6280DD862F2C}"/>
              </a:ext>
            </a:extLst>
          </p:cNvPr>
          <p:cNvSpPr/>
          <p:nvPr/>
        </p:nvSpPr>
        <p:spPr>
          <a:xfrm>
            <a:off x="7425143" y="774036"/>
            <a:ext cx="1614181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ESMA</a:t>
            </a:r>
            <a:endParaRPr lang="hu-HU" dirty="0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A9703A85-825D-B496-D5E9-4B2687A58E99}"/>
              </a:ext>
            </a:extLst>
          </p:cNvPr>
          <p:cNvSpPr/>
          <p:nvPr/>
        </p:nvSpPr>
        <p:spPr>
          <a:xfrm>
            <a:off x="3937541" y="1643634"/>
            <a:ext cx="1614180" cy="21445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STEFI/</a:t>
            </a:r>
            <a:r>
              <a:rPr lang="hu-HU" dirty="0" err="1"/>
              <a:t>ERA</a:t>
            </a:r>
            <a:r>
              <a:rPr lang="hu-HU" dirty="0"/>
              <a:t> beküldés</a:t>
            </a:r>
          </a:p>
          <a:p>
            <a:pPr algn="ctr"/>
            <a:r>
              <a:rPr lang="hu-HU" dirty="0"/>
              <a:t>(</a:t>
            </a:r>
            <a:r>
              <a:rPr lang="hu-HU" dirty="0" err="1"/>
              <a:t>excel+stressz</a:t>
            </a:r>
            <a:r>
              <a:rPr lang="hu-HU" dirty="0"/>
              <a:t> teszt)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368AAD54-8C8B-F429-91A2-5817EA4662DB}"/>
              </a:ext>
            </a:extLst>
          </p:cNvPr>
          <p:cNvSpPr/>
          <p:nvPr/>
        </p:nvSpPr>
        <p:spPr>
          <a:xfrm>
            <a:off x="5691305" y="1643633"/>
            <a:ext cx="1638208" cy="21445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Ideiglenes tárolás, táblaszabály alapú </a:t>
            </a:r>
            <a:r>
              <a:rPr lang="hu-HU" dirty="0" err="1"/>
              <a:t>validálás</a:t>
            </a:r>
            <a:r>
              <a:rPr lang="hu-HU" dirty="0"/>
              <a:t>, ISO20022 XML átalakítás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D7C937A3-911F-0CD0-D54C-D047E0E2288A}"/>
              </a:ext>
            </a:extLst>
          </p:cNvPr>
          <p:cNvSpPr/>
          <p:nvPr/>
        </p:nvSpPr>
        <p:spPr>
          <a:xfrm>
            <a:off x="7425142" y="2968580"/>
            <a:ext cx="1614181" cy="21445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Validáció, </a:t>
            </a:r>
            <a:r>
              <a:rPr lang="hu-HU" dirty="0" err="1"/>
              <a:t>feedback</a:t>
            </a:r>
            <a:r>
              <a:rPr lang="hu-HU" dirty="0"/>
              <a:t> elküldés,</a:t>
            </a:r>
          </a:p>
          <a:p>
            <a:pPr algn="ctr"/>
            <a:r>
              <a:rPr lang="hu-HU" dirty="0"/>
              <a:t>befogadás  </a:t>
            </a:r>
          </a:p>
          <a:p>
            <a:pPr algn="ctr"/>
            <a:r>
              <a:rPr lang="hu-HU" dirty="0"/>
              <a:t>(ha hibátlan)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8BD49C1E-4902-ACD7-A748-36BC7C69A33D}"/>
              </a:ext>
            </a:extLst>
          </p:cNvPr>
          <p:cNvSpPr/>
          <p:nvPr/>
        </p:nvSpPr>
        <p:spPr>
          <a:xfrm>
            <a:off x="5691305" y="4160972"/>
            <a:ext cx="1598204" cy="17158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Befogadás/</a:t>
            </a:r>
          </a:p>
          <a:p>
            <a:pPr algn="ctr"/>
            <a:r>
              <a:rPr lang="hu-HU" dirty="0"/>
              <a:t>elutasítás </a:t>
            </a:r>
            <a:r>
              <a:rPr lang="hu-HU" dirty="0" err="1"/>
              <a:t>feedback</a:t>
            </a:r>
            <a:r>
              <a:rPr lang="hu-HU" dirty="0"/>
              <a:t> alapján</a:t>
            </a:r>
          </a:p>
          <a:p>
            <a:pPr algn="ctr"/>
            <a:r>
              <a:rPr lang="hu-HU" dirty="0"/>
              <a:t>Adatok tárolása</a:t>
            </a:r>
          </a:p>
        </p:txBody>
      </p:sp>
      <p:sp>
        <p:nvSpPr>
          <p:cNvPr id="24" name="Téglalap 23">
            <a:extLst>
              <a:ext uri="{FF2B5EF4-FFF2-40B4-BE49-F238E27FC236}">
                <a16:creationId xmlns:a16="http://schemas.microsoft.com/office/drawing/2014/main" id="{A34DE0CD-C8A2-BEFA-D11A-3D0C8B87A26F}"/>
              </a:ext>
            </a:extLst>
          </p:cNvPr>
          <p:cNvSpPr/>
          <p:nvPr/>
        </p:nvSpPr>
        <p:spPr>
          <a:xfrm>
            <a:off x="3937541" y="4160972"/>
            <a:ext cx="1614180" cy="17158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Email, küldési napló bejegyzés elfogadásról vagy elutasításról</a:t>
            </a:r>
          </a:p>
        </p:txBody>
      </p:sp>
      <p:sp>
        <p:nvSpPr>
          <p:cNvPr id="54" name="Nyíl: jobbra mutató 53">
            <a:extLst>
              <a:ext uri="{FF2B5EF4-FFF2-40B4-BE49-F238E27FC236}">
                <a16:creationId xmlns:a16="http://schemas.microsoft.com/office/drawing/2014/main" id="{D95F73CD-8DFE-6118-1DF1-7C5A197C15C0}"/>
              </a:ext>
            </a:extLst>
          </p:cNvPr>
          <p:cNvSpPr/>
          <p:nvPr/>
        </p:nvSpPr>
        <p:spPr>
          <a:xfrm>
            <a:off x="5430416" y="2556588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5" name="Nyíl: jobbra mutató 54">
            <a:extLst>
              <a:ext uri="{FF2B5EF4-FFF2-40B4-BE49-F238E27FC236}">
                <a16:creationId xmlns:a16="http://schemas.microsoft.com/office/drawing/2014/main" id="{6DF790DD-E4A4-5402-BD00-DB366771B5BC}"/>
              </a:ext>
            </a:extLst>
          </p:cNvPr>
          <p:cNvSpPr/>
          <p:nvPr/>
        </p:nvSpPr>
        <p:spPr>
          <a:xfrm rot="1934759">
            <a:off x="7259331" y="2765529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6" name="Nyíl: jobbra mutató 55">
            <a:extLst>
              <a:ext uri="{FF2B5EF4-FFF2-40B4-BE49-F238E27FC236}">
                <a16:creationId xmlns:a16="http://schemas.microsoft.com/office/drawing/2014/main" id="{A1C5E805-4591-B140-4F4E-27B1A58FA977}"/>
              </a:ext>
            </a:extLst>
          </p:cNvPr>
          <p:cNvSpPr/>
          <p:nvPr/>
        </p:nvSpPr>
        <p:spPr>
          <a:xfrm rot="7827100">
            <a:off x="7186051" y="5036145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7" name="Nyíl: jobbra mutató 56">
            <a:extLst>
              <a:ext uri="{FF2B5EF4-FFF2-40B4-BE49-F238E27FC236}">
                <a16:creationId xmlns:a16="http://schemas.microsoft.com/office/drawing/2014/main" id="{6BA5A17F-C7E9-9E16-F097-CE7F1C9AD7C3}"/>
              </a:ext>
            </a:extLst>
          </p:cNvPr>
          <p:cNvSpPr/>
          <p:nvPr/>
        </p:nvSpPr>
        <p:spPr>
          <a:xfrm rot="10800000">
            <a:off x="5430415" y="4959213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Folyamatábra: Mágneslemez 1">
            <a:extLst>
              <a:ext uri="{FF2B5EF4-FFF2-40B4-BE49-F238E27FC236}">
                <a16:creationId xmlns:a16="http://schemas.microsoft.com/office/drawing/2014/main" id="{15B4FCA4-00CE-9A4B-BA62-5E5F13FFE634}"/>
              </a:ext>
            </a:extLst>
          </p:cNvPr>
          <p:cNvSpPr/>
          <p:nvPr/>
        </p:nvSpPr>
        <p:spPr>
          <a:xfrm>
            <a:off x="7694527" y="1748975"/>
            <a:ext cx="1213394" cy="991115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FUND</a:t>
            </a:r>
            <a:endParaRPr lang="hu-HU" dirty="0"/>
          </a:p>
          <a:p>
            <a:pPr algn="ctr"/>
            <a:r>
              <a:rPr lang="hu-HU" dirty="0"/>
              <a:t>Regiszter</a:t>
            </a:r>
          </a:p>
        </p:txBody>
      </p:sp>
      <p:sp>
        <p:nvSpPr>
          <p:cNvPr id="7" name="Nyíl: felfelé-lefelé mutató 6">
            <a:extLst>
              <a:ext uri="{FF2B5EF4-FFF2-40B4-BE49-F238E27FC236}">
                <a16:creationId xmlns:a16="http://schemas.microsoft.com/office/drawing/2014/main" id="{5349E7EB-83DF-867E-1529-3C8E28EE00B6}"/>
              </a:ext>
            </a:extLst>
          </p:cNvPr>
          <p:cNvSpPr/>
          <p:nvPr/>
        </p:nvSpPr>
        <p:spPr>
          <a:xfrm>
            <a:off x="8174192" y="2566188"/>
            <a:ext cx="254063" cy="706592"/>
          </a:xfrm>
          <a:prstGeom prst="up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58A9708D-2FE1-5363-6BA6-2E9A110C9C0D}"/>
              </a:ext>
            </a:extLst>
          </p:cNvPr>
          <p:cNvSpPr/>
          <p:nvPr/>
        </p:nvSpPr>
        <p:spPr>
          <a:xfrm rot="1934759">
            <a:off x="7012090" y="1454309"/>
            <a:ext cx="919957" cy="43418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721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047096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1" dirty="0"/>
              <a:t>Feldolgozott</a:t>
            </a:r>
            <a:r>
              <a:rPr lang="hu-HU" dirty="0"/>
              <a:t> státusz esetén befogadott a jelentés!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Amennyiben van feldolgozott státuszú jelentés a vonatkozási időre, akkor és csak akkor szükséges módosításhoz módosító jelentést küldeni (módosuló sorok (legalább 1!) Z oszlopa „M” jelölést kap)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STEFI online tábla kitöltő nem használható ennél a jelentésnél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Javasoljuk új sablon letöltését a STEFI-</a:t>
            </a:r>
            <a:r>
              <a:rPr lang="hu-HU" dirty="0" err="1"/>
              <a:t>ből</a:t>
            </a:r>
            <a:r>
              <a:rPr lang="hu-HU" dirty="0"/>
              <a:t>, főleg ha az ellenőrzés hibát mutat.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Ismétlősorok megfelelő száma (</a:t>
            </a:r>
            <a:r>
              <a:rPr lang="hu-HU" dirty="0" err="1"/>
              <a:t>GYIK</a:t>
            </a:r>
            <a:r>
              <a:rPr lang="hu-HU" dirty="0"/>
              <a:t>-ban 2. pont)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Stressz teszt XML csatolás jelentés ellenőrzés után </a:t>
            </a:r>
          </a:p>
          <a:p>
            <a:pPr algn="l"/>
            <a:r>
              <a:rPr lang="hu-HU" sz="1300" dirty="0"/>
              <a:t>(honlapról megnyitva, böngészőben nyílik meg, </a:t>
            </a:r>
            <a:r>
              <a:rPr lang="hu-HU" sz="1300" dirty="0" err="1"/>
              <a:t>save</a:t>
            </a:r>
            <a:r>
              <a:rPr lang="hu-HU" sz="1300" dirty="0"/>
              <a:t> </a:t>
            </a:r>
            <a:r>
              <a:rPr lang="hu-HU" sz="1300" dirty="0" err="1"/>
              <a:t>as</a:t>
            </a:r>
            <a:r>
              <a:rPr lang="hu-HU" sz="1300" dirty="0"/>
              <a:t>/mentés másként-tel menthető a sablon) </a:t>
            </a:r>
            <a:r>
              <a:rPr lang="hu-HU" dirty="0"/>
              <a:t>(NÉVKONVENCIÓ!)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Jelentésnek nincs névmegkötése, de neve NEM LEHET AZONOS </a:t>
            </a:r>
            <a:br>
              <a:rPr lang="hu-HU" dirty="0"/>
            </a:br>
            <a:r>
              <a:rPr lang="hu-HU" dirty="0"/>
              <a:t>stressz teszt megnevezéssel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AIF11211.. sorok egyikében (eszköztípus kategóriák) kell valamilyen értéket (0 is jó), de az AIF110301 és AIF110302 sorokon feltűntetett értékeket kell besorolni az alap jellemzői alapján az AIF1121 kezdetű sorok a / b / c oszlopaiba.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Gyakori hibák befogadáskor I.</a:t>
            </a:r>
          </a:p>
        </p:txBody>
      </p:sp>
    </p:spTree>
    <p:extLst>
      <p:ext uri="{BB962C8B-B14F-4D97-AF65-F5344CB8AC3E}">
        <p14:creationId xmlns:p14="http://schemas.microsoft.com/office/powerpoint/2010/main" val="173062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E4AD5-01D2-F26A-0ED5-A66E0B6C4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77CFF5-205A-2EE1-40C9-F8039DEC2A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047096"/>
          </a:xfrm>
        </p:spPr>
        <p:txBody>
          <a:bodyPr>
            <a:normAutofit/>
          </a:bodyPr>
          <a:lstStyle/>
          <a:p>
            <a:pPr algn="l"/>
            <a:r>
              <a:rPr lang="hu-HU" sz="4000" b="1" dirty="0"/>
              <a:t>Különböző kódtárak helyes használata</a:t>
            </a:r>
          </a:p>
          <a:p>
            <a:pPr algn="l"/>
            <a:endParaRPr lang="hu-HU" sz="4000" dirty="0"/>
          </a:p>
          <a:p>
            <a:pPr algn="l"/>
            <a:r>
              <a:rPr lang="hu-HU" sz="2000" dirty="0"/>
              <a:t>-</a:t>
            </a:r>
            <a:r>
              <a:rPr lang="hu-HU" sz="3000" dirty="0"/>
              <a:t>Friss IT </a:t>
            </a:r>
            <a:r>
              <a:rPr lang="hu-HU" sz="3000" dirty="0" err="1"/>
              <a:t>Guidance</a:t>
            </a:r>
            <a:r>
              <a:rPr lang="hu-HU" sz="3000" dirty="0"/>
              <a:t> használata (megfeleltetéssel együtt)</a:t>
            </a:r>
          </a:p>
          <a:p>
            <a:pPr algn="l"/>
            <a:r>
              <a:rPr lang="hu-HU" sz="3000" dirty="0"/>
              <a:t>-AIF1 segédlet és legördülő lista készlet</a:t>
            </a:r>
          </a:p>
          <a:p>
            <a:pPr algn="l"/>
            <a:r>
              <a:rPr lang="hu-HU" sz="3000" dirty="0"/>
              <a:t>-</a:t>
            </a:r>
            <a:r>
              <a:rPr lang="hu-HU" sz="3000" dirty="0" err="1"/>
              <a:t>AIFM</a:t>
            </a:r>
            <a:r>
              <a:rPr lang="hu-HU" sz="3000" dirty="0"/>
              <a:t> segédlet és legördülő lista készlet</a:t>
            </a:r>
          </a:p>
          <a:p>
            <a:pPr algn="l"/>
            <a:r>
              <a:rPr lang="hu-HU" sz="3000" dirty="0"/>
              <a:t>Kis és nagy betűk, rejtett szóközök is okozhatnak problémát </a:t>
            </a:r>
          </a:p>
          <a:p>
            <a:pPr algn="l"/>
            <a:endParaRPr lang="hu-HU" sz="3000" b="1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62F0050-5315-9DF1-BBDA-A9634BACB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Gyakori hibák befogadáskor II.</a:t>
            </a:r>
          </a:p>
        </p:txBody>
      </p:sp>
    </p:spTree>
    <p:extLst>
      <p:ext uri="{BB962C8B-B14F-4D97-AF65-F5344CB8AC3E}">
        <p14:creationId xmlns:p14="http://schemas.microsoft.com/office/powerpoint/2010/main" val="352453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 fontScale="92500" lnSpcReduction="20000"/>
          </a:bodyPr>
          <a:lstStyle/>
          <a:p>
            <a:pPr lvl="0" algn="l">
              <a:lnSpc>
                <a:spcPct val="115000"/>
              </a:lnSpc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ABAK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jelentés hiba: 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Amennyiben a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predominant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értéke nem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akkor csak a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predominant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type-nak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megfelelő szekció lehet kitöltve!</a:t>
            </a:r>
          </a:p>
          <a:p>
            <a:pPr lvl="0" algn="l">
              <a:lnSpc>
                <a:spcPct val="115000"/>
              </a:lnSpc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Értelemzés: Az AIF1057 mezőben megadott érték alapján töltendő az AIF1058 kezdetű blokkok.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HFND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Hedge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AIF1058101- AIF1058117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PEQF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AIF1058201- AIF1058205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REST (Real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AIF1058301- AIF1058305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FOFS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AIF1058401- AIF1058403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OTHR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AIF1058501- AIF1058505 közti szakasz tölthető.</a:t>
            </a: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esetében tölthető több blokk egyszerre</a:t>
            </a: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r>
              <a:rPr lang="hu-HU" sz="18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Jelentéstáblák megfeleltetése az IT </a:t>
            </a:r>
            <a:r>
              <a:rPr lang="hu-HU" sz="1800" i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Guidance-hez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(MNB honlapon csatolmány)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Gyakori hibák befogadáskor III.</a:t>
            </a:r>
          </a:p>
        </p:txBody>
      </p:sp>
    </p:spTree>
    <p:extLst>
      <p:ext uri="{BB962C8B-B14F-4D97-AF65-F5344CB8AC3E}">
        <p14:creationId xmlns:p14="http://schemas.microsoft.com/office/powerpoint/2010/main" val="1816606072"/>
      </p:ext>
    </p:extLst>
  </p:cSld>
  <p:clrMapOvr>
    <a:masterClrMapping/>
  </p:clrMapOvr>
</p:sld>
</file>

<file path=ppt/theme/theme1.xml><?xml version="1.0" encoding="utf-8"?>
<a:theme xmlns:a="http://schemas.openxmlformats.org/drawingml/2006/main" name="MNB téma 4_3 új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B62070E2-8DAD-4C8D-8BC5-F50A9BF3ACF0}"/>
    </a:ext>
  </a:extLst>
</a:theme>
</file>

<file path=ppt/theme/theme2.xml><?xml version="1.0" encoding="utf-8"?>
<a:theme xmlns:a="http://schemas.openxmlformats.org/drawingml/2006/main" name="MNB téma 4_3 nyomtatásra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A9582B90-6524-41EB-9FA6-0BA03A9CB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1004</TotalTime>
  <Words>788</Words>
  <Application>Microsoft Office PowerPoint</Application>
  <PresentationFormat>Diavetítés a képernyőre (4:3 oldalarány)</PresentationFormat>
  <Paragraphs>112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MNB téma 4_3 új</vt:lpstr>
      <vt:lpstr>MNB téma 4_3 nyomtatásra</vt:lpstr>
      <vt:lpstr>AIFMD adatszolgáltatás tájékoztató workshop</vt:lpstr>
      <vt:lpstr>AIFMD adatszolgáltatás műhely</vt:lpstr>
      <vt:lpstr>AIFMD adatszolgáltatás</vt:lpstr>
      <vt:lpstr>MNB Kommunikáció formái</vt:lpstr>
      <vt:lpstr>STEFI képernyő</vt:lpstr>
      <vt:lpstr>AIFMD adatszolgáltatás útja</vt:lpstr>
      <vt:lpstr>Gyakori hibák befogadáskor I.</vt:lpstr>
      <vt:lpstr>Gyakori hibák befogadáskor II.</vt:lpstr>
      <vt:lpstr>Gyakori hibák befogadáskor III.</vt:lpstr>
      <vt:lpstr>Adatminőség vizsgálat</vt:lpstr>
      <vt:lpstr>AdatminőséGI TESZTEK értelmezése</vt:lpstr>
      <vt:lpstr>Kérdések</vt:lpstr>
      <vt:lpstr>Köszönöm  a megtisztelő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AIFMD adatszolgáltatás HVCA egyeztetés</dc:title>
  <dc:creator>Vámosi Anikó</dc:creator>
  <cp:lastModifiedBy>MNB</cp:lastModifiedBy>
  <cp:revision>28</cp:revision>
  <dcterms:created xsi:type="dcterms:W3CDTF">2023-11-17T13:52:46Z</dcterms:created>
  <dcterms:modified xsi:type="dcterms:W3CDTF">2026-01-14T14:54:38Z</dcterms:modified>
</cp:coreProperties>
</file>