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82" r:id="rId2"/>
  </p:sldMasterIdLst>
  <p:sldIdLst>
    <p:sldId id="256" r:id="rId3"/>
    <p:sldId id="271" r:id="rId4"/>
    <p:sldId id="258" r:id="rId5"/>
    <p:sldId id="259" r:id="rId6"/>
    <p:sldId id="257" r:id="rId7"/>
    <p:sldId id="260" r:id="rId8"/>
    <p:sldId id="261" r:id="rId9"/>
    <p:sldId id="262" r:id="rId10"/>
    <p:sldId id="264" r:id="rId11"/>
    <p:sldId id="263" r:id="rId12"/>
    <p:sldId id="265" r:id="rId13"/>
    <p:sldId id="269" r:id="rId1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72" autoAdjust="0"/>
    <p:restoredTop sz="94660"/>
  </p:normalViewPr>
  <p:slideViewPr>
    <p:cSldViewPr snapToGrid="0">
      <p:cViewPr varScale="1">
        <p:scale>
          <a:sx n="79" d="100"/>
          <a:sy n="79" d="100"/>
        </p:scale>
        <p:origin x="152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esma.europa.eu/sites/default/files/library/2015/11/2014-869.pdf" TargetMode="External"/><Relationship Id="rId2" Type="http://schemas.openxmlformats.org/officeDocument/2006/relationships/hyperlink" Target="https://eur-lex.europa.eu/legal-content/HU/TXT/PDF/?uri=CELEX:02013R0231-20220801" TargetMode="External"/><Relationship Id="rId1" Type="http://schemas.openxmlformats.org/officeDocument/2006/relationships/hyperlink" Target="https://eur-lex.europa.eu/legal-content/HU/TXT/PDF/?uri=CELEX:02011L0061-20210802" TargetMode="External"/><Relationship Id="rId6" Type="http://schemas.openxmlformats.org/officeDocument/2006/relationships/hyperlink" Target="https://www.esma.europa.eu/esmas-activities/investors-and-issuers/fund-management" TargetMode="External"/><Relationship Id="rId5" Type="http://schemas.openxmlformats.org/officeDocument/2006/relationships/hyperlink" Target="https://www.mnb.hu/letoltes/aif-aifm-gyakori-kerdesek-2022.pdf" TargetMode="External"/><Relationship Id="rId4" Type="http://schemas.openxmlformats.org/officeDocument/2006/relationships/hyperlink" Target="https://www.mnb.hu/felugyelet/adatszolgaltatas/befektetesi-alapkezelok/az-alternativ-befektetesi-alapkezelok-abak-altal-a-231-2013-eu-rendelet-alapjan-teljesitendo-egyseges-adatszolgaltatas" TargetMode="External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esma.europa.eu/sites/default/files/library/2015/11/2014-869.pdf" TargetMode="External"/><Relationship Id="rId2" Type="http://schemas.openxmlformats.org/officeDocument/2006/relationships/hyperlink" Target="https://eur-lex.europa.eu/legal-content/HU/TXT/PDF/?uri=CELEX:02013R0231-20220801" TargetMode="External"/><Relationship Id="rId1" Type="http://schemas.openxmlformats.org/officeDocument/2006/relationships/hyperlink" Target="https://eur-lex.europa.eu/legal-content/HU/TXT/PDF/?uri=CELEX:02011L0061-20210802" TargetMode="External"/><Relationship Id="rId6" Type="http://schemas.openxmlformats.org/officeDocument/2006/relationships/hyperlink" Target="https://www.esma.europa.eu/esmas-activities/investors-and-issuers/fund-management" TargetMode="External"/><Relationship Id="rId5" Type="http://schemas.openxmlformats.org/officeDocument/2006/relationships/hyperlink" Target="https://www.mnb.hu/letoltes/aif-aifm-gyakori-kerdesek-2022.pdf" TargetMode="External"/><Relationship Id="rId4" Type="http://schemas.openxmlformats.org/officeDocument/2006/relationships/hyperlink" Target="https://www.mnb.hu/felugyelet/adatszolgaltatas/befektetesi-alapkezelok/az-alternativ-befektetesi-alapkezelok-abak-altal-a-231-2013-eu-rendelet-alapjan-teljesitendo-egyseges-adatszolgaltatas" TargetMode="Externa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2E19D10-4E0C-4E41-93A8-9425799057E2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F5C5139B-5602-495E-AAA2-A2CC06699A73}">
      <dgm:prSet/>
      <dgm:spPr/>
      <dgm:t>
        <a:bodyPr/>
        <a:lstStyle/>
        <a:p>
          <a:r>
            <a:rPr lang="hu-HU" b="1" dirty="0"/>
            <a:t>Irányelv: </a:t>
          </a:r>
          <a:r>
            <a:rPr lang="hu-HU" dirty="0">
              <a:solidFill>
                <a:schemeClr val="tx2"/>
              </a:solidFill>
              <a:hlinkClick xmlns:r="http://schemas.openxmlformats.org/officeDocument/2006/relationships" r:id="rId1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rPr>
            <a:t>2011/61/EU irányelv (</a:t>
          </a:r>
          <a:r>
            <a:rPr lang="hu-HU" dirty="0" err="1">
              <a:solidFill>
                <a:schemeClr val="tx2"/>
              </a:solidFill>
              <a:hlinkClick xmlns:r="http://schemas.openxmlformats.org/officeDocument/2006/relationships" r:id="rId1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rPr>
            <a:t>AIFMD</a:t>
          </a:r>
          <a:r>
            <a:rPr lang="hu-HU" dirty="0">
              <a:solidFill>
                <a:schemeClr val="tx2"/>
              </a:solidFill>
              <a:hlinkClick xmlns:r="http://schemas.openxmlformats.org/officeDocument/2006/relationships" r:id="rId1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rPr>
            <a:t>)</a:t>
          </a:r>
          <a:endParaRPr lang="en-US" dirty="0">
            <a:solidFill>
              <a:schemeClr val="tx2"/>
            </a:solidFill>
          </a:endParaRPr>
        </a:p>
      </dgm:t>
    </dgm:pt>
    <dgm:pt modelId="{EE03F4BF-C2B3-434C-AF8B-8C39B6907F5F}" type="parTrans" cxnId="{86047F4B-7FED-4161-A163-A339D71F8399}">
      <dgm:prSet/>
      <dgm:spPr/>
      <dgm:t>
        <a:bodyPr/>
        <a:lstStyle/>
        <a:p>
          <a:endParaRPr lang="en-US"/>
        </a:p>
      </dgm:t>
    </dgm:pt>
    <dgm:pt modelId="{E637E672-E475-4638-9687-DFB71BED476C}" type="sibTrans" cxnId="{86047F4B-7FED-4161-A163-A339D71F8399}">
      <dgm:prSet/>
      <dgm:spPr/>
      <dgm:t>
        <a:bodyPr/>
        <a:lstStyle/>
        <a:p>
          <a:endParaRPr lang="en-US"/>
        </a:p>
      </dgm:t>
    </dgm:pt>
    <dgm:pt modelId="{80B032EF-D191-4C56-9FC0-F5E87C5FCF83}">
      <dgm:prSet/>
      <dgm:spPr/>
      <dgm:t>
        <a:bodyPr/>
        <a:lstStyle/>
        <a:p>
          <a:r>
            <a:rPr lang="hu-HU" b="1" dirty="0"/>
            <a:t>Rendelet: </a:t>
          </a:r>
          <a:r>
            <a:rPr lang="hu-HU" dirty="0">
              <a:solidFill>
                <a:schemeClr val="tx2"/>
              </a:solidFill>
              <a:hlinkClick xmlns:r="http://schemas.openxmlformats.org/officeDocument/2006/relationships" r:id="rId2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rPr>
            <a:t>231/2013/EU rendelet (</a:t>
          </a:r>
          <a:r>
            <a:rPr lang="hu-HU" dirty="0" err="1">
              <a:solidFill>
                <a:schemeClr val="tx2"/>
              </a:solidFill>
              <a:hlinkClick xmlns:r="http://schemas.openxmlformats.org/officeDocument/2006/relationships" r:id="rId2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rPr>
            <a:t>ABAK</a:t>
          </a:r>
          <a:r>
            <a:rPr lang="hu-HU" dirty="0">
              <a:solidFill>
                <a:schemeClr val="tx2"/>
              </a:solidFill>
              <a:hlinkClick xmlns:r="http://schemas.openxmlformats.org/officeDocument/2006/relationships" r:id="rId2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rPr>
            <a:t>-rendelet)</a:t>
          </a:r>
          <a:endParaRPr lang="en-US" dirty="0">
            <a:solidFill>
              <a:schemeClr val="tx2"/>
            </a:solidFill>
          </a:endParaRPr>
        </a:p>
      </dgm:t>
    </dgm:pt>
    <dgm:pt modelId="{63EC8510-A1DA-4620-BF40-ED49FA176B7A}" type="parTrans" cxnId="{22720409-48A2-48F2-8A56-616C0FA678AF}">
      <dgm:prSet/>
      <dgm:spPr/>
      <dgm:t>
        <a:bodyPr/>
        <a:lstStyle/>
        <a:p>
          <a:endParaRPr lang="en-US"/>
        </a:p>
      </dgm:t>
    </dgm:pt>
    <dgm:pt modelId="{1942A0E7-4EC3-4A53-9555-11F50A960DBC}" type="sibTrans" cxnId="{22720409-48A2-48F2-8A56-616C0FA678AF}">
      <dgm:prSet/>
      <dgm:spPr/>
      <dgm:t>
        <a:bodyPr/>
        <a:lstStyle/>
        <a:p>
          <a:endParaRPr lang="en-US"/>
        </a:p>
      </dgm:t>
    </dgm:pt>
    <dgm:pt modelId="{B67124DE-D070-4EA7-BC76-FAA9192239CF}">
      <dgm:prSet/>
      <dgm:spPr/>
      <dgm:t>
        <a:bodyPr/>
        <a:lstStyle/>
        <a:p>
          <a:r>
            <a:rPr lang="hu-HU" b="1" dirty="0"/>
            <a:t>Iránymutatás</a:t>
          </a:r>
          <a:r>
            <a:rPr lang="hu-HU" dirty="0"/>
            <a:t>: </a:t>
          </a:r>
          <a:r>
            <a:rPr lang="hu-HU" dirty="0" err="1">
              <a:solidFill>
                <a:schemeClr val="tx2"/>
              </a:solidFill>
              <a:hlinkClick xmlns:r="http://schemas.openxmlformats.org/officeDocument/2006/relationships" r:id="rId3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rPr>
            <a:t>Guidelines</a:t>
          </a:r>
          <a:endParaRPr lang="en-US" dirty="0">
            <a:solidFill>
              <a:schemeClr val="tx2"/>
            </a:solidFill>
          </a:endParaRPr>
        </a:p>
      </dgm:t>
    </dgm:pt>
    <dgm:pt modelId="{EDAB516D-7539-40B4-B112-0B6AEACABE73}" type="parTrans" cxnId="{04EE25DB-C197-4849-9B2D-5838E4E141C8}">
      <dgm:prSet/>
      <dgm:spPr/>
      <dgm:t>
        <a:bodyPr/>
        <a:lstStyle/>
        <a:p>
          <a:endParaRPr lang="en-US"/>
        </a:p>
      </dgm:t>
    </dgm:pt>
    <dgm:pt modelId="{BBE37C05-11DF-4CC0-B7B5-8CBD9C702342}" type="sibTrans" cxnId="{04EE25DB-C197-4849-9B2D-5838E4E141C8}">
      <dgm:prSet/>
      <dgm:spPr/>
      <dgm:t>
        <a:bodyPr/>
        <a:lstStyle/>
        <a:p>
          <a:endParaRPr lang="en-US"/>
        </a:p>
      </dgm:t>
    </dgm:pt>
    <dgm:pt modelId="{EA18F320-2835-4152-8E49-32E249F006F9}">
      <dgm:prSet/>
      <dgm:spPr/>
      <dgm:t>
        <a:bodyPr/>
        <a:lstStyle/>
        <a:p>
          <a:r>
            <a:rPr lang="hu-HU" b="1" dirty="0"/>
            <a:t>MNB honlapon elérhető információk:</a:t>
          </a:r>
          <a:endParaRPr lang="en-US" b="1" dirty="0"/>
        </a:p>
      </dgm:t>
    </dgm:pt>
    <dgm:pt modelId="{42F8AF4F-B23A-4566-8EE4-9D3F3DD276E5}" type="parTrans" cxnId="{CF7CBDF2-6B79-4EC5-818F-37D405653A5C}">
      <dgm:prSet/>
      <dgm:spPr/>
      <dgm:t>
        <a:bodyPr/>
        <a:lstStyle/>
        <a:p>
          <a:endParaRPr lang="en-US"/>
        </a:p>
      </dgm:t>
    </dgm:pt>
    <dgm:pt modelId="{0153298D-2FD9-434C-B009-5F741DA59D25}" type="sibTrans" cxnId="{CF7CBDF2-6B79-4EC5-818F-37D405653A5C}">
      <dgm:prSet/>
      <dgm:spPr/>
      <dgm:t>
        <a:bodyPr/>
        <a:lstStyle/>
        <a:p>
          <a:endParaRPr lang="en-US"/>
        </a:p>
      </dgm:t>
    </dgm:pt>
    <dgm:pt modelId="{C535998A-2A2E-46F5-BC72-0D3D2E84357D}">
      <dgm:prSet/>
      <dgm:spPr/>
      <dgm:t>
        <a:bodyPr/>
        <a:lstStyle/>
        <a:p>
          <a:r>
            <a:rPr lang="hu-HU" dirty="0">
              <a:solidFill>
                <a:schemeClr val="tx2"/>
              </a:solidFill>
              <a:hlinkClick xmlns:r="http://schemas.openxmlformats.org/officeDocument/2006/relationships" r:id="rId4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rPr>
            <a:t>Az alternatív befektetési alapkezelők (</a:t>
          </a:r>
          <a:r>
            <a:rPr lang="hu-HU" dirty="0" err="1">
              <a:solidFill>
                <a:schemeClr val="tx2"/>
              </a:solidFill>
              <a:hlinkClick xmlns:r="http://schemas.openxmlformats.org/officeDocument/2006/relationships" r:id="rId4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rPr>
            <a:t>ABAK</a:t>
          </a:r>
          <a:r>
            <a:rPr lang="hu-HU" dirty="0">
              <a:solidFill>
                <a:schemeClr val="tx2"/>
              </a:solidFill>
              <a:hlinkClick xmlns:r="http://schemas.openxmlformats.org/officeDocument/2006/relationships" r:id="rId4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rPr>
            <a:t>) által a 231/2013 EU rendelet alapján teljesítendő egységes adatszolgáltatás (mnb.hu)</a:t>
          </a:r>
          <a:endParaRPr lang="en-US" dirty="0">
            <a:solidFill>
              <a:schemeClr val="tx2"/>
            </a:solidFill>
          </a:endParaRPr>
        </a:p>
      </dgm:t>
    </dgm:pt>
    <dgm:pt modelId="{A508474E-58F6-406E-B575-A33A64D53196}" type="parTrans" cxnId="{7FABBB94-162D-4F0E-A3CD-A3F97EEC9F6C}">
      <dgm:prSet/>
      <dgm:spPr/>
      <dgm:t>
        <a:bodyPr/>
        <a:lstStyle/>
        <a:p>
          <a:endParaRPr lang="en-US"/>
        </a:p>
      </dgm:t>
    </dgm:pt>
    <dgm:pt modelId="{F85CCB38-525B-4726-BC2C-A75CC5F4D13E}" type="sibTrans" cxnId="{7FABBB94-162D-4F0E-A3CD-A3F97EEC9F6C}">
      <dgm:prSet/>
      <dgm:spPr/>
      <dgm:t>
        <a:bodyPr/>
        <a:lstStyle/>
        <a:p>
          <a:endParaRPr lang="en-US"/>
        </a:p>
      </dgm:t>
    </dgm:pt>
    <dgm:pt modelId="{544D190E-89A8-484C-AD34-6FC806E38C6D}">
      <dgm:prSet/>
      <dgm:spPr/>
      <dgm:t>
        <a:bodyPr/>
        <a:lstStyle/>
        <a:p>
          <a:r>
            <a:rPr lang="hu-HU" dirty="0">
              <a:solidFill>
                <a:schemeClr val="tx2"/>
              </a:solidFill>
              <a:hlinkClick xmlns:r="http://schemas.openxmlformats.org/officeDocument/2006/relationships" r:id="rId5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rPr>
            <a:t>MNB befogadás specifikus gyakori kérdések</a:t>
          </a:r>
          <a:endParaRPr lang="en-US" dirty="0">
            <a:solidFill>
              <a:schemeClr val="tx2"/>
            </a:solidFill>
          </a:endParaRPr>
        </a:p>
      </dgm:t>
    </dgm:pt>
    <dgm:pt modelId="{E4A584D9-2354-4EAC-AF1C-C17E0E315CC3}" type="parTrans" cxnId="{7969FFD1-C23A-4791-B7D2-2631280244DC}">
      <dgm:prSet/>
      <dgm:spPr/>
      <dgm:t>
        <a:bodyPr/>
        <a:lstStyle/>
        <a:p>
          <a:endParaRPr lang="en-US"/>
        </a:p>
      </dgm:t>
    </dgm:pt>
    <dgm:pt modelId="{66D16FB9-66C1-439B-8A45-3CF6B4EF133B}" type="sibTrans" cxnId="{7969FFD1-C23A-4791-B7D2-2631280244DC}">
      <dgm:prSet/>
      <dgm:spPr/>
      <dgm:t>
        <a:bodyPr/>
        <a:lstStyle/>
        <a:p>
          <a:endParaRPr lang="en-US"/>
        </a:p>
      </dgm:t>
    </dgm:pt>
    <dgm:pt modelId="{D4E181D3-FFF2-45DA-ADF5-F73D1A80FFA6}">
      <dgm:prSet/>
      <dgm:spPr/>
      <dgm:t>
        <a:bodyPr/>
        <a:lstStyle/>
        <a:p>
          <a:r>
            <a:rPr lang="hu-HU" b="1" dirty="0" err="1"/>
            <a:t>ESMA</a:t>
          </a:r>
          <a:r>
            <a:rPr lang="hu-HU" b="1" dirty="0"/>
            <a:t> honlapján elérhető információk:</a:t>
          </a:r>
          <a:endParaRPr lang="en-US" b="1" dirty="0"/>
        </a:p>
      </dgm:t>
    </dgm:pt>
    <dgm:pt modelId="{35DF9226-FCE9-4990-8B7C-97D444998205}" type="parTrans" cxnId="{3787282C-DE0C-4FC1-BF44-D0E2A0338E60}">
      <dgm:prSet/>
      <dgm:spPr/>
      <dgm:t>
        <a:bodyPr/>
        <a:lstStyle/>
        <a:p>
          <a:endParaRPr lang="en-US"/>
        </a:p>
      </dgm:t>
    </dgm:pt>
    <dgm:pt modelId="{3008AAB6-3228-47CF-812B-A08C24AC1BD3}" type="sibTrans" cxnId="{3787282C-DE0C-4FC1-BF44-D0E2A0338E60}">
      <dgm:prSet/>
      <dgm:spPr/>
      <dgm:t>
        <a:bodyPr/>
        <a:lstStyle/>
        <a:p>
          <a:endParaRPr lang="en-US"/>
        </a:p>
      </dgm:t>
    </dgm:pt>
    <dgm:pt modelId="{BAD75FB1-6667-44A7-9F9A-A48E4E5934B8}">
      <dgm:prSet/>
      <dgm:spPr/>
      <dgm:t>
        <a:bodyPr/>
        <a:lstStyle/>
        <a:p>
          <a:r>
            <a:rPr lang="hu-HU" dirty="0" err="1">
              <a:solidFill>
                <a:schemeClr val="tx2"/>
              </a:solidFill>
              <a:hlinkClick xmlns:r="http://schemas.openxmlformats.org/officeDocument/2006/relationships" r:id="rId6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rPr>
            <a:t>Fund</a:t>
          </a:r>
          <a:r>
            <a:rPr lang="hu-HU" dirty="0">
              <a:solidFill>
                <a:schemeClr val="tx2"/>
              </a:solidFill>
              <a:hlinkClick xmlns:r="http://schemas.openxmlformats.org/officeDocument/2006/relationships" r:id="rId6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rPr>
            <a:t> Management (europa.eu)</a:t>
          </a:r>
          <a:endParaRPr lang="en-US" dirty="0">
            <a:solidFill>
              <a:schemeClr val="tx2"/>
            </a:solidFill>
          </a:endParaRPr>
        </a:p>
      </dgm:t>
    </dgm:pt>
    <dgm:pt modelId="{84B9B6BF-714A-46E4-95DE-3EE8BD0F6E60}" type="parTrans" cxnId="{2583465E-035B-4395-876B-57F8A991B59F}">
      <dgm:prSet/>
      <dgm:spPr/>
      <dgm:t>
        <a:bodyPr/>
        <a:lstStyle/>
        <a:p>
          <a:endParaRPr lang="en-US"/>
        </a:p>
      </dgm:t>
    </dgm:pt>
    <dgm:pt modelId="{EC4D214E-F0E1-4D24-9111-F4ECCFED67EA}" type="sibTrans" cxnId="{2583465E-035B-4395-876B-57F8A991B59F}">
      <dgm:prSet/>
      <dgm:spPr/>
      <dgm:t>
        <a:bodyPr/>
        <a:lstStyle/>
        <a:p>
          <a:endParaRPr lang="en-US"/>
        </a:p>
      </dgm:t>
    </dgm:pt>
    <dgm:pt modelId="{4F130CCD-3F32-4AD7-A6C8-E7B9B787ABD2}" type="pres">
      <dgm:prSet presAssocID="{82E19D10-4E0C-4E41-93A8-9425799057E2}" presName="linear" presStyleCnt="0">
        <dgm:presLayoutVars>
          <dgm:animLvl val="lvl"/>
          <dgm:resizeHandles val="exact"/>
        </dgm:presLayoutVars>
      </dgm:prSet>
      <dgm:spPr/>
    </dgm:pt>
    <dgm:pt modelId="{D6962E24-6687-4E34-A0E7-BCF00D32F459}" type="pres">
      <dgm:prSet presAssocID="{F5C5139B-5602-495E-AAA2-A2CC06699A73}" presName="parentText" presStyleLbl="node1" presStyleIdx="0" presStyleCnt="8">
        <dgm:presLayoutVars>
          <dgm:chMax val="0"/>
          <dgm:bulletEnabled val="1"/>
        </dgm:presLayoutVars>
      </dgm:prSet>
      <dgm:spPr/>
    </dgm:pt>
    <dgm:pt modelId="{9F4BA9A8-7B00-4455-9753-81164DA1E0DC}" type="pres">
      <dgm:prSet presAssocID="{E637E672-E475-4638-9687-DFB71BED476C}" presName="spacer" presStyleCnt="0"/>
      <dgm:spPr/>
    </dgm:pt>
    <dgm:pt modelId="{A78B1C9C-E531-494C-B39F-E1C2C92DE53C}" type="pres">
      <dgm:prSet presAssocID="{80B032EF-D191-4C56-9FC0-F5E87C5FCF83}" presName="parentText" presStyleLbl="node1" presStyleIdx="1" presStyleCnt="8">
        <dgm:presLayoutVars>
          <dgm:chMax val="0"/>
          <dgm:bulletEnabled val="1"/>
        </dgm:presLayoutVars>
      </dgm:prSet>
      <dgm:spPr/>
    </dgm:pt>
    <dgm:pt modelId="{99EBCA6E-A0AB-47AE-9660-7E437DACC269}" type="pres">
      <dgm:prSet presAssocID="{1942A0E7-4EC3-4A53-9555-11F50A960DBC}" presName="spacer" presStyleCnt="0"/>
      <dgm:spPr/>
    </dgm:pt>
    <dgm:pt modelId="{E49EA82F-1A55-418F-890C-FC12F389D3D8}" type="pres">
      <dgm:prSet presAssocID="{B67124DE-D070-4EA7-BC76-FAA9192239CF}" presName="parentText" presStyleLbl="node1" presStyleIdx="2" presStyleCnt="8">
        <dgm:presLayoutVars>
          <dgm:chMax val="0"/>
          <dgm:bulletEnabled val="1"/>
        </dgm:presLayoutVars>
      </dgm:prSet>
      <dgm:spPr/>
    </dgm:pt>
    <dgm:pt modelId="{55D3AE7C-F65C-46A1-88E5-3D76F86A28B7}" type="pres">
      <dgm:prSet presAssocID="{BBE37C05-11DF-4CC0-B7B5-8CBD9C702342}" presName="spacer" presStyleCnt="0"/>
      <dgm:spPr/>
    </dgm:pt>
    <dgm:pt modelId="{C257929B-7BCA-405C-9E16-1E363743B69D}" type="pres">
      <dgm:prSet presAssocID="{EA18F320-2835-4152-8E49-32E249F006F9}" presName="parentText" presStyleLbl="node1" presStyleIdx="3" presStyleCnt="8">
        <dgm:presLayoutVars>
          <dgm:chMax val="0"/>
          <dgm:bulletEnabled val="1"/>
        </dgm:presLayoutVars>
      </dgm:prSet>
      <dgm:spPr/>
    </dgm:pt>
    <dgm:pt modelId="{87245611-3C65-448C-9609-68CE0DD11440}" type="pres">
      <dgm:prSet presAssocID="{0153298D-2FD9-434C-B009-5F741DA59D25}" presName="spacer" presStyleCnt="0"/>
      <dgm:spPr/>
    </dgm:pt>
    <dgm:pt modelId="{6B452CA3-9A7D-4E0E-ABC3-0DACE9E9E536}" type="pres">
      <dgm:prSet presAssocID="{C535998A-2A2E-46F5-BC72-0D3D2E84357D}" presName="parentText" presStyleLbl="node1" presStyleIdx="4" presStyleCnt="8" custLinFactNeighborY="54764">
        <dgm:presLayoutVars>
          <dgm:chMax val="0"/>
          <dgm:bulletEnabled val="1"/>
        </dgm:presLayoutVars>
      </dgm:prSet>
      <dgm:spPr/>
    </dgm:pt>
    <dgm:pt modelId="{C47BFF67-45E6-478E-86BA-F379BA755004}" type="pres">
      <dgm:prSet presAssocID="{F85CCB38-525B-4726-BC2C-A75CC5F4D13E}" presName="spacer" presStyleCnt="0"/>
      <dgm:spPr/>
    </dgm:pt>
    <dgm:pt modelId="{00129EE7-3CD4-40C9-8B4A-6691DABB17D8}" type="pres">
      <dgm:prSet presAssocID="{544D190E-89A8-484C-AD34-6FC806E38C6D}" presName="parentText" presStyleLbl="node1" presStyleIdx="5" presStyleCnt="8">
        <dgm:presLayoutVars>
          <dgm:chMax val="0"/>
          <dgm:bulletEnabled val="1"/>
        </dgm:presLayoutVars>
      </dgm:prSet>
      <dgm:spPr/>
    </dgm:pt>
    <dgm:pt modelId="{08F21D0B-E150-4280-A3E5-E99B3C7894FD}" type="pres">
      <dgm:prSet presAssocID="{66D16FB9-66C1-439B-8A45-3CF6B4EF133B}" presName="spacer" presStyleCnt="0"/>
      <dgm:spPr/>
    </dgm:pt>
    <dgm:pt modelId="{566E8FC3-2840-47AE-A1B8-204E029E47B3}" type="pres">
      <dgm:prSet presAssocID="{D4E181D3-FFF2-45DA-ADF5-F73D1A80FFA6}" presName="parentText" presStyleLbl="node1" presStyleIdx="6" presStyleCnt="8">
        <dgm:presLayoutVars>
          <dgm:chMax val="0"/>
          <dgm:bulletEnabled val="1"/>
        </dgm:presLayoutVars>
      </dgm:prSet>
      <dgm:spPr/>
    </dgm:pt>
    <dgm:pt modelId="{D7E1F4E0-9B1C-490B-84F0-09BF2F616167}" type="pres">
      <dgm:prSet presAssocID="{3008AAB6-3228-47CF-812B-A08C24AC1BD3}" presName="spacer" presStyleCnt="0"/>
      <dgm:spPr/>
    </dgm:pt>
    <dgm:pt modelId="{C0539D84-6BCB-4D37-9474-ADA744F6BAA4}" type="pres">
      <dgm:prSet presAssocID="{BAD75FB1-6667-44A7-9F9A-A48E4E5934B8}" presName="parentText" presStyleLbl="node1" presStyleIdx="7" presStyleCnt="8">
        <dgm:presLayoutVars>
          <dgm:chMax val="0"/>
          <dgm:bulletEnabled val="1"/>
        </dgm:presLayoutVars>
      </dgm:prSet>
      <dgm:spPr/>
    </dgm:pt>
  </dgm:ptLst>
  <dgm:cxnLst>
    <dgm:cxn modelId="{CD621A00-D58F-4DAB-B415-503599C3B2F8}" type="presOf" srcId="{82E19D10-4E0C-4E41-93A8-9425799057E2}" destId="{4F130CCD-3F32-4AD7-A6C8-E7B9B787ABD2}" srcOrd="0" destOrd="0" presId="urn:microsoft.com/office/officeart/2005/8/layout/vList2"/>
    <dgm:cxn modelId="{22720409-48A2-48F2-8A56-616C0FA678AF}" srcId="{82E19D10-4E0C-4E41-93A8-9425799057E2}" destId="{80B032EF-D191-4C56-9FC0-F5E87C5FCF83}" srcOrd="1" destOrd="0" parTransId="{63EC8510-A1DA-4620-BF40-ED49FA176B7A}" sibTransId="{1942A0E7-4EC3-4A53-9555-11F50A960DBC}"/>
    <dgm:cxn modelId="{F48F8713-3B8F-4C20-A1E9-A8DB826BBFA0}" type="presOf" srcId="{80B032EF-D191-4C56-9FC0-F5E87C5FCF83}" destId="{A78B1C9C-E531-494C-B39F-E1C2C92DE53C}" srcOrd="0" destOrd="0" presId="urn:microsoft.com/office/officeart/2005/8/layout/vList2"/>
    <dgm:cxn modelId="{3787282C-DE0C-4FC1-BF44-D0E2A0338E60}" srcId="{82E19D10-4E0C-4E41-93A8-9425799057E2}" destId="{D4E181D3-FFF2-45DA-ADF5-F73D1A80FFA6}" srcOrd="6" destOrd="0" parTransId="{35DF9226-FCE9-4990-8B7C-97D444998205}" sibTransId="{3008AAB6-3228-47CF-812B-A08C24AC1BD3}"/>
    <dgm:cxn modelId="{2583465E-035B-4395-876B-57F8A991B59F}" srcId="{82E19D10-4E0C-4E41-93A8-9425799057E2}" destId="{BAD75FB1-6667-44A7-9F9A-A48E4E5934B8}" srcOrd="7" destOrd="0" parTransId="{84B9B6BF-714A-46E4-95DE-3EE8BD0F6E60}" sibTransId="{EC4D214E-F0E1-4D24-9111-F4ECCFED67EA}"/>
    <dgm:cxn modelId="{06E5FE5E-0065-455A-B827-82FC9A68A8D4}" type="presOf" srcId="{BAD75FB1-6667-44A7-9F9A-A48E4E5934B8}" destId="{C0539D84-6BCB-4D37-9474-ADA744F6BAA4}" srcOrd="0" destOrd="0" presId="urn:microsoft.com/office/officeart/2005/8/layout/vList2"/>
    <dgm:cxn modelId="{61463A48-1484-4895-BAF9-1CCE45964F51}" type="presOf" srcId="{D4E181D3-FFF2-45DA-ADF5-F73D1A80FFA6}" destId="{566E8FC3-2840-47AE-A1B8-204E029E47B3}" srcOrd="0" destOrd="0" presId="urn:microsoft.com/office/officeart/2005/8/layout/vList2"/>
    <dgm:cxn modelId="{8FD8654B-4956-4843-BFDB-99D1EA95881A}" type="presOf" srcId="{C535998A-2A2E-46F5-BC72-0D3D2E84357D}" destId="{6B452CA3-9A7D-4E0E-ABC3-0DACE9E9E536}" srcOrd="0" destOrd="0" presId="urn:microsoft.com/office/officeart/2005/8/layout/vList2"/>
    <dgm:cxn modelId="{86047F4B-7FED-4161-A163-A339D71F8399}" srcId="{82E19D10-4E0C-4E41-93A8-9425799057E2}" destId="{F5C5139B-5602-495E-AAA2-A2CC06699A73}" srcOrd="0" destOrd="0" parTransId="{EE03F4BF-C2B3-434C-AF8B-8C39B6907F5F}" sibTransId="{E637E672-E475-4638-9687-DFB71BED476C}"/>
    <dgm:cxn modelId="{7CA87F5A-D9A0-42B5-A670-2210723BDB0D}" type="presOf" srcId="{F5C5139B-5602-495E-AAA2-A2CC06699A73}" destId="{D6962E24-6687-4E34-A0E7-BCF00D32F459}" srcOrd="0" destOrd="0" presId="urn:microsoft.com/office/officeart/2005/8/layout/vList2"/>
    <dgm:cxn modelId="{7FABBB94-162D-4F0E-A3CD-A3F97EEC9F6C}" srcId="{82E19D10-4E0C-4E41-93A8-9425799057E2}" destId="{C535998A-2A2E-46F5-BC72-0D3D2E84357D}" srcOrd="4" destOrd="0" parTransId="{A508474E-58F6-406E-B575-A33A64D53196}" sibTransId="{F85CCB38-525B-4726-BC2C-A75CC5F4D13E}"/>
    <dgm:cxn modelId="{4990AE9C-FFFF-432B-A42F-3C4E42FFD829}" type="presOf" srcId="{B67124DE-D070-4EA7-BC76-FAA9192239CF}" destId="{E49EA82F-1A55-418F-890C-FC12F389D3D8}" srcOrd="0" destOrd="0" presId="urn:microsoft.com/office/officeart/2005/8/layout/vList2"/>
    <dgm:cxn modelId="{2C86FAB4-EBB1-4E67-90DB-019370BE6778}" type="presOf" srcId="{EA18F320-2835-4152-8E49-32E249F006F9}" destId="{C257929B-7BCA-405C-9E16-1E363743B69D}" srcOrd="0" destOrd="0" presId="urn:microsoft.com/office/officeart/2005/8/layout/vList2"/>
    <dgm:cxn modelId="{7969FFD1-C23A-4791-B7D2-2631280244DC}" srcId="{82E19D10-4E0C-4E41-93A8-9425799057E2}" destId="{544D190E-89A8-484C-AD34-6FC806E38C6D}" srcOrd="5" destOrd="0" parTransId="{E4A584D9-2354-4EAC-AF1C-C17E0E315CC3}" sibTransId="{66D16FB9-66C1-439B-8A45-3CF6B4EF133B}"/>
    <dgm:cxn modelId="{04EE25DB-C197-4849-9B2D-5838E4E141C8}" srcId="{82E19D10-4E0C-4E41-93A8-9425799057E2}" destId="{B67124DE-D070-4EA7-BC76-FAA9192239CF}" srcOrd="2" destOrd="0" parTransId="{EDAB516D-7539-40B4-B112-0B6AEACABE73}" sibTransId="{BBE37C05-11DF-4CC0-B7B5-8CBD9C702342}"/>
    <dgm:cxn modelId="{93C097E0-9F52-4233-805D-75026739B7A7}" type="presOf" srcId="{544D190E-89A8-484C-AD34-6FC806E38C6D}" destId="{00129EE7-3CD4-40C9-8B4A-6691DABB17D8}" srcOrd="0" destOrd="0" presId="urn:microsoft.com/office/officeart/2005/8/layout/vList2"/>
    <dgm:cxn modelId="{CF7CBDF2-6B79-4EC5-818F-37D405653A5C}" srcId="{82E19D10-4E0C-4E41-93A8-9425799057E2}" destId="{EA18F320-2835-4152-8E49-32E249F006F9}" srcOrd="3" destOrd="0" parTransId="{42F8AF4F-B23A-4566-8EE4-9D3F3DD276E5}" sibTransId="{0153298D-2FD9-434C-B009-5F741DA59D25}"/>
    <dgm:cxn modelId="{08B556AB-FCE0-49EF-826B-4E120FE617FD}" type="presParOf" srcId="{4F130CCD-3F32-4AD7-A6C8-E7B9B787ABD2}" destId="{D6962E24-6687-4E34-A0E7-BCF00D32F459}" srcOrd="0" destOrd="0" presId="urn:microsoft.com/office/officeart/2005/8/layout/vList2"/>
    <dgm:cxn modelId="{26C8ECBE-AE96-4941-8482-F4AE9A1B6596}" type="presParOf" srcId="{4F130CCD-3F32-4AD7-A6C8-E7B9B787ABD2}" destId="{9F4BA9A8-7B00-4455-9753-81164DA1E0DC}" srcOrd="1" destOrd="0" presId="urn:microsoft.com/office/officeart/2005/8/layout/vList2"/>
    <dgm:cxn modelId="{57B6491A-146E-4D2C-BB69-DD80E4248B19}" type="presParOf" srcId="{4F130CCD-3F32-4AD7-A6C8-E7B9B787ABD2}" destId="{A78B1C9C-E531-494C-B39F-E1C2C92DE53C}" srcOrd="2" destOrd="0" presId="urn:microsoft.com/office/officeart/2005/8/layout/vList2"/>
    <dgm:cxn modelId="{4320A9C0-FDB7-4E6A-A5E9-BACF7513A255}" type="presParOf" srcId="{4F130CCD-3F32-4AD7-A6C8-E7B9B787ABD2}" destId="{99EBCA6E-A0AB-47AE-9660-7E437DACC269}" srcOrd="3" destOrd="0" presId="urn:microsoft.com/office/officeart/2005/8/layout/vList2"/>
    <dgm:cxn modelId="{B0CF0D0D-8A44-447C-B5F2-13CEF520A89D}" type="presParOf" srcId="{4F130CCD-3F32-4AD7-A6C8-E7B9B787ABD2}" destId="{E49EA82F-1A55-418F-890C-FC12F389D3D8}" srcOrd="4" destOrd="0" presId="urn:microsoft.com/office/officeart/2005/8/layout/vList2"/>
    <dgm:cxn modelId="{F571C959-E99A-456E-B59C-86A9FF6ECBB4}" type="presParOf" srcId="{4F130CCD-3F32-4AD7-A6C8-E7B9B787ABD2}" destId="{55D3AE7C-F65C-46A1-88E5-3D76F86A28B7}" srcOrd="5" destOrd="0" presId="urn:microsoft.com/office/officeart/2005/8/layout/vList2"/>
    <dgm:cxn modelId="{1CE3C904-F9EC-47F5-8574-794E57E30FBB}" type="presParOf" srcId="{4F130CCD-3F32-4AD7-A6C8-E7B9B787ABD2}" destId="{C257929B-7BCA-405C-9E16-1E363743B69D}" srcOrd="6" destOrd="0" presId="urn:microsoft.com/office/officeart/2005/8/layout/vList2"/>
    <dgm:cxn modelId="{E6AB78C1-9E4C-472C-AE05-184E7442A449}" type="presParOf" srcId="{4F130CCD-3F32-4AD7-A6C8-E7B9B787ABD2}" destId="{87245611-3C65-448C-9609-68CE0DD11440}" srcOrd="7" destOrd="0" presId="urn:microsoft.com/office/officeart/2005/8/layout/vList2"/>
    <dgm:cxn modelId="{FB2323E6-44BC-4EBC-8409-6D0CF8EDED10}" type="presParOf" srcId="{4F130CCD-3F32-4AD7-A6C8-E7B9B787ABD2}" destId="{6B452CA3-9A7D-4E0E-ABC3-0DACE9E9E536}" srcOrd="8" destOrd="0" presId="urn:microsoft.com/office/officeart/2005/8/layout/vList2"/>
    <dgm:cxn modelId="{D05C485B-0A47-4434-BDF3-4244093F8657}" type="presParOf" srcId="{4F130CCD-3F32-4AD7-A6C8-E7B9B787ABD2}" destId="{C47BFF67-45E6-478E-86BA-F379BA755004}" srcOrd="9" destOrd="0" presId="urn:microsoft.com/office/officeart/2005/8/layout/vList2"/>
    <dgm:cxn modelId="{4E74518B-44B7-45F8-91E9-5B5728BC27BD}" type="presParOf" srcId="{4F130CCD-3F32-4AD7-A6C8-E7B9B787ABD2}" destId="{00129EE7-3CD4-40C9-8B4A-6691DABB17D8}" srcOrd="10" destOrd="0" presId="urn:microsoft.com/office/officeart/2005/8/layout/vList2"/>
    <dgm:cxn modelId="{F818B452-B8BF-41DF-90F1-86D01730B96E}" type="presParOf" srcId="{4F130CCD-3F32-4AD7-A6C8-E7B9B787ABD2}" destId="{08F21D0B-E150-4280-A3E5-E99B3C7894FD}" srcOrd="11" destOrd="0" presId="urn:microsoft.com/office/officeart/2005/8/layout/vList2"/>
    <dgm:cxn modelId="{969BBDE3-E9D6-4632-A153-A13F80C1572D}" type="presParOf" srcId="{4F130CCD-3F32-4AD7-A6C8-E7B9B787ABD2}" destId="{566E8FC3-2840-47AE-A1B8-204E029E47B3}" srcOrd="12" destOrd="0" presId="urn:microsoft.com/office/officeart/2005/8/layout/vList2"/>
    <dgm:cxn modelId="{1CE8EE17-EE59-4C43-AE24-208E116D0DC9}" type="presParOf" srcId="{4F130CCD-3F32-4AD7-A6C8-E7B9B787ABD2}" destId="{D7E1F4E0-9B1C-490B-84F0-09BF2F616167}" srcOrd="13" destOrd="0" presId="urn:microsoft.com/office/officeart/2005/8/layout/vList2"/>
    <dgm:cxn modelId="{EE8F69CA-799C-43ED-89AA-A5EC4266B047}" type="presParOf" srcId="{4F130CCD-3F32-4AD7-A6C8-E7B9B787ABD2}" destId="{C0539D84-6BCB-4D37-9474-ADA744F6BAA4}" srcOrd="1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6962E24-6687-4E34-A0E7-BCF00D32F459}">
      <dsp:nvSpPr>
        <dsp:cNvPr id="0" name=""/>
        <dsp:cNvSpPr/>
      </dsp:nvSpPr>
      <dsp:spPr>
        <a:xfrm>
          <a:off x="0" y="379070"/>
          <a:ext cx="5197151" cy="59587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1500" b="1" kern="1200" dirty="0"/>
            <a:t>Irányelv: </a:t>
          </a:r>
          <a:r>
            <a:rPr lang="hu-HU" sz="1500" kern="1200" dirty="0">
              <a:solidFill>
                <a:schemeClr val="tx2"/>
              </a:solidFill>
              <a:hlinkClick xmlns:r="http://schemas.openxmlformats.org/officeDocument/2006/relationships" r:id="rId1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rPr>
            <a:t>2011/61/EU irányelv (</a:t>
          </a:r>
          <a:r>
            <a:rPr lang="hu-HU" sz="1500" kern="1200" dirty="0" err="1">
              <a:solidFill>
                <a:schemeClr val="tx2"/>
              </a:solidFill>
              <a:hlinkClick xmlns:r="http://schemas.openxmlformats.org/officeDocument/2006/relationships" r:id="rId1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rPr>
            <a:t>AIFMD</a:t>
          </a:r>
          <a:r>
            <a:rPr lang="hu-HU" sz="1500" kern="1200" dirty="0">
              <a:solidFill>
                <a:schemeClr val="tx2"/>
              </a:solidFill>
              <a:hlinkClick xmlns:r="http://schemas.openxmlformats.org/officeDocument/2006/relationships" r:id="rId1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rPr>
            <a:t>)</a:t>
          </a:r>
          <a:endParaRPr lang="en-US" sz="1500" kern="1200" dirty="0">
            <a:solidFill>
              <a:schemeClr val="tx2"/>
            </a:solidFill>
          </a:endParaRPr>
        </a:p>
      </dsp:txBody>
      <dsp:txXfrm>
        <a:off x="29088" y="408158"/>
        <a:ext cx="5138975" cy="537701"/>
      </dsp:txXfrm>
    </dsp:sp>
    <dsp:sp modelId="{A78B1C9C-E531-494C-B39F-E1C2C92DE53C}">
      <dsp:nvSpPr>
        <dsp:cNvPr id="0" name=""/>
        <dsp:cNvSpPr/>
      </dsp:nvSpPr>
      <dsp:spPr>
        <a:xfrm>
          <a:off x="0" y="1018147"/>
          <a:ext cx="5197151" cy="59587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1500" b="1" kern="1200" dirty="0"/>
            <a:t>Rendelet: </a:t>
          </a:r>
          <a:r>
            <a:rPr lang="hu-HU" sz="1500" kern="1200" dirty="0">
              <a:solidFill>
                <a:schemeClr val="tx2"/>
              </a:solidFill>
              <a:hlinkClick xmlns:r="http://schemas.openxmlformats.org/officeDocument/2006/relationships" r:id="rId2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rPr>
            <a:t>231/2013/EU rendelet (</a:t>
          </a:r>
          <a:r>
            <a:rPr lang="hu-HU" sz="1500" kern="1200" dirty="0" err="1">
              <a:solidFill>
                <a:schemeClr val="tx2"/>
              </a:solidFill>
              <a:hlinkClick xmlns:r="http://schemas.openxmlformats.org/officeDocument/2006/relationships" r:id="rId2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rPr>
            <a:t>ABAK</a:t>
          </a:r>
          <a:r>
            <a:rPr lang="hu-HU" sz="1500" kern="1200" dirty="0">
              <a:solidFill>
                <a:schemeClr val="tx2"/>
              </a:solidFill>
              <a:hlinkClick xmlns:r="http://schemas.openxmlformats.org/officeDocument/2006/relationships" r:id="rId2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rPr>
            <a:t>-rendelet)</a:t>
          </a:r>
          <a:endParaRPr lang="en-US" sz="1500" kern="1200" dirty="0">
            <a:solidFill>
              <a:schemeClr val="tx2"/>
            </a:solidFill>
          </a:endParaRPr>
        </a:p>
      </dsp:txBody>
      <dsp:txXfrm>
        <a:off x="29088" y="1047235"/>
        <a:ext cx="5138975" cy="537701"/>
      </dsp:txXfrm>
    </dsp:sp>
    <dsp:sp modelId="{E49EA82F-1A55-418F-890C-FC12F389D3D8}">
      <dsp:nvSpPr>
        <dsp:cNvPr id="0" name=""/>
        <dsp:cNvSpPr/>
      </dsp:nvSpPr>
      <dsp:spPr>
        <a:xfrm>
          <a:off x="0" y="1657225"/>
          <a:ext cx="5197151" cy="59587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1500" b="1" kern="1200" dirty="0"/>
            <a:t>Iránymutatás</a:t>
          </a:r>
          <a:r>
            <a:rPr lang="hu-HU" sz="1500" kern="1200" dirty="0"/>
            <a:t>: </a:t>
          </a:r>
          <a:r>
            <a:rPr lang="hu-HU" sz="1500" kern="1200" dirty="0" err="1">
              <a:solidFill>
                <a:schemeClr val="tx2"/>
              </a:solidFill>
              <a:hlinkClick xmlns:r="http://schemas.openxmlformats.org/officeDocument/2006/relationships" r:id="rId3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rPr>
            <a:t>Guidelines</a:t>
          </a:r>
          <a:endParaRPr lang="en-US" sz="1500" kern="1200" dirty="0">
            <a:solidFill>
              <a:schemeClr val="tx2"/>
            </a:solidFill>
          </a:endParaRPr>
        </a:p>
      </dsp:txBody>
      <dsp:txXfrm>
        <a:off x="29088" y="1686313"/>
        <a:ext cx="5138975" cy="537701"/>
      </dsp:txXfrm>
    </dsp:sp>
    <dsp:sp modelId="{C257929B-7BCA-405C-9E16-1E363743B69D}">
      <dsp:nvSpPr>
        <dsp:cNvPr id="0" name=""/>
        <dsp:cNvSpPr/>
      </dsp:nvSpPr>
      <dsp:spPr>
        <a:xfrm>
          <a:off x="0" y="2296302"/>
          <a:ext cx="5197151" cy="59587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1500" b="1" kern="1200" dirty="0"/>
            <a:t>MNB honlapon elérhető információk:</a:t>
          </a:r>
          <a:endParaRPr lang="en-US" sz="1500" b="1" kern="1200" dirty="0"/>
        </a:p>
      </dsp:txBody>
      <dsp:txXfrm>
        <a:off x="29088" y="2325390"/>
        <a:ext cx="5138975" cy="537701"/>
      </dsp:txXfrm>
    </dsp:sp>
    <dsp:sp modelId="{6B452CA3-9A7D-4E0E-ABC3-0DACE9E9E536}">
      <dsp:nvSpPr>
        <dsp:cNvPr id="0" name=""/>
        <dsp:cNvSpPr/>
      </dsp:nvSpPr>
      <dsp:spPr>
        <a:xfrm>
          <a:off x="0" y="2959038"/>
          <a:ext cx="5197151" cy="59587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1500" kern="1200" dirty="0">
              <a:solidFill>
                <a:schemeClr val="tx2"/>
              </a:solidFill>
              <a:hlinkClick xmlns:r="http://schemas.openxmlformats.org/officeDocument/2006/relationships" r:id="rId4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rPr>
            <a:t>Az alternatív befektetési alapkezelők (</a:t>
          </a:r>
          <a:r>
            <a:rPr lang="hu-HU" sz="1500" kern="1200" dirty="0" err="1">
              <a:solidFill>
                <a:schemeClr val="tx2"/>
              </a:solidFill>
              <a:hlinkClick xmlns:r="http://schemas.openxmlformats.org/officeDocument/2006/relationships" r:id="rId4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rPr>
            <a:t>ABAK</a:t>
          </a:r>
          <a:r>
            <a:rPr lang="hu-HU" sz="1500" kern="1200" dirty="0">
              <a:solidFill>
                <a:schemeClr val="tx2"/>
              </a:solidFill>
              <a:hlinkClick xmlns:r="http://schemas.openxmlformats.org/officeDocument/2006/relationships" r:id="rId4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rPr>
            <a:t>) által a 231/2013 EU rendelet alapján teljesítendő egységes adatszolgáltatás (mnb.hu)</a:t>
          </a:r>
          <a:endParaRPr lang="en-US" sz="1500" kern="1200" dirty="0">
            <a:solidFill>
              <a:schemeClr val="tx2"/>
            </a:solidFill>
          </a:endParaRPr>
        </a:p>
      </dsp:txBody>
      <dsp:txXfrm>
        <a:off x="29088" y="2988126"/>
        <a:ext cx="5138975" cy="537701"/>
      </dsp:txXfrm>
    </dsp:sp>
    <dsp:sp modelId="{00129EE7-3CD4-40C9-8B4A-6691DABB17D8}">
      <dsp:nvSpPr>
        <dsp:cNvPr id="0" name=""/>
        <dsp:cNvSpPr/>
      </dsp:nvSpPr>
      <dsp:spPr>
        <a:xfrm>
          <a:off x="0" y="3574457"/>
          <a:ext cx="5197151" cy="59587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1500" kern="1200" dirty="0">
              <a:solidFill>
                <a:schemeClr val="tx2"/>
              </a:solidFill>
              <a:hlinkClick xmlns:r="http://schemas.openxmlformats.org/officeDocument/2006/relationships" r:id="rId5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rPr>
            <a:t>MNB befogadás specifikus gyakori kérdések</a:t>
          </a:r>
          <a:endParaRPr lang="en-US" sz="1500" kern="1200" dirty="0">
            <a:solidFill>
              <a:schemeClr val="tx2"/>
            </a:solidFill>
          </a:endParaRPr>
        </a:p>
      </dsp:txBody>
      <dsp:txXfrm>
        <a:off x="29088" y="3603545"/>
        <a:ext cx="5138975" cy="537701"/>
      </dsp:txXfrm>
    </dsp:sp>
    <dsp:sp modelId="{566E8FC3-2840-47AE-A1B8-204E029E47B3}">
      <dsp:nvSpPr>
        <dsp:cNvPr id="0" name=""/>
        <dsp:cNvSpPr/>
      </dsp:nvSpPr>
      <dsp:spPr>
        <a:xfrm>
          <a:off x="0" y="4213534"/>
          <a:ext cx="5197151" cy="59587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1500" b="1" kern="1200" dirty="0" err="1"/>
            <a:t>ESMA</a:t>
          </a:r>
          <a:r>
            <a:rPr lang="hu-HU" sz="1500" b="1" kern="1200" dirty="0"/>
            <a:t> honlapján elérhető információk:</a:t>
          </a:r>
          <a:endParaRPr lang="en-US" sz="1500" b="1" kern="1200" dirty="0"/>
        </a:p>
      </dsp:txBody>
      <dsp:txXfrm>
        <a:off x="29088" y="4242622"/>
        <a:ext cx="5138975" cy="537701"/>
      </dsp:txXfrm>
    </dsp:sp>
    <dsp:sp modelId="{C0539D84-6BCB-4D37-9474-ADA744F6BAA4}">
      <dsp:nvSpPr>
        <dsp:cNvPr id="0" name=""/>
        <dsp:cNvSpPr/>
      </dsp:nvSpPr>
      <dsp:spPr>
        <a:xfrm>
          <a:off x="0" y="4852612"/>
          <a:ext cx="5197151" cy="59587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1500" kern="1200" dirty="0" err="1">
              <a:solidFill>
                <a:schemeClr val="tx2"/>
              </a:solidFill>
              <a:hlinkClick xmlns:r="http://schemas.openxmlformats.org/officeDocument/2006/relationships" r:id="rId6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rPr>
            <a:t>Fund</a:t>
          </a:r>
          <a:r>
            <a:rPr lang="hu-HU" sz="1500" kern="1200" dirty="0">
              <a:solidFill>
                <a:schemeClr val="tx2"/>
              </a:solidFill>
              <a:hlinkClick xmlns:r="http://schemas.openxmlformats.org/officeDocument/2006/relationships" r:id="rId6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rPr>
            <a:t> Management (europa.eu)</a:t>
          </a:r>
          <a:endParaRPr lang="en-US" sz="1500" kern="1200" dirty="0">
            <a:solidFill>
              <a:schemeClr val="tx2"/>
            </a:solidFill>
          </a:endParaRPr>
        </a:p>
      </dsp:txBody>
      <dsp:txXfrm>
        <a:off x="29088" y="4881700"/>
        <a:ext cx="5138975" cy="53770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2.png"/></Relationships>
</file>

<file path=ppt/slideLayouts/_rels/slideLayout1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2.png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Szöveg helye 13">
            <a:extLst>
              <a:ext uri="{FF2B5EF4-FFF2-40B4-BE49-F238E27FC236}">
                <a16:creationId xmlns:a16="http://schemas.microsoft.com/office/drawing/2014/main" id="{E1E54AF7-9CFA-45CB-9750-29AB45291CF0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326029" y="400113"/>
            <a:ext cx="3533158" cy="300082"/>
          </a:xfrm>
          <a:noFill/>
        </p:spPr>
        <p:txBody>
          <a:bodyPr wrap="square" rtlCol="0">
            <a:spAutoFit/>
          </a:bodyPr>
          <a:lstStyle>
            <a:lvl1pPr algn="r">
              <a:defRPr lang="hu-HU" sz="1500" spc="113" baseline="0" dirty="0" smtClean="0"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pPr lvl="0" defTabSz="342900"/>
            <a:r>
              <a:rPr lang="hu-HU" dirty="0"/>
              <a:t>Konferencia | 2018</a:t>
            </a:r>
          </a:p>
        </p:txBody>
      </p:sp>
      <p:sp>
        <p:nvSpPr>
          <p:cNvPr id="4" name="Téglalap 3">
            <a:extLst>
              <a:ext uri="{FF2B5EF4-FFF2-40B4-BE49-F238E27FC236}">
                <a16:creationId xmlns:a16="http://schemas.microsoft.com/office/drawing/2014/main" id="{1EFD92E4-2321-49E5-AEED-0D4F061F923D}"/>
              </a:ext>
            </a:extLst>
          </p:cNvPr>
          <p:cNvSpPr/>
          <p:nvPr/>
        </p:nvSpPr>
        <p:spPr>
          <a:xfrm>
            <a:off x="0" y="1079505"/>
            <a:ext cx="9144000" cy="5778499"/>
          </a:xfrm>
          <a:prstGeom prst="rect">
            <a:avLst/>
          </a:prstGeom>
          <a:gradFill flip="none" rotWithShape="1">
            <a:gsLst>
              <a:gs pos="6000">
                <a:schemeClr val="tx2"/>
              </a:gs>
              <a:gs pos="100000">
                <a:schemeClr val="tx2">
                  <a:lumMod val="75000"/>
                  <a:lumOff val="25000"/>
                </a:schemeClr>
              </a:gs>
            </a:gsLst>
            <a:lin ang="135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sz="1350"/>
          </a:p>
        </p:txBody>
      </p:sp>
      <p:sp>
        <p:nvSpPr>
          <p:cNvPr id="2" name="Cím 1">
            <a:extLst>
              <a:ext uri="{FF2B5EF4-FFF2-40B4-BE49-F238E27FC236}">
                <a16:creationId xmlns:a16="http://schemas.microsoft.com/office/drawing/2014/main" id="{398923B4-BAF4-482B-8B9E-42943A59C2D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15637" y="2211574"/>
            <a:ext cx="8312727" cy="2098808"/>
          </a:xfrm>
          <a:noFill/>
        </p:spPr>
        <p:txBody>
          <a:bodyPr wrap="square" bIns="108000" rtlCol="0" anchor="b">
            <a:noAutofit/>
          </a:bodyPr>
          <a:lstStyle>
            <a:lvl1pPr algn="ctr">
              <a:lnSpc>
                <a:spcPct val="100000"/>
              </a:lnSpc>
              <a:defRPr lang="hu-HU" sz="3600" cap="all" spc="225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lvl="0" algn="ctr" defTabSz="342900"/>
            <a:r>
              <a:rPr lang="hu-HU" dirty="0" err="1"/>
              <a:t>MintacíM</a:t>
            </a:r>
            <a:r>
              <a:rPr lang="hu-HU" dirty="0"/>
              <a:t> szerkesztése</a:t>
            </a:r>
          </a:p>
        </p:txBody>
      </p:sp>
      <p:pic>
        <p:nvPicPr>
          <p:cNvPr id="5" name="Kép 4">
            <a:extLst>
              <a:ext uri="{FF2B5EF4-FFF2-40B4-BE49-F238E27FC236}">
                <a16:creationId xmlns:a16="http://schemas.microsoft.com/office/drawing/2014/main" id="{AA4D6964-545F-4255-BA13-25E11882AE9B}"/>
              </a:ext>
            </a:extLst>
          </p:cNvPr>
          <p:cNvPicPr>
            <a:picLocks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9256"/>
          <a:stretch/>
        </p:blipFill>
        <p:spPr>
          <a:xfrm rot="5400000">
            <a:off x="3748962" y="2612183"/>
            <a:ext cx="1594800" cy="5052565"/>
          </a:xfrm>
          <a:prstGeom prst="rect">
            <a:avLst/>
          </a:prstGeom>
        </p:spPr>
      </p:pic>
      <p:cxnSp>
        <p:nvCxnSpPr>
          <p:cNvPr id="11" name="Egyenes összekötő 10">
            <a:extLst>
              <a:ext uri="{FF2B5EF4-FFF2-40B4-BE49-F238E27FC236}">
                <a16:creationId xmlns:a16="http://schemas.microsoft.com/office/drawing/2014/main" id="{8F540EF5-DEC4-4616-91D5-F7ED154C603B}"/>
              </a:ext>
            </a:extLst>
          </p:cNvPr>
          <p:cNvCxnSpPr>
            <a:cxnSpLocks/>
          </p:cNvCxnSpPr>
          <p:nvPr/>
        </p:nvCxnSpPr>
        <p:spPr>
          <a:xfrm>
            <a:off x="1110346" y="4325373"/>
            <a:ext cx="6770915" cy="0"/>
          </a:xfrm>
          <a:prstGeom prst="line">
            <a:avLst/>
          </a:prstGeom>
          <a:ln>
            <a:gradFill>
              <a:gsLst>
                <a:gs pos="27000">
                  <a:schemeClr val="bg1"/>
                </a:gs>
                <a:gs pos="0">
                  <a:schemeClr val="bg1">
                    <a:alpha val="0"/>
                  </a:schemeClr>
                </a:gs>
                <a:gs pos="77000">
                  <a:schemeClr val="bg1"/>
                </a:gs>
                <a:gs pos="100000">
                  <a:schemeClr val="bg1">
                    <a:alpha val="0"/>
                  </a:schemeClr>
                </a:gs>
              </a:gsLst>
              <a:lin ang="0" scaled="0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Szöveg helye 13">
            <a:extLst>
              <a:ext uri="{FF2B5EF4-FFF2-40B4-BE49-F238E27FC236}">
                <a16:creationId xmlns:a16="http://schemas.microsoft.com/office/drawing/2014/main" id="{F6EF56F0-9022-4FBA-AE45-DAF024E4576A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44365" y="400113"/>
            <a:ext cx="3533158" cy="300082"/>
          </a:xfrm>
          <a:noFill/>
        </p:spPr>
        <p:txBody>
          <a:bodyPr wrap="square" rtlCol="0">
            <a:spAutoFit/>
          </a:bodyPr>
          <a:lstStyle>
            <a:lvl1pPr>
              <a:defRPr lang="hu-HU" sz="1500" spc="113" baseline="0" dirty="0" smtClean="0"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pPr lvl="0" defTabSz="342900"/>
            <a:r>
              <a:rPr lang="hu-HU" dirty="0"/>
              <a:t>Előadó Neve | titulusa</a:t>
            </a:r>
          </a:p>
        </p:txBody>
      </p:sp>
      <p:grpSp>
        <p:nvGrpSpPr>
          <p:cNvPr id="3" name="Csoportba foglalás 2">
            <a:extLst>
              <a:ext uri="{FF2B5EF4-FFF2-40B4-BE49-F238E27FC236}">
                <a16:creationId xmlns:a16="http://schemas.microsoft.com/office/drawing/2014/main" id="{9B285920-0F2F-4913-A146-A627FA1F22EF}"/>
              </a:ext>
            </a:extLst>
          </p:cNvPr>
          <p:cNvGrpSpPr>
            <a:grpSpLocks noChangeAspect="1"/>
          </p:cNvGrpSpPr>
          <p:nvPr/>
        </p:nvGrpSpPr>
        <p:grpSpPr>
          <a:xfrm>
            <a:off x="3900743" y="407902"/>
            <a:ext cx="1342514" cy="1342514"/>
            <a:chOff x="5357620" y="340777"/>
            <a:chExt cx="1476765" cy="1476765"/>
          </a:xfrm>
        </p:grpSpPr>
        <p:sp>
          <p:nvSpPr>
            <p:cNvPr id="12" name="Ellipszis 11">
              <a:extLst>
                <a:ext uri="{FF2B5EF4-FFF2-40B4-BE49-F238E27FC236}">
                  <a16:creationId xmlns:a16="http://schemas.microsoft.com/office/drawing/2014/main" id="{720D2D16-3C73-4B29-BF0A-5C0CD4A3568B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5357620" y="340777"/>
              <a:ext cx="1476765" cy="1476765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 sz="1800"/>
            </a:p>
          </p:txBody>
        </p:sp>
        <p:pic>
          <p:nvPicPr>
            <p:cNvPr id="13" name="Kép 12">
              <a:extLst>
                <a:ext uri="{FF2B5EF4-FFF2-40B4-BE49-F238E27FC236}">
                  <a16:creationId xmlns:a16="http://schemas.microsoft.com/office/drawing/2014/main" id="{64B7CD62-C5AE-49B3-A3F1-CCDBFFCCD9E8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4679" t="13826" r="24393" b="13968"/>
            <a:stretch/>
          </p:blipFill>
          <p:spPr>
            <a:xfrm>
              <a:off x="5463779" y="445740"/>
              <a:ext cx="1264444" cy="1266826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2845739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Kép 3">
            <a:extLst>
              <a:ext uri="{FF2B5EF4-FFF2-40B4-BE49-F238E27FC236}">
                <a16:creationId xmlns:a16="http://schemas.microsoft.com/office/drawing/2014/main" id="{EB9F1D99-C601-4291-9D39-04D45263AC3B}"/>
              </a:ext>
            </a:extLst>
          </p:cNvPr>
          <p:cNvPicPr>
            <a:picLocks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r="49066"/>
          <a:stretch/>
        </p:blipFill>
        <p:spPr>
          <a:xfrm rot="16200000">
            <a:off x="3817311" y="2640145"/>
            <a:ext cx="1594839" cy="5054400"/>
          </a:xfrm>
          <a:prstGeom prst="rect">
            <a:avLst/>
          </a:prstGeom>
        </p:spPr>
      </p:pic>
      <p:sp>
        <p:nvSpPr>
          <p:cNvPr id="13" name="Téglalap 12">
            <a:extLst>
              <a:ext uri="{FF2B5EF4-FFF2-40B4-BE49-F238E27FC236}">
                <a16:creationId xmlns:a16="http://schemas.microsoft.com/office/drawing/2014/main" id="{2A2EB4D7-427D-41DD-AE99-B6B9194DE3AC}"/>
              </a:ext>
            </a:extLst>
          </p:cNvPr>
          <p:cNvSpPr/>
          <p:nvPr/>
        </p:nvSpPr>
        <p:spPr>
          <a:xfrm>
            <a:off x="-1" y="893235"/>
            <a:ext cx="9144001" cy="360000"/>
          </a:xfrm>
          <a:prstGeom prst="rect">
            <a:avLst/>
          </a:prstGeom>
          <a:pattFill prst="ltUpDiag">
            <a:fgClr>
              <a:schemeClr val="tx2">
                <a:lumMod val="10000"/>
                <a:lumOff val="90000"/>
              </a:schemeClr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sp>
        <p:nvSpPr>
          <p:cNvPr id="15" name="Szöveg helye 13">
            <a:extLst>
              <a:ext uri="{FF2B5EF4-FFF2-40B4-BE49-F238E27FC236}">
                <a16:creationId xmlns:a16="http://schemas.microsoft.com/office/drawing/2014/main" id="{E1E54AF7-9CFA-45CB-9750-29AB45291CF0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326029" y="400113"/>
            <a:ext cx="3533158" cy="300082"/>
          </a:xfrm>
          <a:noFill/>
        </p:spPr>
        <p:txBody>
          <a:bodyPr wrap="square" rtlCol="0">
            <a:spAutoFit/>
          </a:bodyPr>
          <a:lstStyle>
            <a:lvl1pPr algn="r">
              <a:defRPr lang="hu-HU" sz="1500" spc="113" baseline="0" dirty="0" smtClean="0"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pPr lvl="0" defTabSz="342900"/>
            <a:r>
              <a:rPr lang="hu-HU" dirty="0"/>
              <a:t>Konferencia | 2018</a:t>
            </a:r>
          </a:p>
        </p:txBody>
      </p:sp>
      <p:grpSp>
        <p:nvGrpSpPr>
          <p:cNvPr id="12" name="Csoportba foglalás 11">
            <a:extLst>
              <a:ext uri="{FF2B5EF4-FFF2-40B4-BE49-F238E27FC236}">
                <a16:creationId xmlns:a16="http://schemas.microsoft.com/office/drawing/2014/main" id="{D1EEAEB3-CFC8-4394-B774-6AA1C08E9A04}"/>
              </a:ext>
            </a:extLst>
          </p:cNvPr>
          <p:cNvGrpSpPr>
            <a:grpSpLocks noChangeAspect="1"/>
          </p:cNvGrpSpPr>
          <p:nvPr/>
        </p:nvGrpSpPr>
        <p:grpSpPr>
          <a:xfrm>
            <a:off x="3900743" y="407902"/>
            <a:ext cx="1342514" cy="1342514"/>
            <a:chOff x="5357620" y="340777"/>
            <a:chExt cx="1476765" cy="1476765"/>
          </a:xfrm>
        </p:grpSpPr>
        <p:sp>
          <p:nvSpPr>
            <p:cNvPr id="17" name="Ellipszis 16">
              <a:extLst>
                <a:ext uri="{FF2B5EF4-FFF2-40B4-BE49-F238E27FC236}">
                  <a16:creationId xmlns:a16="http://schemas.microsoft.com/office/drawing/2014/main" id="{8A739B8A-ACBE-49F4-9B88-71B3EE960FBA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5357620" y="340777"/>
              <a:ext cx="1476765" cy="1476765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 sz="1800"/>
            </a:p>
          </p:txBody>
        </p:sp>
        <p:pic>
          <p:nvPicPr>
            <p:cNvPr id="18" name="Kép 17">
              <a:extLst>
                <a:ext uri="{FF2B5EF4-FFF2-40B4-BE49-F238E27FC236}">
                  <a16:creationId xmlns:a16="http://schemas.microsoft.com/office/drawing/2014/main" id="{FA027976-C715-4431-8E04-1893195DD5DB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4679" t="13826" r="24393" b="13968"/>
            <a:stretch/>
          </p:blipFill>
          <p:spPr>
            <a:xfrm>
              <a:off x="5463779" y="445740"/>
              <a:ext cx="1264444" cy="1266826"/>
            </a:xfrm>
            <a:prstGeom prst="rect">
              <a:avLst/>
            </a:prstGeom>
          </p:spPr>
        </p:pic>
      </p:grpSp>
      <p:cxnSp>
        <p:nvCxnSpPr>
          <p:cNvPr id="11" name="Egyenes összekötő 10">
            <a:extLst>
              <a:ext uri="{FF2B5EF4-FFF2-40B4-BE49-F238E27FC236}">
                <a16:creationId xmlns:a16="http://schemas.microsoft.com/office/drawing/2014/main" id="{8F540EF5-DEC4-4616-91D5-F7ED154C603B}"/>
              </a:ext>
            </a:extLst>
          </p:cNvPr>
          <p:cNvCxnSpPr>
            <a:cxnSpLocks/>
          </p:cNvCxnSpPr>
          <p:nvPr/>
        </p:nvCxnSpPr>
        <p:spPr>
          <a:xfrm>
            <a:off x="1110346" y="4336002"/>
            <a:ext cx="6770915" cy="0"/>
          </a:xfrm>
          <a:prstGeom prst="line">
            <a:avLst/>
          </a:prstGeom>
          <a:ln>
            <a:gradFill>
              <a:gsLst>
                <a:gs pos="27000">
                  <a:schemeClr val="tx2">
                    <a:lumMod val="10000"/>
                    <a:lumOff val="90000"/>
                  </a:schemeClr>
                </a:gs>
                <a:gs pos="0">
                  <a:schemeClr val="bg1">
                    <a:alpha val="0"/>
                  </a:schemeClr>
                </a:gs>
                <a:gs pos="77000">
                  <a:schemeClr val="tx2">
                    <a:lumMod val="10000"/>
                    <a:lumOff val="90000"/>
                  </a:schemeClr>
                </a:gs>
                <a:gs pos="100000">
                  <a:schemeClr val="bg1">
                    <a:alpha val="0"/>
                  </a:schemeClr>
                </a:gs>
              </a:gsLst>
              <a:lin ang="0" scaled="0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Szöveg helye 13">
            <a:extLst>
              <a:ext uri="{FF2B5EF4-FFF2-40B4-BE49-F238E27FC236}">
                <a16:creationId xmlns:a16="http://schemas.microsoft.com/office/drawing/2014/main" id="{F6EF56F0-9022-4FBA-AE45-DAF024E4576A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44365" y="400113"/>
            <a:ext cx="3533158" cy="300082"/>
          </a:xfrm>
          <a:noFill/>
        </p:spPr>
        <p:txBody>
          <a:bodyPr wrap="square" rtlCol="0">
            <a:spAutoFit/>
          </a:bodyPr>
          <a:lstStyle>
            <a:lvl1pPr>
              <a:defRPr lang="hu-HU" sz="1500" spc="113" baseline="0" dirty="0" smtClean="0"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pPr lvl="0" defTabSz="342900"/>
            <a:r>
              <a:rPr lang="hu-HU" dirty="0"/>
              <a:t>Előadó Neve | titulusa</a:t>
            </a:r>
          </a:p>
        </p:txBody>
      </p:sp>
      <p:sp>
        <p:nvSpPr>
          <p:cNvPr id="16" name="Cím 1">
            <a:extLst>
              <a:ext uri="{FF2B5EF4-FFF2-40B4-BE49-F238E27FC236}">
                <a16:creationId xmlns:a16="http://schemas.microsoft.com/office/drawing/2014/main" id="{60B16E0B-3720-4EB9-98E5-A7CFC7210E1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15637" y="2211574"/>
            <a:ext cx="8312727" cy="2098808"/>
          </a:xfrm>
          <a:noFill/>
        </p:spPr>
        <p:txBody>
          <a:bodyPr wrap="square" bIns="108000" rtlCol="0" anchor="b">
            <a:noAutofit/>
          </a:bodyPr>
          <a:lstStyle>
            <a:lvl1pPr algn="ctr">
              <a:lnSpc>
                <a:spcPct val="100000"/>
              </a:lnSpc>
              <a:defRPr lang="hu-HU" sz="3600" cap="all" spc="225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lvl="0" algn="ctr" defTabSz="342900"/>
            <a:r>
              <a:rPr lang="hu-HU" dirty="0" err="1"/>
              <a:t>MintacíM</a:t>
            </a:r>
            <a:r>
              <a:rPr lang="hu-HU" dirty="0"/>
              <a:t> szerkesztése</a:t>
            </a:r>
          </a:p>
        </p:txBody>
      </p:sp>
    </p:spTree>
    <p:extLst>
      <p:ext uri="{BB962C8B-B14F-4D97-AF65-F5344CB8AC3E}">
        <p14:creationId xmlns:p14="http://schemas.microsoft.com/office/powerpoint/2010/main" val="7854810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Fejezet 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Kép 6">
            <a:extLst>
              <a:ext uri="{FF2B5EF4-FFF2-40B4-BE49-F238E27FC236}">
                <a16:creationId xmlns:a16="http://schemas.microsoft.com/office/drawing/2014/main" id="{69E10144-FD81-4BC1-A765-3E1125135280}"/>
              </a:ext>
            </a:extLst>
          </p:cNvPr>
          <p:cNvPicPr>
            <a:picLocks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r="49066"/>
          <a:stretch/>
        </p:blipFill>
        <p:spPr>
          <a:xfrm rot="10800000">
            <a:off x="0" y="1035000"/>
            <a:ext cx="1763100" cy="4788000"/>
          </a:xfrm>
          <a:prstGeom prst="rect">
            <a:avLst/>
          </a:prstGeom>
        </p:spPr>
      </p:pic>
      <p:sp>
        <p:nvSpPr>
          <p:cNvPr id="3" name="Cím 2">
            <a:extLst>
              <a:ext uri="{FF2B5EF4-FFF2-40B4-BE49-F238E27FC236}">
                <a16:creationId xmlns:a16="http://schemas.microsoft.com/office/drawing/2014/main" id="{35A37BE2-9DE4-465D-8D3E-B086EDC1E8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5774" y="2794239"/>
            <a:ext cx="4983366" cy="1209562"/>
          </a:xfrm>
          <a:noFill/>
        </p:spPr>
        <p:txBody>
          <a:bodyPr wrap="square" rtlCol="0" anchor="ctr">
            <a:spAutoFit/>
          </a:bodyPr>
          <a:lstStyle>
            <a:lvl1pPr>
              <a:lnSpc>
                <a:spcPct val="110000"/>
              </a:lnSpc>
              <a:defRPr lang="hu-HU" sz="3300" cap="all" spc="225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lvl="0" defTabSz="342900"/>
            <a:r>
              <a:rPr lang="hu-HU" dirty="0"/>
              <a:t>Mintacím szerkesztése</a:t>
            </a:r>
          </a:p>
        </p:txBody>
      </p:sp>
      <p:grpSp>
        <p:nvGrpSpPr>
          <p:cNvPr id="8" name="Csoportba foglalás 7">
            <a:extLst>
              <a:ext uri="{FF2B5EF4-FFF2-40B4-BE49-F238E27FC236}">
                <a16:creationId xmlns:a16="http://schemas.microsoft.com/office/drawing/2014/main" id="{CD015DD8-BBBF-4B3F-98C5-3B6027871DC5}"/>
              </a:ext>
            </a:extLst>
          </p:cNvPr>
          <p:cNvGrpSpPr/>
          <p:nvPr/>
        </p:nvGrpSpPr>
        <p:grpSpPr>
          <a:xfrm>
            <a:off x="790749" y="2757743"/>
            <a:ext cx="1342514" cy="1342514"/>
            <a:chOff x="2398603" y="3656545"/>
            <a:chExt cx="1476765" cy="1476765"/>
          </a:xfrm>
        </p:grpSpPr>
        <p:sp>
          <p:nvSpPr>
            <p:cNvPr id="9" name="Ellipszis 8">
              <a:extLst>
                <a:ext uri="{FF2B5EF4-FFF2-40B4-BE49-F238E27FC236}">
                  <a16:creationId xmlns:a16="http://schemas.microsoft.com/office/drawing/2014/main" id="{1D98A545-DE95-4A45-9DEF-A3E72DEBE31B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2398603" y="3656545"/>
              <a:ext cx="1476765" cy="1476765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 sz="1800"/>
            </a:p>
          </p:txBody>
        </p:sp>
        <p:pic>
          <p:nvPicPr>
            <p:cNvPr id="10" name="Kép 9">
              <a:extLst>
                <a:ext uri="{FF2B5EF4-FFF2-40B4-BE49-F238E27FC236}">
                  <a16:creationId xmlns:a16="http://schemas.microsoft.com/office/drawing/2014/main" id="{424597F1-186A-4114-A071-57BDDF43A6E6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4679" t="13826" r="24393" b="13968"/>
            <a:stretch/>
          </p:blipFill>
          <p:spPr>
            <a:xfrm>
              <a:off x="2504762" y="3761508"/>
              <a:ext cx="1264444" cy="1266826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11640274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örzsdia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églalap 11">
            <a:extLst>
              <a:ext uri="{FF2B5EF4-FFF2-40B4-BE49-F238E27FC236}">
                <a16:creationId xmlns:a16="http://schemas.microsoft.com/office/drawing/2014/main" id="{95FE9D6D-B265-4369-BA63-B46716865F75}"/>
              </a:ext>
            </a:extLst>
          </p:cNvPr>
          <p:cNvSpPr/>
          <p:nvPr/>
        </p:nvSpPr>
        <p:spPr>
          <a:xfrm flipV="1">
            <a:off x="5256000" y="-7372"/>
            <a:ext cx="3888000" cy="6048235"/>
          </a:xfrm>
          <a:prstGeom prst="rect">
            <a:avLst/>
          </a:prstGeom>
          <a:pattFill prst="ltUpDiag">
            <a:fgClr>
              <a:schemeClr val="tx2">
                <a:lumMod val="10000"/>
                <a:lumOff val="90000"/>
              </a:schemeClr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sz="1350"/>
          </a:p>
        </p:txBody>
      </p:sp>
      <p:grpSp>
        <p:nvGrpSpPr>
          <p:cNvPr id="16" name="Csoportba foglalás 15">
            <a:extLst>
              <a:ext uri="{FF2B5EF4-FFF2-40B4-BE49-F238E27FC236}">
                <a16:creationId xmlns:a16="http://schemas.microsoft.com/office/drawing/2014/main" id="{C6169C81-0BA3-45EB-936B-A3663F68EABC}"/>
              </a:ext>
            </a:extLst>
          </p:cNvPr>
          <p:cNvGrpSpPr>
            <a:grpSpLocks noChangeAspect="1"/>
          </p:cNvGrpSpPr>
          <p:nvPr/>
        </p:nvGrpSpPr>
        <p:grpSpPr>
          <a:xfrm>
            <a:off x="8025779" y="5600914"/>
            <a:ext cx="916955" cy="916955"/>
            <a:chOff x="7979931" y="5555066"/>
            <a:chExt cx="1008650" cy="1008650"/>
          </a:xfrm>
        </p:grpSpPr>
        <p:sp>
          <p:nvSpPr>
            <p:cNvPr id="17" name="Ellipszis 16">
              <a:extLst>
                <a:ext uri="{FF2B5EF4-FFF2-40B4-BE49-F238E27FC236}">
                  <a16:creationId xmlns:a16="http://schemas.microsoft.com/office/drawing/2014/main" id="{9EFD7621-71CF-437C-B3D4-E1A48BAFC184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7979931" y="5555066"/>
              <a:ext cx="1008650" cy="100865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 sz="1800"/>
            </a:p>
          </p:txBody>
        </p:sp>
        <p:pic>
          <p:nvPicPr>
            <p:cNvPr id="19" name="Kép 18">
              <a:extLst>
                <a:ext uri="{FF2B5EF4-FFF2-40B4-BE49-F238E27FC236}">
                  <a16:creationId xmlns:a16="http://schemas.microsoft.com/office/drawing/2014/main" id="{0AF630AB-9F6B-4D24-B8B6-92584799BA1C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4679" t="13826" r="24393" b="13968"/>
            <a:stretch/>
          </p:blipFill>
          <p:spPr>
            <a:xfrm>
              <a:off x="8052439" y="5626756"/>
              <a:ext cx="863632" cy="865259"/>
            </a:xfrm>
            <a:prstGeom prst="rect">
              <a:avLst/>
            </a:prstGeom>
          </p:spPr>
        </p:pic>
      </p:grpSp>
      <p:sp>
        <p:nvSpPr>
          <p:cNvPr id="21" name="Szöveg helye 7">
            <a:extLst>
              <a:ext uri="{FF2B5EF4-FFF2-40B4-BE49-F238E27FC236}">
                <a16:creationId xmlns:a16="http://schemas.microsoft.com/office/drawing/2014/main" id="{B3343780-31AA-4D24-8F2C-5BB0F16FE66C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400000" y="1880323"/>
            <a:ext cx="3600000" cy="3717670"/>
          </a:xfrm>
        </p:spPr>
        <p:txBody>
          <a:bodyPr>
            <a:normAutofit/>
          </a:bodyPr>
          <a:lstStyle>
            <a:lvl1pPr>
              <a:lnSpc>
                <a:spcPct val="120000"/>
              </a:lnSpc>
              <a:defRPr sz="2000">
                <a:solidFill>
                  <a:schemeClr val="tx2"/>
                </a:solidFill>
              </a:defRPr>
            </a:lvl1pPr>
          </a:lstStyle>
          <a:p>
            <a:pPr lvl="0"/>
            <a:r>
              <a:rPr lang="hu-HU" dirty="0"/>
              <a:t>Az ábrához tartozó magyarázat hosszabb kifejtése, egy vagy több mondatban, hivatkozások, megjegyzések helye…</a:t>
            </a:r>
          </a:p>
        </p:txBody>
      </p:sp>
      <p:sp>
        <p:nvSpPr>
          <p:cNvPr id="22" name="Cím 8">
            <a:extLst>
              <a:ext uri="{FF2B5EF4-FFF2-40B4-BE49-F238E27FC236}">
                <a16:creationId xmlns:a16="http://schemas.microsoft.com/office/drawing/2014/main" id="{28121AF0-8220-4AE5-9CE4-C958BB7BEA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00000" y="365129"/>
            <a:ext cx="3600000" cy="1325563"/>
          </a:xfrm>
          <a:ln>
            <a:gradFill flip="none" rotWithShape="1">
              <a:gsLst>
                <a:gs pos="1000">
                  <a:schemeClr val="accent1">
                    <a:lumMod val="5000"/>
                    <a:lumOff val="95000"/>
                  </a:schemeClr>
                </a:gs>
                <a:gs pos="1000">
                  <a:schemeClr val="bg1">
                    <a:alpha val="0"/>
                  </a:schemeClr>
                </a:gs>
              </a:gsLst>
              <a:lin ang="16200000" scaled="0"/>
              <a:tileRect/>
            </a:gradFill>
          </a:ln>
        </p:spPr>
        <p:txBody>
          <a:bodyPr bIns="144000" anchor="b">
            <a:noAutofit/>
          </a:bodyPr>
          <a:lstStyle>
            <a:lvl1pPr>
              <a:lnSpc>
                <a:spcPct val="120000"/>
              </a:lnSpc>
              <a:defRPr sz="3000" cap="all" spc="75" baseline="0">
                <a:solidFill>
                  <a:schemeClr val="tx2"/>
                </a:solidFill>
              </a:defRPr>
            </a:lvl1pPr>
          </a:lstStyle>
          <a:p>
            <a:r>
              <a:rPr lang="hu-HU" dirty="0"/>
              <a:t>Mintacím szerkesztése</a:t>
            </a:r>
          </a:p>
        </p:txBody>
      </p:sp>
      <p:sp>
        <p:nvSpPr>
          <p:cNvPr id="23" name="Szöveg helye 2">
            <a:extLst>
              <a:ext uri="{FF2B5EF4-FFF2-40B4-BE49-F238E27FC236}">
                <a16:creationId xmlns:a16="http://schemas.microsoft.com/office/drawing/2014/main" id="{7AD3AEF0-EEC9-497F-8B15-C8297DB6A97D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5399999" y="6316643"/>
            <a:ext cx="3600001" cy="369333"/>
          </a:xfrm>
        </p:spPr>
        <p:txBody>
          <a:bodyPr anchor="ctr">
            <a:noAutofit/>
          </a:bodyPr>
          <a:lstStyle>
            <a:lvl1pPr algn="l">
              <a:spcBef>
                <a:spcPts val="0"/>
              </a:spcBef>
              <a:defRPr sz="1350"/>
            </a:lvl1pPr>
          </a:lstStyle>
          <a:p>
            <a:pPr lvl="0"/>
            <a:r>
              <a:rPr lang="hu-HU" dirty="0"/>
              <a:t>Forrás | MNB</a:t>
            </a:r>
          </a:p>
        </p:txBody>
      </p:sp>
      <p:sp>
        <p:nvSpPr>
          <p:cNvPr id="24" name="Tartalom helye 3">
            <a:extLst>
              <a:ext uri="{FF2B5EF4-FFF2-40B4-BE49-F238E27FC236}">
                <a16:creationId xmlns:a16="http://schemas.microsoft.com/office/drawing/2014/main" id="{443B9895-50E0-4F70-9538-A82F0E772266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517475" y="365129"/>
            <a:ext cx="4534946" cy="5193842"/>
          </a:xfrm>
        </p:spPr>
        <p:txBody>
          <a:bodyPr anchor="ctr"/>
          <a:lstStyle>
            <a:lvl1pPr algn="ctr">
              <a:defRPr/>
            </a:lvl1pPr>
          </a:lstStyle>
          <a:p>
            <a:pPr lvl="0"/>
            <a:r>
              <a:rPr lang="hu-HU" dirty="0"/>
              <a:t>Ábra / diagram</a:t>
            </a:r>
          </a:p>
        </p:txBody>
      </p:sp>
      <p:sp>
        <p:nvSpPr>
          <p:cNvPr id="25" name="Szöveg helye 5">
            <a:extLst>
              <a:ext uri="{FF2B5EF4-FFF2-40B4-BE49-F238E27FC236}">
                <a16:creationId xmlns:a16="http://schemas.microsoft.com/office/drawing/2014/main" id="{62358A1B-165E-4F6B-81B3-3E8B391590A8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17329" y="5815713"/>
            <a:ext cx="4535091" cy="444979"/>
          </a:xfrm>
        </p:spPr>
        <p:txBody>
          <a:bodyPr anchor="ctr">
            <a:normAutofit/>
          </a:bodyPr>
          <a:lstStyle>
            <a:lvl1pPr algn="ctr">
              <a:defRPr sz="1800" cap="all" spc="113" baseline="0"/>
            </a:lvl1pPr>
          </a:lstStyle>
          <a:p>
            <a:pPr lvl="0"/>
            <a:r>
              <a:rPr lang="hu-HU" dirty="0"/>
              <a:t>Ábra / Diagram címe </a:t>
            </a:r>
          </a:p>
        </p:txBody>
      </p:sp>
      <p:sp>
        <p:nvSpPr>
          <p:cNvPr id="26" name="Szöveg helye 5">
            <a:extLst>
              <a:ext uri="{FF2B5EF4-FFF2-40B4-BE49-F238E27FC236}">
                <a16:creationId xmlns:a16="http://schemas.microsoft.com/office/drawing/2014/main" id="{FD60B878-9459-4CFB-9A06-B09114F8CA89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517329" y="6282023"/>
            <a:ext cx="4535091" cy="444979"/>
          </a:xfrm>
        </p:spPr>
        <p:txBody>
          <a:bodyPr anchor="ctr">
            <a:normAutofit/>
          </a:bodyPr>
          <a:lstStyle>
            <a:lvl1pPr algn="ctr">
              <a:defRPr sz="1350" cap="none" spc="113" baseline="0"/>
            </a:lvl1pPr>
          </a:lstStyle>
          <a:p>
            <a:pPr lvl="0"/>
            <a:r>
              <a:rPr lang="hu-HU" dirty="0"/>
              <a:t>Az ábra alcíme, évszám, korcsoport, egyéb</a:t>
            </a:r>
          </a:p>
        </p:txBody>
      </p:sp>
    </p:spTree>
    <p:extLst>
      <p:ext uri="{BB962C8B-B14F-4D97-AF65-F5344CB8AC3E}">
        <p14:creationId xmlns:p14="http://schemas.microsoft.com/office/powerpoint/2010/main" val="187362449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örzsdia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églalap 11">
            <a:extLst>
              <a:ext uri="{FF2B5EF4-FFF2-40B4-BE49-F238E27FC236}">
                <a16:creationId xmlns:a16="http://schemas.microsoft.com/office/drawing/2014/main" id="{232416D1-8352-4C9D-AB69-E103306AD2A5}"/>
              </a:ext>
            </a:extLst>
          </p:cNvPr>
          <p:cNvSpPr/>
          <p:nvPr/>
        </p:nvSpPr>
        <p:spPr>
          <a:xfrm flipV="1">
            <a:off x="0" y="-7370"/>
            <a:ext cx="3888000" cy="6048235"/>
          </a:xfrm>
          <a:prstGeom prst="rect">
            <a:avLst/>
          </a:prstGeom>
          <a:pattFill prst="ltUpDiag">
            <a:fgClr>
              <a:schemeClr val="tx2">
                <a:lumMod val="10000"/>
                <a:lumOff val="90000"/>
              </a:schemeClr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sz="1350"/>
          </a:p>
        </p:txBody>
      </p:sp>
      <p:sp>
        <p:nvSpPr>
          <p:cNvPr id="17" name="Szöveg helye 2">
            <a:extLst>
              <a:ext uri="{FF2B5EF4-FFF2-40B4-BE49-F238E27FC236}">
                <a16:creationId xmlns:a16="http://schemas.microsoft.com/office/drawing/2014/main" id="{A2D54897-97BC-4AB6-A043-75DF451CB4B7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982066" y="6316865"/>
            <a:ext cx="2827684" cy="361835"/>
          </a:xfrm>
        </p:spPr>
        <p:txBody>
          <a:bodyPr anchor="ctr">
            <a:noAutofit/>
          </a:bodyPr>
          <a:lstStyle>
            <a:lvl1pPr algn="r">
              <a:defRPr sz="1350"/>
            </a:lvl1pPr>
          </a:lstStyle>
          <a:p>
            <a:pPr lvl="0"/>
            <a:r>
              <a:rPr lang="hu-HU" dirty="0"/>
              <a:t>Forrás | MNB</a:t>
            </a:r>
          </a:p>
        </p:txBody>
      </p:sp>
      <p:sp>
        <p:nvSpPr>
          <p:cNvPr id="19" name="Szöveg helye 7">
            <a:extLst>
              <a:ext uri="{FF2B5EF4-FFF2-40B4-BE49-F238E27FC236}">
                <a16:creationId xmlns:a16="http://schemas.microsoft.com/office/drawing/2014/main" id="{507977F6-41ED-4021-9514-403C913B5B62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209749" y="1887824"/>
            <a:ext cx="3600000" cy="3710173"/>
          </a:xfrm>
        </p:spPr>
        <p:txBody>
          <a:bodyPr>
            <a:normAutofit/>
          </a:bodyPr>
          <a:lstStyle>
            <a:lvl1pPr>
              <a:lnSpc>
                <a:spcPct val="120000"/>
              </a:lnSpc>
              <a:defRPr sz="2000">
                <a:solidFill>
                  <a:schemeClr val="tx2"/>
                </a:solidFill>
              </a:defRPr>
            </a:lvl1pPr>
          </a:lstStyle>
          <a:p>
            <a:pPr lvl="0"/>
            <a:r>
              <a:rPr lang="hu-HU" dirty="0"/>
              <a:t>Az ábrához tartozó magyarázat hosszabb kifejtése, egy vagy több mondatban, hivatkozások, megjegyzések helye…</a:t>
            </a:r>
          </a:p>
        </p:txBody>
      </p:sp>
      <p:sp>
        <p:nvSpPr>
          <p:cNvPr id="23" name="Cím 8">
            <a:extLst>
              <a:ext uri="{FF2B5EF4-FFF2-40B4-BE49-F238E27FC236}">
                <a16:creationId xmlns:a16="http://schemas.microsoft.com/office/drawing/2014/main" id="{E4FB3E16-AC8D-45AA-B9BF-06A9E74E6F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9749" y="365129"/>
            <a:ext cx="3600000" cy="1325563"/>
          </a:xfrm>
          <a:ln>
            <a:gradFill flip="none" rotWithShape="1">
              <a:gsLst>
                <a:gs pos="1000">
                  <a:schemeClr val="accent1">
                    <a:lumMod val="5000"/>
                    <a:lumOff val="95000"/>
                  </a:schemeClr>
                </a:gs>
                <a:gs pos="1000">
                  <a:schemeClr val="bg1">
                    <a:alpha val="0"/>
                  </a:schemeClr>
                </a:gs>
              </a:gsLst>
              <a:lin ang="16200000" scaled="0"/>
              <a:tileRect/>
            </a:gradFill>
          </a:ln>
        </p:spPr>
        <p:txBody>
          <a:bodyPr bIns="144000" anchor="b">
            <a:normAutofit/>
          </a:bodyPr>
          <a:lstStyle>
            <a:lvl1pPr>
              <a:lnSpc>
                <a:spcPct val="120000"/>
              </a:lnSpc>
              <a:defRPr sz="3000" cap="all" spc="75" baseline="0">
                <a:solidFill>
                  <a:schemeClr val="tx2"/>
                </a:solidFill>
              </a:defRPr>
            </a:lvl1pPr>
          </a:lstStyle>
          <a:p>
            <a:r>
              <a:rPr lang="hu-HU" dirty="0"/>
              <a:t>Mintacím szerkesztése</a:t>
            </a:r>
          </a:p>
        </p:txBody>
      </p:sp>
      <p:grpSp>
        <p:nvGrpSpPr>
          <p:cNvPr id="24" name="Csoportba foglalás 23">
            <a:extLst>
              <a:ext uri="{FF2B5EF4-FFF2-40B4-BE49-F238E27FC236}">
                <a16:creationId xmlns:a16="http://schemas.microsoft.com/office/drawing/2014/main" id="{E11484FF-1675-41C3-818B-AB2F6DAAE4F2}"/>
              </a:ext>
            </a:extLst>
          </p:cNvPr>
          <p:cNvGrpSpPr>
            <a:grpSpLocks noChangeAspect="1"/>
          </p:cNvGrpSpPr>
          <p:nvPr/>
        </p:nvGrpSpPr>
        <p:grpSpPr>
          <a:xfrm>
            <a:off x="209232" y="5600914"/>
            <a:ext cx="916955" cy="916955"/>
            <a:chOff x="7979931" y="5555066"/>
            <a:chExt cx="1008650" cy="1008650"/>
          </a:xfrm>
        </p:grpSpPr>
        <p:sp>
          <p:nvSpPr>
            <p:cNvPr id="25" name="Ellipszis 24">
              <a:extLst>
                <a:ext uri="{FF2B5EF4-FFF2-40B4-BE49-F238E27FC236}">
                  <a16:creationId xmlns:a16="http://schemas.microsoft.com/office/drawing/2014/main" id="{80BD8AF3-1867-48AE-B2EB-9BB371E59B0B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7979931" y="5555066"/>
              <a:ext cx="1008650" cy="100865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 sz="1800"/>
            </a:p>
          </p:txBody>
        </p:sp>
        <p:pic>
          <p:nvPicPr>
            <p:cNvPr id="26" name="Kép 25">
              <a:extLst>
                <a:ext uri="{FF2B5EF4-FFF2-40B4-BE49-F238E27FC236}">
                  <a16:creationId xmlns:a16="http://schemas.microsoft.com/office/drawing/2014/main" id="{FAE3769D-ED75-4170-9866-10C93F4A419A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4679" t="13826" r="24393" b="13968"/>
            <a:stretch/>
          </p:blipFill>
          <p:spPr>
            <a:xfrm>
              <a:off x="8052439" y="5626756"/>
              <a:ext cx="863632" cy="865259"/>
            </a:xfrm>
            <a:prstGeom prst="rect">
              <a:avLst/>
            </a:prstGeom>
          </p:spPr>
        </p:pic>
      </p:grpSp>
      <p:sp>
        <p:nvSpPr>
          <p:cNvPr id="27" name="Szöveg helye 5">
            <a:extLst>
              <a:ext uri="{FF2B5EF4-FFF2-40B4-BE49-F238E27FC236}">
                <a16:creationId xmlns:a16="http://schemas.microsoft.com/office/drawing/2014/main" id="{DB20685B-301B-40ED-8D58-1BC4C293D334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225525" y="5841351"/>
            <a:ext cx="4536000" cy="444979"/>
          </a:xfrm>
        </p:spPr>
        <p:txBody>
          <a:bodyPr anchor="ctr">
            <a:normAutofit/>
          </a:bodyPr>
          <a:lstStyle>
            <a:lvl1pPr algn="ctr">
              <a:defRPr sz="1800" cap="all" spc="113" baseline="0"/>
            </a:lvl1pPr>
          </a:lstStyle>
          <a:p>
            <a:pPr lvl="0"/>
            <a:r>
              <a:rPr lang="hu-HU" dirty="0"/>
              <a:t>Ábra / Diagram címe </a:t>
            </a:r>
          </a:p>
        </p:txBody>
      </p:sp>
      <p:sp>
        <p:nvSpPr>
          <p:cNvPr id="28" name="Szöveg helye 5">
            <a:extLst>
              <a:ext uri="{FF2B5EF4-FFF2-40B4-BE49-F238E27FC236}">
                <a16:creationId xmlns:a16="http://schemas.microsoft.com/office/drawing/2014/main" id="{13D9A0A3-0A6C-4362-87DE-59B7198C713C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225525" y="6315176"/>
            <a:ext cx="4536000" cy="370800"/>
          </a:xfrm>
        </p:spPr>
        <p:txBody>
          <a:bodyPr anchor="ctr">
            <a:normAutofit/>
          </a:bodyPr>
          <a:lstStyle>
            <a:lvl1pPr algn="ctr">
              <a:defRPr sz="1350" cap="none" spc="113" baseline="0"/>
            </a:lvl1pPr>
          </a:lstStyle>
          <a:p>
            <a:pPr lvl="0"/>
            <a:r>
              <a:rPr lang="hu-HU" dirty="0"/>
              <a:t>Az ábra alcíme, évszám, korcsoport, egyéb</a:t>
            </a:r>
          </a:p>
        </p:txBody>
      </p:sp>
      <p:sp>
        <p:nvSpPr>
          <p:cNvPr id="29" name="Tartalom helye 3">
            <a:extLst>
              <a:ext uri="{FF2B5EF4-FFF2-40B4-BE49-F238E27FC236}">
                <a16:creationId xmlns:a16="http://schemas.microsoft.com/office/drawing/2014/main" id="{2930C90B-1E3C-41E7-9F75-83F7F2287384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4225670" y="571670"/>
            <a:ext cx="4536000" cy="5055085"/>
          </a:xfrm>
        </p:spPr>
        <p:txBody>
          <a:bodyPr anchor="ctr"/>
          <a:lstStyle>
            <a:lvl1pPr algn="ctr">
              <a:defRPr/>
            </a:lvl1pPr>
          </a:lstStyle>
          <a:p>
            <a:pPr lvl="0"/>
            <a:r>
              <a:rPr lang="hu-HU" dirty="0"/>
              <a:t>Ábra / diagram</a:t>
            </a:r>
          </a:p>
        </p:txBody>
      </p:sp>
    </p:spTree>
    <p:extLst>
      <p:ext uri="{BB962C8B-B14F-4D97-AF65-F5344CB8AC3E}">
        <p14:creationId xmlns:p14="http://schemas.microsoft.com/office/powerpoint/2010/main" val="51376005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örzsdia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églalap 11">
            <a:extLst>
              <a:ext uri="{FF2B5EF4-FFF2-40B4-BE49-F238E27FC236}">
                <a16:creationId xmlns:a16="http://schemas.microsoft.com/office/drawing/2014/main" id="{72A46DC0-580F-4857-8317-082AAE9E86DC}"/>
              </a:ext>
            </a:extLst>
          </p:cNvPr>
          <p:cNvSpPr/>
          <p:nvPr/>
        </p:nvSpPr>
        <p:spPr>
          <a:xfrm flipV="1">
            <a:off x="5255664" y="-4"/>
            <a:ext cx="3888336" cy="3384000"/>
          </a:xfrm>
          <a:prstGeom prst="rect">
            <a:avLst/>
          </a:prstGeom>
          <a:pattFill prst="ltUpDiag">
            <a:fgClr>
              <a:schemeClr val="tx2">
                <a:lumMod val="10000"/>
                <a:lumOff val="90000"/>
              </a:schemeClr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sz="1350"/>
          </a:p>
        </p:txBody>
      </p:sp>
      <p:sp>
        <p:nvSpPr>
          <p:cNvPr id="13" name="Cím 4">
            <a:extLst>
              <a:ext uri="{FF2B5EF4-FFF2-40B4-BE49-F238E27FC236}">
                <a16:creationId xmlns:a16="http://schemas.microsoft.com/office/drawing/2014/main" id="{5678F594-92B3-40FB-8F4D-BF90B71FEE8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399832" y="365129"/>
            <a:ext cx="3600000" cy="2892066"/>
          </a:xfrm>
          <a:ln>
            <a:noFill/>
          </a:ln>
        </p:spPr>
        <p:txBody>
          <a:bodyPr anchor="b">
            <a:normAutofit/>
          </a:bodyPr>
          <a:lstStyle>
            <a:lvl1pPr>
              <a:lnSpc>
                <a:spcPct val="120000"/>
              </a:lnSpc>
              <a:defRPr lang="hu-HU" sz="3000" cap="all" spc="75" baseline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pPr marL="0" lvl="0">
              <a:lnSpc>
                <a:spcPct val="100000"/>
              </a:lnSpc>
            </a:pPr>
            <a:r>
              <a:rPr lang="hu-HU" dirty="0"/>
              <a:t>Több soros Mintacím szerkesztése</a:t>
            </a:r>
          </a:p>
        </p:txBody>
      </p:sp>
      <p:sp>
        <p:nvSpPr>
          <p:cNvPr id="19" name="Szöveg helye 2">
            <a:extLst>
              <a:ext uri="{FF2B5EF4-FFF2-40B4-BE49-F238E27FC236}">
                <a16:creationId xmlns:a16="http://schemas.microsoft.com/office/drawing/2014/main" id="{8233694C-4943-4A7D-BE48-B2660ABF2955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5399832" y="3579212"/>
            <a:ext cx="3600000" cy="2550849"/>
          </a:xfrm>
        </p:spPr>
        <p:txBody>
          <a:bodyPr>
            <a:normAutofit/>
          </a:bodyPr>
          <a:lstStyle>
            <a:lvl1pPr>
              <a:lnSpc>
                <a:spcPct val="120000"/>
              </a:lnSpc>
              <a:defRPr sz="2000"/>
            </a:lvl1pPr>
          </a:lstStyle>
          <a:p>
            <a:pPr lvl="0"/>
            <a:r>
              <a:rPr lang="hu-HU" dirty="0"/>
              <a:t>Az ábrához tartozó </a:t>
            </a:r>
            <a:br>
              <a:rPr lang="hu-HU" dirty="0"/>
            </a:br>
            <a:r>
              <a:rPr lang="hu-HU" dirty="0"/>
              <a:t>magyarázat egy vagy több mondatban. Hivatkozások, megjegyzések és egy tartalmak helye.</a:t>
            </a:r>
          </a:p>
        </p:txBody>
      </p:sp>
      <p:sp>
        <p:nvSpPr>
          <p:cNvPr id="20" name="Tartalom helye 3">
            <a:extLst>
              <a:ext uri="{FF2B5EF4-FFF2-40B4-BE49-F238E27FC236}">
                <a16:creationId xmlns:a16="http://schemas.microsoft.com/office/drawing/2014/main" id="{23F20983-B6FB-42DD-91ED-468B9EAAA058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517475" y="365129"/>
            <a:ext cx="4534946" cy="5193842"/>
          </a:xfrm>
        </p:spPr>
        <p:txBody>
          <a:bodyPr anchor="ctr"/>
          <a:lstStyle>
            <a:lvl1pPr algn="ctr">
              <a:defRPr/>
            </a:lvl1pPr>
          </a:lstStyle>
          <a:p>
            <a:pPr lvl="0"/>
            <a:r>
              <a:rPr lang="hu-HU" dirty="0"/>
              <a:t>Ábra / diagram</a:t>
            </a:r>
          </a:p>
        </p:txBody>
      </p:sp>
      <p:sp>
        <p:nvSpPr>
          <p:cNvPr id="21" name="Szöveg helye 2">
            <a:extLst>
              <a:ext uri="{FF2B5EF4-FFF2-40B4-BE49-F238E27FC236}">
                <a16:creationId xmlns:a16="http://schemas.microsoft.com/office/drawing/2014/main" id="{596EA518-1AF5-4030-BCE6-6AFA7A1D09A3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5399832" y="6316643"/>
            <a:ext cx="3600000" cy="369333"/>
          </a:xfrm>
        </p:spPr>
        <p:txBody>
          <a:bodyPr anchor="ctr">
            <a:noAutofit/>
          </a:bodyPr>
          <a:lstStyle>
            <a:lvl1pPr algn="r">
              <a:spcBef>
                <a:spcPts val="0"/>
              </a:spcBef>
              <a:defRPr sz="1350"/>
            </a:lvl1pPr>
          </a:lstStyle>
          <a:p>
            <a:pPr lvl="0"/>
            <a:r>
              <a:rPr lang="hu-HU" dirty="0"/>
              <a:t>Forrás | MNB</a:t>
            </a:r>
          </a:p>
        </p:txBody>
      </p:sp>
      <p:sp>
        <p:nvSpPr>
          <p:cNvPr id="23" name="Szöveg helye 5">
            <a:extLst>
              <a:ext uri="{FF2B5EF4-FFF2-40B4-BE49-F238E27FC236}">
                <a16:creationId xmlns:a16="http://schemas.microsoft.com/office/drawing/2014/main" id="{3AF593BC-57A1-4BA1-B8B2-3C3906E5412C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17329" y="5815713"/>
            <a:ext cx="4535091" cy="444979"/>
          </a:xfrm>
        </p:spPr>
        <p:txBody>
          <a:bodyPr anchor="ctr">
            <a:normAutofit/>
          </a:bodyPr>
          <a:lstStyle>
            <a:lvl1pPr algn="ctr">
              <a:defRPr sz="1800" cap="all" spc="113" baseline="0"/>
            </a:lvl1pPr>
          </a:lstStyle>
          <a:p>
            <a:pPr lvl="0"/>
            <a:r>
              <a:rPr lang="hu-HU" dirty="0"/>
              <a:t>Ábra / Diagram címe </a:t>
            </a:r>
          </a:p>
        </p:txBody>
      </p:sp>
      <p:sp>
        <p:nvSpPr>
          <p:cNvPr id="24" name="Szöveg helye 5">
            <a:extLst>
              <a:ext uri="{FF2B5EF4-FFF2-40B4-BE49-F238E27FC236}">
                <a16:creationId xmlns:a16="http://schemas.microsoft.com/office/drawing/2014/main" id="{CD922AE4-7C86-483F-8C1F-C571DB7E6D9D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517329" y="6282023"/>
            <a:ext cx="4535091" cy="444979"/>
          </a:xfrm>
        </p:spPr>
        <p:txBody>
          <a:bodyPr anchor="ctr">
            <a:normAutofit/>
          </a:bodyPr>
          <a:lstStyle>
            <a:lvl1pPr algn="ctr">
              <a:defRPr sz="1350" cap="none" spc="113" baseline="0"/>
            </a:lvl1pPr>
          </a:lstStyle>
          <a:p>
            <a:pPr lvl="0"/>
            <a:r>
              <a:rPr lang="hu-HU" dirty="0"/>
              <a:t>Az ábra alcíme, évszám, korcsoport, egyéb</a:t>
            </a:r>
          </a:p>
        </p:txBody>
      </p:sp>
      <p:grpSp>
        <p:nvGrpSpPr>
          <p:cNvPr id="27" name="Csoportba foglalás 26">
            <a:extLst>
              <a:ext uri="{FF2B5EF4-FFF2-40B4-BE49-F238E27FC236}">
                <a16:creationId xmlns:a16="http://schemas.microsoft.com/office/drawing/2014/main" id="{F1984F91-C90F-4ADE-AB8F-4BD6428FB7CA}"/>
              </a:ext>
            </a:extLst>
          </p:cNvPr>
          <p:cNvGrpSpPr>
            <a:grpSpLocks noChangeAspect="1"/>
          </p:cNvGrpSpPr>
          <p:nvPr/>
        </p:nvGrpSpPr>
        <p:grpSpPr>
          <a:xfrm>
            <a:off x="8025779" y="2968169"/>
            <a:ext cx="916955" cy="916955"/>
            <a:chOff x="7979931" y="5555066"/>
            <a:chExt cx="1008650" cy="1008650"/>
          </a:xfrm>
        </p:grpSpPr>
        <p:sp>
          <p:nvSpPr>
            <p:cNvPr id="28" name="Ellipszis 27">
              <a:extLst>
                <a:ext uri="{FF2B5EF4-FFF2-40B4-BE49-F238E27FC236}">
                  <a16:creationId xmlns:a16="http://schemas.microsoft.com/office/drawing/2014/main" id="{4BE942ED-20A0-462C-9AA3-98A3D8EB06A3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7979931" y="5555066"/>
              <a:ext cx="1008650" cy="100865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 sz="1800"/>
            </a:p>
          </p:txBody>
        </p:sp>
        <p:pic>
          <p:nvPicPr>
            <p:cNvPr id="29" name="Kép 28">
              <a:extLst>
                <a:ext uri="{FF2B5EF4-FFF2-40B4-BE49-F238E27FC236}">
                  <a16:creationId xmlns:a16="http://schemas.microsoft.com/office/drawing/2014/main" id="{9C25A85E-BCED-4D19-8B8D-AEDE48715F5A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4679" t="13826" r="24393" b="13968"/>
            <a:stretch/>
          </p:blipFill>
          <p:spPr>
            <a:xfrm>
              <a:off x="8052439" y="5626756"/>
              <a:ext cx="863632" cy="865259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20297976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örzsdia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églalap 11">
            <a:extLst>
              <a:ext uri="{FF2B5EF4-FFF2-40B4-BE49-F238E27FC236}">
                <a16:creationId xmlns:a16="http://schemas.microsoft.com/office/drawing/2014/main" id="{0AD6B8B2-D23E-4691-9AAC-7EDDD28611E6}"/>
              </a:ext>
            </a:extLst>
          </p:cNvPr>
          <p:cNvSpPr/>
          <p:nvPr/>
        </p:nvSpPr>
        <p:spPr>
          <a:xfrm flipV="1">
            <a:off x="5256000" y="-3"/>
            <a:ext cx="3888000" cy="1663375"/>
          </a:xfrm>
          <a:prstGeom prst="rect">
            <a:avLst/>
          </a:prstGeom>
          <a:pattFill prst="ltUpDiag">
            <a:fgClr>
              <a:schemeClr val="tx2">
                <a:lumMod val="10000"/>
                <a:lumOff val="90000"/>
              </a:schemeClr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sz="1350"/>
          </a:p>
        </p:txBody>
      </p:sp>
      <p:sp>
        <p:nvSpPr>
          <p:cNvPr id="13" name="Cím 4">
            <a:extLst>
              <a:ext uri="{FF2B5EF4-FFF2-40B4-BE49-F238E27FC236}">
                <a16:creationId xmlns:a16="http://schemas.microsoft.com/office/drawing/2014/main" id="{8FFDDC65-6164-4CCB-B333-E1644A4AB02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397424" y="365129"/>
            <a:ext cx="3600000" cy="998976"/>
          </a:xfrm>
          <a:ln>
            <a:noFill/>
          </a:ln>
        </p:spPr>
        <p:txBody>
          <a:bodyPr anchor="b">
            <a:noAutofit/>
          </a:bodyPr>
          <a:lstStyle>
            <a:lvl1pPr>
              <a:lnSpc>
                <a:spcPct val="120000"/>
              </a:lnSpc>
              <a:defRPr lang="hu-HU" sz="3000" cap="all" spc="75" baseline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pPr marL="0" lvl="0">
              <a:lnSpc>
                <a:spcPct val="100000"/>
              </a:lnSpc>
            </a:pPr>
            <a:r>
              <a:rPr lang="hu-HU" dirty="0"/>
              <a:t>Rövid cím szerkesztése</a:t>
            </a:r>
          </a:p>
        </p:txBody>
      </p:sp>
      <p:sp>
        <p:nvSpPr>
          <p:cNvPr id="19" name="Szöveg helye 2">
            <a:extLst>
              <a:ext uri="{FF2B5EF4-FFF2-40B4-BE49-F238E27FC236}">
                <a16:creationId xmlns:a16="http://schemas.microsoft.com/office/drawing/2014/main" id="{5F09AFC3-B5CD-4E41-9D45-5F00B3C242B8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5386454" y="1835397"/>
            <a:ext cx="3600000" cy="4294658"/>
          </a:xfrm>
        </p:spPr>
        <p:txBody>
          <a:bodyPr>
            <a:normAutofit/>
          </a:bodyPr>
          <a:lstStyle>
            <a:lvl1pPr>
              <a:lnSpc>
                <a:spcPct val="120000"/>
              </a:lnSpc>
              <a:defRPr sz="2000"/>
            </a:lvl1pPr>
          </a:lstStyle>
          <a:p>
            <a:pPr lvl="0"/>
            <a:r>
              <a:rPr lang="hu-HU" dirty="0"/>
              <a:t>Az ábrához tartozó </a:t>
            </a:r>
            <a:br>
              <a:rPr lang="hu-HU" dirty="0"/>
            </a:br>
            <a:r>
              <a:rPr lang="hu-HU" dirty="0"/>
              <a:t>magyarázat egy vagy több mondatban. Hivatkozások, megjegyzések és egyéb tartalmak helye.</a:t>
            </a:r>
          </a:p>
        </p:txBody>
      </p:sp>
      <p:sp>
        <p:nvSpPr>
          <p:cNvPr id="20" name="Szöveg helye 2">
            <a:extLst>
              <a:ext uri="{FF2B5EF4-FFF2-40B4-BE49-F238E27FC236}">
                <a16:creationId xmlns:a16="http://schemas.microsoft.com/office/drawing/2014/main" id="{66DB3B47-E5BD-4D9C-ABC4-FD9EFBDB8EF6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5386454" y="6316643"/>
            <a:ext cx="3600000" cy="369333"/>
          </a:xfrm>
        </p:spPr>
        <p:txBody>
          <a:bodyPr anchor="ctr">
            <a:noAutofit/>
          </a:bodyPr>
          <a:lstStyle>
            <a:lvl1pPr algn="r">
              <a:spcBef>
                <a:spcPts val="0"/>
              </a:spcBef>
              <a:defRPr sz="1350"/>
            </a:lvl1pPr>
          </a:lstStyle>
          <a:p>
            <a:pPr lvl="0"/>
            <a:r>
              <a:rPr lang="hu-HU" dirty="0"/>
              <a:t>Forrás | MNB</a:t>
            </a:r>
          </a:p>
        </p:txBody>
      </p:sp>
      <p:grpSp>
        <p:nvGrpSpPr>
          <p:cNvPr id="21" name="Csoportba foglalás 20">
            <a:extLst>
              <a:ext uri="{FF2B5EF4-FFF2-40B4-BE49-F238E27FC236}">
                <a16:creationId xmlns:a16="http://schemas.microsoft.com/office/drawing/2014/main" id="{BD258CC9-59BD-4AFF-9FC5-6FC59D53E1B0}"/>
              </a:ext>
            </a:extLst>
          </p:cNvPr>
          <p:cNvGrpSpPr>
            <a:grpSpLocks noChangeAspect="1"/>
          </p:cNvGrpSpPr>
          <p:nvPr/>
        </p:nvGrpSpPr>
        <p:grpSpPr>
          <a:xfrm>
            <a:off x="8025779" y="1241912"/>
            <a:ext cx="916955" cy="916955"/>
            <a:chOff x="7979931" y="5555066"/>
            <a:chExt cx="1008650" cy="1008650"/>
          </a:xfrm>
        </p:grpSpPr>
        <p:sp>
          <p:nvSpPr>
            <p:cNvPr id="22" name="Ellipszis 21">
              <a:extLst>
                <a:ext uri="{FF2B5EF4-FFF2-40B4-BE49-F238E27FC236}">
                  <a16:creationId xmlns:a16="http://schemas.microsoft.com/office/drawing/2014/main" id="{5CF829C1-E4FA-4C2D-BE75-8FC9B14B8062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7979931" y="5555066"/>
              <a:ext cx="1008650" cy="100865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 sz="1800"/>
            </a:p>
          </p:txBody>
        </p:sp>
        <p:pic>
          <p:nvPicPr>
            <p:cNvPr id="27" name="Kép 26">
              <a:extLst>
                <a:ext uri="{FF2B5EF4-FFF2-40B4-BE49-F238E27FC236}">
                  <a16:creationId xmlns:a16="http://schemas.microsoft.com/office/drawing/2014/main" id="{CF7E04B7-1E02-4476-A274-2A06E51F7C2E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4679" t="13826" r="24393" b="13968"/>
            <a:stretch/>
          </p:blipFill>
          <p:spPr>
            <a:xfrm>
              <a:off x="8052439" y="5626756"/>
              <a:ext cx="863632" cy="865259"/>
            </a:xfrm>
            <a:prstGeom prst="rect">
              <a:avLst/>
            </a:prstGeom>
          </p:spPr>
        </p:pic>
      </p:grpSp>
      <p:sp>
        <p:nvSpPr>
          <p:cNvPr id="28" name="Tartalom helye 3">
            <a:extLst>
              <a:ext uri="{FF2B5EF4-FFF2-40B4-BE49-F238E27FC236}">
                <a16:creationId xmlns:a16="http://schemas.microsoft.com/office/drawing/2014/main" id="{02898BE7-775E-458D-B1BC-FD141877356D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517475" y="365129"/>
            <a:ext cx="4534946" cy="5193842"/>
          </a:xfrm>
        </p:spPr>
        <p:txBody>
          <a:bodyPr anchor="ctr"/>
          <a:lstStyle>
            <a:lvl1pPr algn="ctr">
              <a:defRPr/>
            </a:lvl1pPr>
          </a:lstStyle>
          <a:p>
            <a:pPr lvl="0"/>
            <a:r>
              <a:rPr lang="hu-HU" dirty="0"/>
              <a:t>Ábra / diagram</a:t>
            </a:r>
          </a:p>
        </p:txBody>
      </p:sp>
      <p:sp>
        <p:nvSpPr>
          <p:cNvPr id="29" name="Szöveg helye 5">
            <a:extLst>
              <a:ext uri="{FF2B5EF4-FFF2-40B4-BE49-F238E27FC236}">
                <a16:creationId xmlns:a16="http://schemas.microsoft.com/office/drawing/2014/main" id="{ADE4F8FA-4D91-467C-95E1-115577AEB269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17329" y="5815713"/>
            <a:ext cx="4535091" cy="444979"/>
          </a:xfrm>
        </p:spPr>
        <p:txBody>
          <a:bodyPr anchor="ctr">
            <a:normAutofit/>
          </a:bodyPr>
          <a:lstStyle>
            <a:lvl1pPr algn="ctr">
              <a:defRPr sz="1800" cap="all" spc="113" baseline="0"/>
            </a:lvl1pPr>
          </a:lstStyle>
          <a:p>
            <a:pPr lvl="0"/>
            <a:r>
              <a:rPr lang="hu-HU" dirty="0"/>
              <a:t>Ábra / Diagram címe </a:t>
            </a:r>
          </a:p>
        </p:txBody>
      </p:sp>
      <p:sp>
        <p:nvSpPr>
          <p:cNvPr id="30" name="Szöveg helye 5">
            <a:extLst>
              <a:ext uri="{FF2B5EF4-FFF2-40B4-BE49-F238E27FC236}">
                <a16:creationId xmlns:a16="http://schemas.microsoft.com/office/drawing/2014/main" id="{4A364233-E73C-46A3-BB4E-EF9957745604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517329" y="6282023"/>
            <a:ext cx="4535091" cy="444979"/>
          </a:xfrm>
        </p:spPr>
        <p:txBody>
          <a:bodyPr anchor="ctr">
            <a:normAutofit/>
          </a:bodyPr>
          <a:lstStyle>
            <a:lvl1pPr algn="ctr">
              <a:defRPr sz="1350" cap="none" spc="113" baseline="0"/>
            </a:lvl1pPr>
          </a:lstStyle>
          <a:p>
            <a:pPr lvl="0"/>
            <a:r>
              <a:rPr lang="hu-HU" dirty="0"/>
              <a:t>Az ábra alcíme, évszám, korcsoport, egyéb</a:t>
            </a:r>
          </a:p>
        </p:txBody>
      </p:sp>
    </p:spTree>
    <p:extLst>
      <p:ext uri="{BB962C8B-B14F-4D97-AF65-F5344CB8AC3E}">
        <p14:creationId xmlns:p14="http://schemas.microsoft.com/office/powerpoint/2010/main" val="38408004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örzsdia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églalap 13">
            <a:extLst>
              <a:ext uri="{FF2B5EF4-FFF2-40B4-BE49-F238E27FC236}">
                <a16:creationId xmlns:a16="http://schemas.microsoft.com/office/drawing/2014/main" id="{F49FE928-4021-49BA-8B20-CA9BBBC6F1F1}"/>
              </a:ext>
            </a:extLst>
          </p:cNvPr>
          <p:cNvSpPr/>
          <p:nvPr/>
        </p:nvSpPr>
        <p:spPr>
          <a:xfrm>
            <a:off x="-1" y="293639"/>
            <a:ext cx="9144001" cy="635999"/>
          </a:xfrm>
          <a:prstGeom prst="rect">
            <a:avLst/>
          </a:prstGeom>
          <a:pattFill prst="ltUpDiag">
            <a:fgClr>
              <a:schemeClr val="tx2">
                <a:lumMod val="10000"/>
                <a:lumOff val="90000"/>
              </a:schemeClr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sp>
        <p:nvSpPr>
          <p:cNvPr id="15" name="Cím 1">
            <a:extLst>
              <a:ext uri="{FF2B5EF4-FFF2-40B4-BE49-F238E27FC236}">
                <a16:creationId xmlns:a16="http://schemas.microsoft.com/office/drawing/2014/main" id="{8E3F0C2D-FFFB-4442-865A-AFAC54F1BB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8174" y="310448"/>
            <a:ext cx="7610642" cy="6120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hu-HU" sz="3000" cap="all" spc="80" baseline="0">
                <a:solidFill>
                  <a:schemeClr val="tx2"/>
                </a:solidFill>
              </a:defRPr>
            </a:lvl1pPr>
          </a:lstStyle>
          <a:p>
            <a:pPr marL="0" lvl="0" indent="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</a:pPr>
            <a:r>
              <a:rPr lang="hu-HU" dirty="0"/>
              <a:t>Mintacím szerkesztése</a:t>
            </a:r>
          </a:p>
        </p:txBody>
      </p:sp>
      <p:sp>
        <p:nvSpPr>
          <p:cNvPr id="17" name="Szöveg helye 2">
            <a:extLst>
              <a:ext uri="{FF2B5EF4-FFF2-40B4-BE49-F238E27FC236}">
                <a16:creationId xmlns:a16="http://schemas.microsoft.com/office/drawing/2014/main" id="{9EAD14A0-CF7F-4FF1-BB24-9FD596609EE8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5374967" y="1200845"/>
            <a:ext cx="3600000" cy="4929210"/>
          </a:xfrm>
        </p:spPr>
        <p:txBody>
          <a:bodyPr anchor="ctr">
            <a:normAutofit/>
          </a:bodyPr>
          <a:lstStyle>
            <a:lvl1pPr>
              <a:lnSpc>
                <a:spcPct val="120000"/>
              </a:lnSpc>
              <a:defRPr sz="2000"/>
            </a:lvl1pPr>
          </a:lstStyle>
          <a:p>
            <a:pPr lvl="0"/>
            <a:r>
              <a:rPr lang="hu-HU" dirty="0"/>
              <a:t>Az ábrához tartozó magyarázat egy vagy több mondatban. Hivatkozások, megjegyzések és egy tartalmak helye.</a:t>
            </a:r>
          </a:p>
        </p:txBody>
      </p:sp>
      <p:sp>
        <p:nvSpPr>
          <p:cNvPr id="18" name="Szöveg helye 2">
            <a:extLst>
              <a:ext uri="{FF2B5EF4-FFF2-40B4-BE49-F238E27FC236}">
                <a16:creationId xmlns:a16="http://schemas.microsoft.com/office/drawing/2014/main" id="{BDFF43FA-559E-4CC2-BA64-4A83B6A39BD4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5382152" y="6316643"/>
            <a:ext cx="3600000" cy="369333"/>
          </a:xfrm>
        </p:spPr>
        <p:txBody>
          <a:bodyPr anchor="ctr">
            <a:noAutofit/>
          </a:bodyPr>
          <a:lstStyle>
            <a:lvl1pPr algn="r">
              <a:spcBef>
                <a:spcPts val="0"/>
              </a:spcBef>
              <a:defRPr sz="1350"/>
            </a:lvl1pPr>
          </a:lstStyle>
          <a:p>
            <a:pPr lvl="0"/>
            <a:r>
              <a:rPr lang="hu-HU" dirty="0"/>
              <a:t>Forrás | MNB</a:t>
            </a:r>
          </a:p>
        </p:txBody>
      </p:sp>
      <p:grpSp>
        <p:nvGrpSpPr>
          <p:cNvPr id="20" name="Csoportba foglalás 19">
            <a:extLst>
              <a:ext uri="{FF2B5EF4-FFF2-40B4-BE49-F238E27FC236}">
                <a16:creationId xmlns:a16="http://schemas.microsoft.com/office/drawing/2014/main" id="{1DDF96CC-2707-498B-9D47-F656111740F7}"/>
              </a:ext>
            </a:extLst>
          </p:cNvPr>
          <p:cNvGrpSpPr>
            <a:grpSpLocks noChangeAspect="1"/>
          </p:cNvGrpSpPr>
          <p:nvPr/>
        </p:nvGrpSpPr>
        <p:grpSpPr>
          <a:xfrm>
            <a:off x="8025779" y="156593"/>
            <a:ext cx="916955" cy="916955"/>
            <a:chOff x="7979931" y="5555066"/>
            <a:chExt cx="1008650" cy="1008650"/>
          </a:xfrm>
        </p:grpSpPr>
        <p:sp>
          <p:nvSpPr>
            <p:cNvPr id="21" name="Ellipszis 20">
              <a:extLst>
                <a:ext uri="{FF2B5EF4-FFF2-40B4-BE49-F238E27FC236}">
                  <a16:creationId xmlns:a16="http://schemas.microsoft.com/office/drawing/2014/main" id="{C01B383D-BBDA-4686-84F7-4C6CE7811593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7979931" y="5555066"/>
              <a:ext cx="1008650" cy="100865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 sz="1800"/>
            </a:p>
          </p:txBody>
        </p:sp>
        <p:pic>
          <p:nvPicPr>
            <p:cNvPr id="22" name="Kép 21">
              <a:extLst>
                <a:ext uri="{FF2B5EF4-FFF2-40B4-BE49-F238E27FC236}">
                  <a16:creationId xmlns:a16="http://schemas.microsoft.com/office/drawing/2014/main" id="{F4A63ADB-B578-435E-BDB6-6E72222B8E75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4679" t="13826" r="24393" b="13968"/>
            <a:stretch/>
          </p:blipFill>
          <p:spPr>
            <a:xfrm>
              <a:off x="8052439" y="5626756"/>
              <a:ext cx="863632" cy="865259"/>
            </a:xfrm>
            <a:prstGeom prst="rect">
              <a:avLst/>
            </a:prstGeom>
          </p:spPr>
        </p:pic>
      </p:grpSp>
      <p:sp>
        <p:nvSpPr>
          <p:cNvPr id="26" name="Tartalom helye 3">
            <a:extLst>
              <a:ext uri="{FF2B5EF4-FFF2-40B4-BE49-F238E27FC236}">
                <a16:creationId xmlns:a16="http://schemas.microsoft.com/office/drawing/2014/main" id="{A5D8B0BB-C4C6-48D5-A4BA-AB0AB6F1B5C3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517475" y="1200845"/>
            <a:ext cx="4534946" cy="4358126"/>
          </a:xfrm>
        </p:spPr>
        <p:txBody>
          <a:bodyPr anchor="ctr"/>
          <a:lstStyle>
            <a:lvl1pPr algn="ctr">
              <a:defRPr/>
            </a:lvl1pPr>
          </a:lstStyle>
          <a:p>
            <a:pPr lvl="0"/>
            <a:r>
              <a:rPr lang="hu-HU" dirty="0"/>
              <a:t>Ábra / diagram</a:t>
            </a:r>
          </a:p>
        </p:txBody>
      </p:sp>
      <p:sp>
        <p:nvSpPr>
          <p:cNvPr id="28" name="Szöveg helye 5">
            <a:extLst>
              <a:ext uri="{FF2B5EF4-FFF2-40B4-BE49-F238E27FC236}">
                <a16:creationId xmlns:a16="http://schemas.microsoft.com/office/drawing/2014/main" id="{1CAC9F08-C220-4C2B-80B9-1A6C9C33B69D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17329" y="5815713"/>
            <a:ext cx="4535091" cy="444979"/>
          </a:xfrm>
        </p:spPr>
        <p:txBody>
          <a:bodyPr anchor="ctr">
            <a:normAutofit/>
          </a:bodyPr>
          <a:lstStyle>
            <a:lvl1pPr algn="ctr">
              <a:defRPr sz="1800" cap="all" spc="113" baseline="0"/>
            </a:lvl1pPr>
          </a:lstStyle>
          <a:p>
            <a:pPr lvl="0"/>
            <a:r>
              <a:rPr lang="hu-HU" dirty="0"/>
              <a:t>Ábra / Diagram címe </a:t>
            </a:r>
          </a:p>
        </p:txBody>
      </p:sp>
      <p:sp>
        <p:nvSpPr>
          <p:cNvPr id="29" name="Szöveg helye 5">
            <a:extLst>
              <a:ext uri="{FF2B5EF4-FFF2-40B4-BE49-F238E27FC236}">
                <a16:creationId xmlns:a16="http://schemas.microsoft.com/office/drawing/2014/main" id="{0B3EA3D5-59BC-400F-9370-46BF346B1167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517329" y="6282023"/>
            <a:ext cx="4535091" cy="444979"/>
          </a:xfrm>
        </p:spPr>
        <p:txBody>
          <a:bodyPr anchor="ctr">
            <a:normAutofit/>
          </a:bodyPr>
          <a:lstStyle>
            <a:lvl1pPr algn="ctr">
              <a:defRPr sz="1350" cap="none" spc="113" baseline="0"/>
            </a:lvl1pPr>
          </a:lstStyle>
          <a:p>
            <a:pPr lvl="0"/>
            <a:r>
              <a:rPr lang="hu-HU" dirty="0"/>
              <a:t>Az ábra alcíme, évszám, korcsoport, egyéb</a:t>
            </a:r>
          </a:p>
        </p:txBody>
      </p:sp>
    </p:spTree>
    <p:extLst>
      <p:ext uri="{BB962C8B-B14F-4D97-AF65-F5344CB8AC3E}">
        <p14:creationId xmlns:p14="http://schemas.microsoft.com/office/powerpoint/2010/main" val="128017466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örzsdia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artalom helye 3">
            <a:extLst>
              <a:ext uri="{FF2B5EF4-FFF2-40B4-BE49-F238E27FC236}">
                <a16:creationId xmlns:a16="http://schemas.microsoft.com/office/drawing/2014/main" id="{4DD4CFD9-DEB4-4FAD-A942-9652D70A5E5C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478176" y="1190675"/>
            <a:ext cx="8059483" cy="5047096"/>
          </a:xfrm>
        </p:spPr>
        <p:txBody>
          <a:bodyPr anchor="ctr"/>
          <a:lstStyle>
            <a:lvl1pPr algn="ctr">
              <a:defRPr/>
            </a:lvl1pPr>
          </a:lstStyle>
          <a:p>
            <a:pPr lvl="0"/>
            <a:r>
              <a:rPr lang="hu-HU" dirty="0"/>
              <a:t>Ábra / diagram</a:t>
            </a:r>
          </a:p>
        </p:txBody>
      </p:sp>
      <p:sp>
        <p:nvSpPr>
          <p:cNvPr id="12" name="Téglalap 11">
            <a:extLst>
              <a:ext uri="{FF2B5EF4-FFF2-40B4-BE49-F238E27FC236}">
                <a16:creationId xmlns:a16="http://schemas.microsoft.com/office/drawing/2014/main" id="{698EDC3C-F61C-4E0A-9B87-65FB0A6394C5}"/>
              </a:ext>
            </a:extLst>
          </p:cNvPr>
          <p:cNvSpPr/>
          <p:nvPr/>
        </p:nvSpPr>
        <p:spPr>
          <a:xfrm>
            <a:off x="-1" y="293639"/>
            <a:ext cx="9144001" cy="635999"/>
          </a:xfrm>
          <a:prstGeom prst="rect">
            <a:avLst/>
          </a:prstGeom>
          <a:pattFill prst="ltUpDiag">
            <a:fgClr>
              <a:schemeClr val="tx2">
                <a:lumMod val="10000"/>
                <a:lumOff val="90000"/>
              </a:schemeClr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sp>
        <p:nvSpPr>
          <p:cNvPr id="14" name="Cím 1">
            <a:extLst>
              <a:ext uri="{FF2B5EF4-FFF2-40B4-BE49-F238E27FC236}">
                <a16:creationId xmlns:a16="http://schemas.microsoft.com/office/drawing/2014/main" id="{F15B2FEA-02B9-417D-A720-B3FC619191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8174" y="310448"/>
            <a:ext cx="7610642" cy="6120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hu-HU" sz="3000" cap="all" spc="80" baseline="0">
                <a:solidFill>
                  <a:schemeClr val="tx2"/>
                </a:solidFill>
              </a:defRPr>
            </a:lvl1pPr>
          </a:lstStyle>
          <a:p>
            <a:pPr marL="0" lvl="0" indent="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</a:pPr>
            <a:r>
              <a:rPr lang="hu-HU" dirty="0"/>
              <a:t>Mintacím szerkesztése</a:t>
            </a:r>
          </a:p>
        </p:txBody>
      </p:sp>
      <p:sp>
        <p:nvSpPr>
          <p:cNvPr id="15" name="Szöveg helye 2">
            <a:extLst>
              <a:ext uri="{FF2B5EF4-FFF2-40B4-BE49-F238E27FC236}">
                <a16:creationId xmlns:a16="http://schemas.microsoft.com/office/drawing/2014/main" id="{5DC307C6-FB29-457B-BF8E-A49D05DE79D5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5382152" y="6316643"/>
            <a:ext cx="3600000" cy="369333"/>
          </a:xfrm>
        </p:spPr>
        <p:txBody>
          <a:bodyPr anchor="ctr">
            <a:noAutofit/>
          </a:bodyPr>
          <a:lstStyle>
            <a:lvl1pPr algn="r">
              <a:spcBef>
                <a:spcPts val="0"/>
              </a:spcBef>
              <a:defRPr sz="1350"/>
            </a:lvl1pPr>
          </a:lstStyle>
          <a:p>
            <a:pPr lvl="0"/>
            <a:r>
              <a:rPr lang="hu-HU" dirty="0"/>
              <a:t>Forrás | MNB</a:t>
            </a:r>
          </a:p>
        </p:txBody>
      </p:sp>
      <p:grpSp>
        <p:nvGrpSpPr>
          <p:cNvPr id="17" name="Csoportba foglalás 16">
            <a:extLst>
              <a:ext uri="{FF2B5EF4-FFF2-40B4-BE49-F238E27FC236}">
                <a16:creationId xmlns:a16="http://schemas.microsoft.com/office/drawing/2014/main" id="{2294AA46-0A5D-445B-8443-08F3C32D1209}"/>
              </a:ext>
            </a:extLst>
          </p:cNvPr>
          <p:cNvGrpSpPr>
            <a:grpSpLocks noChangeAspect="1"/>
          </p:cNvGrpSpPr>
          <p:nvPr/>
        </p:nvGrpSpPr>
        <p:grpSpPr>
          <a:xfrm>
            <a:off x="8025779" y="156593"/>
            <a:ext cx="916955" cy="916955"/>
            <a:chOff x="7979931" y="5555066"/>
            <a:chExt cx="1008650" cy="1008650"/>
          </a:xfrm>
        </p:grpSpPr>
        <p:sp>
          <p:nvSpPr>
            <p:cNvPr id="18" name="Ellipszis 17">
              <a:extLst>
                <a:ext uri="{FF2B5EF4-FFF2-40B4-BE49-F238E27FC236}">
                  <a16:creationId xmlns:a16="http://schemas.microsoft.com/office/drawing/2014/main" id="{2CB1EFAC-6859-48B0-8A0B-2C13EEC9EF12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7979931" y="5555066"/>
              <a:ext cx="1008650" cy="100865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 sz="1800"/>
            </a:p>
          </p:txBody>
        </p:sp>
        <p:pic>
          <p:nvPicPr>
            <p:cNvPr id="19" name="Kép 18">
              <a:extLst>
                <a:ext uri="{FF2B5EF4-FFF2-40B4-BE49-F238E27FC236}">
                  <a16:creationId xmlns:a16="http://schemas.microsoft.com/office/drawing/2014/main" id="{A961BC90-D2F2-45FB-AF47-AE07F2977D21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4679" t="13826" r="24393" b="13968"/>
            <a:stretch/>
          </p:blipFill>
          <p:spPr>
            <a:xfrm>
              <a:off x="8052439" y="5626756"/>
              <a:ext cx="863632" cy="865259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69922372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551780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ejezet 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églalap 11">
            <a:extLst>
              <a:ext uri="{FF2B5EF4-FFF2-40B4-BE49-F238E27FC236}">
                <a16:creationId xmlns:a16="http://schemas.microsoft.com/office/drawing/2014/main" id="{B9832036-2788-4622-A64B-17EA6B541E33}"/>
              </a:ext>
            </a:extLst>
          </p:cNvPr>
          <p:cNvSpPr/>
          <p:nvPr/>
        </p:nvSpPr>
        <p:spPr>
          <a:xfrm>
            <a:off x="2" y="1"/>
            <a:ext cx="1400175" cy="6858000"/>
          </a:xfrm>
          <a:prstGeom prst="rect">
            <a:avLst/>
          </a:prstGeom>
          <a:gradFill>
            <a:gsLst>
              <a:gs pos="0">
                <a:srgbClr val="143777"/>
              </a:gs>
              <a:gs pos="100000">
                <a:schemeClr val="tx2">
                  <a:lumMod val="75000"/>
                  <a:lumOff val="25000"/>
                </a:schemeClr>
              </a:gs>
            </a:gsLst>
            <a:lin ang="135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sz="1350"/>
          </a:p>
        </p:txBody>
      </p:sp>
      <p:pic>
        <p:nvPicPr>
          <p:cNvPr id="13" name="Kép 12">
            <a:extLst>
              <a:ext uri="{FF2B5EF4-FFF2-40B4-BE49-F238E27FC236}">
                <a16:creationId xmlns:a16="http://schemas.microsoft.com/office/drawing/2014/main" id="{5746DDF3-1237-4ABC-BE9B-40E07F652207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duotone>
              <a:prstClr val="black"/>
              <a:schemeClr val="tx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4" t="13954" r="50075" b="15166"/>
          <a:stretch/>
        </p:blipFill>
        <p:spPr>
          <a:xfrm>
            <a:off x="5637689" y="0"/>
            <a:ext cx="3497733" cy="6858000"/>
          </a:xfrm>
          <a:prstGeom prst="rect">
            <a:avLst/>
          </a:prstGeom>
        </p:spPr>
      </p:pic>
      <p:sp>
        <p:nvSpPr>
          <p:cNvPr id="16" name="Téglalap 15">
            <a:extLst>
              <a:ext uri="{FF2B5EF4-FFF2-40B4-BE49-F238E27FC236}">
                <a16:creationId xmlns:a16="http://schemas.microsoft.com/office/drawing/2014/main" id="{C5E54EA3-5DA1-484C-86ED-D48C079F35EE}"/>
              </a:ext>
            </a:extLst>
          </p:cNvPr>
          <p:cNvSpPr>
            <a:spLocks noChangeAspect="1"/>
          </p:cNvSpPr>
          <p:nvPr/>
        </p:nvSpPr>
        <p:spPr>
          <a:xfrm>
            <a:off x="5637689" y="-1"/>
            <a:ext cx="3506313" cy="6858001"/>
          </a:xfrm>
          <a:prstGeom prst="rect">
            <a:avLst/>
          </a:prstGeom>
          <a:gradFill flip="none" rotWithShape="1">
            <a:gsLst>
              <a:gs pos="0">
                <a:schemeClr val="bg1"/>
              </a:gs>
              <a:gs pos="99000">
                <a:schemeClr val="bg1">
                  <a:alpha val="0"/>
                </a:schemeClr>
              </a:gs>
            </a:gsLst>
            <a:lin ang="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sz="1350"/>
          </a:p>
        </p:txBody>
      </p:sp>
      <p:grpSp>
        <p:nvGrpSpPr>
          <p:cNvPr id="2" name="Csoportba foglalás 1">
            <a:extLst>
              <a:ext uri="{FF2B5EF4-FFF2-40B4-BE49-F238E27FC236}">
                <a16:creationId xmlns:a16="http://schemas.microsoft.com/office/drawing/2014/main" id="{F8A1C6F4-B994-46B7-B604-2637090259BF}"/>
              </a:ext>
            </a:extLst>
          </p:cNvPr>
          <p:cNvGrpSpPr/>
          <p:nvPr/>
        </p:nvGrpSpPr>
        <p:grpSpPr>
          <a:xfrm>
            <a:off x="790749" y="2757743"/>
            <a:ext cx="1342514" cy="1342514"/>
            <a:chOff x="2398603" y="3656545"/>
            <a:chExt cx="1476765" cy="1476765"/>
          </a:xfrm>
        </p:grpSpPr>
        <p:sp>
          <p:nvSpPr>
            <p:cNvPr id="10" name="Ellipszis 9">
              <a:extLst>
                <a:ext uri="{FF2B5EF4-FFF2-40B4-BE49-F238E27FC236}">
                  <a16:creationId xmlns:a16="http://schemas.microsoft.com/office/drawing/2014/main" id="{A6271CBC-C030-43FF-85C3-A12DBA354E35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2398603" y="3656545"/>
              <a:ext cx="1476765" cy="1476765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 sz="1800"/>
            </a:p>
          </p:txBody>
        </p:sp>
        <p:pic>
          <p:nvPicPr>
            <p:cNvPr id="11" name="Kép 10">
              <a:extLst>
                <a:ext uri="{FF2B5EF4-FFF2-40B4-BE49-F238E27FC236}">
                  <a16:creationId xmlns:a16="http://schemas.microsoft.com/office/drawing/2014/main" id="{506F0F34-288C-4900-8715-CDD0E3BBBA91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4679" t="13826" r="24393" b="13968"/>
            <a:stretch/>
          </p:blipFill>
          <p:spPr>
            <a:xfrm>
              <a:off x="2504762" y="3761508"/>
              <a:ext cx="1264444" cy="1266826"/>
            </a:xfrm>
            <a:prstGeom prst="rect">
              <a:avLst/>
            </a:prstGeom>
          </p:spPr>
        </p:pic>
      </p:grpSp>
      <p:pic>
        <p:nvPicPr>
          <p:cNvPr id="17" name="Kép 16">
            <a:extLst>
              <a:ext uri="{FF2B5EF4-FFF2-40B4-BE49-F238E27FC236}">
                <a16:creationId xmlns:a16="http://schemas.microsoft.com/office/drawing/2014/main" id="{66325AB9-9CA1-4E78-B77C-07464C8D6534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9256"/>
          <a:stretch/>
        </p:blipFill>
        <p:spPr>
          <a:xfrm>
            <a:off x="8583" y="1129644"/>
            <a:ext cx="1762121" cy="4786769"/>
          </a:xfrm>
          <a:prstGeom prst="rect">
            <a:avLst/>
          </a:prstGeom>
        </p:spPr>
      </p:pic>
      <p:sp>
        <p:nvSpPr>
          <p:cNvPr id="3" name="Cím 2">
            <a:extLst>
              <a:ext uri="{FF2B5EF4-FFF2-40B4-BE49-F238E27FC236}">
                <a16:creationId xmlns:a16="http://schemas.microsoft.com/office/drawing/2014/main" id="{35A37BE2-9DE4-465D-8D3E-B086EDC1E8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29771" y="2824213"/>
            <a:ext cx="4983366" cy="1209562"/>
          </a:xfrm>
          <a:noFill/>
        </p:spPr>
        <p:txBody>
          <a:bodyPr wrap="square" rtlCol="0" anchor="ctr">
            <a:spAutoFit/>
          </a:bodyPr>
          <a:lstStyle>
            <a:lvl1pPr>
              <a:lnSpc>
                <a:spcPct val="110000"/>
              </a:lnSpc>
              <a:defRPr lang="hu-HU" sz="3300" cap="all" spc="225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lvl="0" defTabSz="342900"/>
            <a:r>
              <a:rPr lang="hu-HU"/>
              <a:t>Mintacím szerkesztése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5909556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örzs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églalap 10">
            <a:extLst>
              <a:ext uri="{FF2B5EF4-FFF2-40B4-BE49-F238E27FC236}">
                <a16:creationId xmlns:a16="http://schemas.microsoft.com/office/drawing/2014/main" id="{9BA93E46-E304-457C-B4E5-97307FE0451E}"/>
              </a:ext>
            </a:extLst>
          </p:cNvPr>
          <p:cNvSpPr/>
          <p:nvPr/>
        </p:nvSpPr>
        <p:spPr>
          <a:xfrm flipV="1">
            <a:off x="5256000" y="-7372"/>
            <a:ext cx="3888000" cy="6048235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75000"/>
                  <a:lumOff val="25000"/>
                </a:schemeClr>
              </a:gs>
              <a:gs pos="100000">
                <a:schemeClr val="tx2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sz="1350"/>
          </a:p>
        </p:txBody>
      </p:sp>
      <p:sp>
        <p:nvSpPr>
          <p:cNvPr id="10" name="Téglalap 9">
            <a:extLst>
              <a:ext uri="{FF2B5EF4-FFF2-40B4-BE49-F238E27FC236}">
                <a16:creationId xmlns:a16="http://schemas.microsoft.com/office/drawing/2014/main" id="{243A6DB6-4204-4902-B048-54DA76673F9E}"/>
              </a:ext>
            </a:extLst>
          </p:cNvPr>
          <p:cNvSpPr/>
          <p:nvPr/>
        </p:nvSpPr>
        <p:spPr>
          <a:xfrm>
            <a:off x="5256000" y="6119730"/>
            <a:ext cx="3888432" cy="738270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40000"/>
                  <a:lumOff val="60000"/>
                </a:schemeClr>
              </a:gs>
              <a:gs pos="100000">
                <a:schemeClr val="accent1">
                  <a:lumMod val="20000"/>
                  <a:lumOff val="80000"/>
                </a:schemeClr>
              </a:gs>
            </a:gsLst>
            <a:lin ang="135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sz="1350"/>
          </a:p>
        </p:txBody>
      </p:sp>
      <p:grpSp>
        <p:nvGrpSpPr>
          <p:cNvPr id="2" name="Csoportba foglalás 1">
            <a:extLst>
              <a:ext uri="{FF2B5EF4-FFF2-40B4-BE49-F238E27FC236}">
                <a16:creationId xmlns:a16="http://schemas.microsoft.com/office/drawing/2014/main" id="{7714EFCE-D761-4920-A4FD-C7BB8DCD8C78}"/>
              </a:ext>
            </a:extLst>
          </p:cNvPr>
          <p:cNvGrpSpPr>
            <a:grpSpLocks noChangeAspect="1"/>
          </p:cNvGrpSpPr>
          <p:nvPr/>
        </p:nvGrpSpPr>
        <p:grpSpPr>
          <a:xfrm>
            <a:off x="8025779" y="5600914"/>
            <a:ext cx="916955" cy="916955"/>
            <a:chOff x="7979931" y="5555066"/>
            <a:chExt cx="1008650" cy="1008650"/>
          </a:xfrm>
        </p:grpSpPr>
        <p:sp>
          <p:nvSpPr>
            <p:cNvPr id="16" name="Ellipszis 15">
              <a:extLst>
                <a:ext uri="{FF2B5EF4-FFF2-40B4-BE49-F238E27FC236}">
                  <a16:creationId xmlns:a16="http://schemas.microsoft.com/office/drawing/2014/main" id="{350EBC85-C44A-49C8-B9C4-B37A7335002A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7979931" y="5555066"/>
              <a:ext cx="1008650" cy="100865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 sz="1800"/>
            </a:p>
          </p:txBody>
        </p:sp>
        <p:pic>
          <p:nvPicPr>
            <p:cNvPr id="17" name="Kép 16">
              <a:extLst>
                <a:ext uri="{FF2B5EF4-FFF2-40B4-BE49-F238E27FC236}">
                  <a16:creationId xmlns:a16="http://schemas.microsoft.com/office/drawing/2014/main" id="{B1717237-3717-49F6-B135-8CF62385EDE2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4679" t="13826" r="24393" b="13968"/>
            <a:stretch/>
          </p:blipFill>
          <p:spPr>
            <a:xfrm>
              <a:off x="8052439" y="5626756"/>
              <a:ext cx="863632" cy="865259"/>
            </a:xfrm>
            <a:prstGeom prst="rect">
              <a:avLst/>
            </a:prstGeom>
          </p:spPr>
        </p:pic>
      </p:grpSp>
      <p:pic>
        <p:nvPicPr>
          <p:cNvPr id="27" name="Kép 26">
            <a:extLst>
              <a:ext uri="{FF2B5EF4-FFF2-40B4-BE49-F238E27FC236}">
                <a16:creationId xmlns:a16="http://schemas.microsoft.com/office/drawing/2014/main" id="{C9E3E7CF-F49B-4DF1-899B-52D5E5BE3823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4" t="7806" r="50075" b="9197"/>
          <a:stretch/>
        </p:blipFill>
        <p:spPr>
          <a:xfrm rot="5400000">
            <a:off x="6809516" y="5815205"/>
            <a:ext cx="781401" cy="1306829"/>
          </a:xfrm>
          <a:prstGeom prst="rect">
            <a:avLst/>
          </a:prstGeom>
        </p:spPr>
      </p:pic>
      <p:sp>
        <p:nvSpPr>
          <p:cNvPr id="37" name="Szöveg helye 7">
            <a:extLst>
              <a:ext uri="{FF2B5EF4-FFF2-40B4-BE49-F238E27FC236}">
                <a16:creationId xmlns:a16="http://schemas.microsoft.com/office/drawing/2014/main" id="{02C34324-1D62-4033-965F-F0EE61C2802C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400000" y="1880323"/>
            <a:ext cx="3600000" cy="3717670"/>
          </a:xfrm>
        </p:spPr>
        <p:txBody>
          <a:bodyPr>
            <a:normAutofit/>
          </a:bodyPr>
          <a:lstStyle>
            <a:lvl1pPr>
              <a:lnSpc>
                <a:spcPct val="120000"/>
              </a:lnSpc>
              <a:defRPr sz="2000">
                <a:solidFill>
                  <a:schemeClr val="bg1"/>
                </a:solidFill>
              </a:defRPr>
            </a:lvl1pPr>
          </a:lstStyle>
          <a:p>
            <a:pPr lvl="0"/>
            <a:r>
              <a:rPr lang="hu-HU" dirty="0"/>
              <a:t>Az ábrához tartozó magyarázat hosszabb kifejtése, egy vagy több mondatban, hivatkozások, megjegyzések helye…</a:t>
            </a:r>
          </a:p>
        </p:txBody>
      </p:sp>
      <p:sp>
        <p:nvSpPr>
          <p:cNvPr id="38" name="Cím 8">
            <a:extLst>
              <a:ext uri="{FF2B5EF4-FFF2-40B4-BE49-F238E27FC236}">
                <a16:creationId xmlns:a16="http://schemas.microsoft.com/office/drawing/2014/main" id="{5DC3556C-9858-4CD8-AC57-BA798C8A3D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00000" y="365129"/>
            <a:ext cx="3600000" cy="1325563"/>
          </a:xfrm>
          <a:ln>
            <a:gradFill flip="none" rotWithShape="1">
              <a:gsLst>
                <a:gs pos="1000">
                  <a:schemeClr val="accent1">
                    <a:lumMod val="5000"/>
                    <a:lumOff val="95000"/>
                  </a:schemeClr>
                </a:gs>
                <a:gs pos="1000">
                  <a:schemeClr val="bg1">
                    <a:alpha val="0"/>
                  </a:schemeClr>
                </a:gs>
              </a:gsLst>
              <a:lin ang="16200000" scaled="0"/>
              <a:tileRect/>
            </a:gradFill>
          </a:ln>
        </p:spPr>
        <p:txBody>
          <a:bodyPr bIns="144000" anchor="b">
            <a:noAutofit/>
          </a:bodyPr>
          <a:lstStyle>
            <a:lvl1pPr>
              <a:lnSpc>
                <a:spcPct val="120000"/>
              </a:lnSpc>
              <a:defRPr sz="3000" cap="all" spc="75" baseline="0">
                <a:solidFill>
                  <a:schemeClr val="bg1"/>
                </a:solidFill>
              </a:defRPr>
            </a:lvl1pPr>
          </a:lstStyle>
          <a:p>
            <a:r>
              <a:rPr lang="hu-HU"/>
              <a:t>Mintacím szerkesztése</a:t>
            </a:r>
            <a:endParaRPr lang="hu-HU" dirty="0"/>
          </a:p>
        </p:txBody>
      </p:sp>
      <p:sp>
        <p:nvSpPr>
          <p:cNvPr id="39" name="Szöveg helye 2">
            <a:extLst>
              <a:ext uri="{FF2B5EF4-FFF2-40B4-BE49-F238E27FC236}">
                <a16:creationId xmlns:a16="http://schemas.microsoft.com/office/drawing/2014/main" id="{39C7282D-11A0-4434-A196-D66513CD3977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5399999" y="6316643"/>
            <a:ext cx="3600001" cy="369333"/>
          </a:xfrm>
        </p:spPr>
        <p:txBody>
          <a:bodyPr anchor="ctr">
            <a:noAutofit/>
          </a:bodyPr>
          <a:lstStyle>
            <a:lvl1pPr algn="l">
              <a:spcBef>
                <a:spcPts val="0"/>
              </a:spcBef>
              <a:defRPr sz="1350"/>
            </a:lvl1pPr>
          </a:lstStyle>
          <a:p>
            <a:pPr lvl="0"/>
            <a:r>
              <a:rPr lang="hu-HU" dirty="0"/>
              <a:t>Forrás | MNB</a:t>
            </a:r>
          </a:p>
        </p:txBody>
      </p:sp>
      <p:sp>
        <p:nvSpPr>
          <p:cNvPr id="19" name="Tartalom helye 3">
            <a:extLst>
              <a:ext uri="{FF2B5EF4-FFF2-40B4-BE49-F238E27FC236}">
                <a16:creationId xmlns:a16="http://schemas.microsoft.com/office/drawing/2014/main" id="{F44D6510-BF2B-4B8D-B8CB-9EBEB238AFE7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517475" y="365129"/>
            <a:ext cx="4534946" cy="5193842"/>
          </a:xfrm>
        </p:spPr>
        <p:txBody>
          <a:bodyPr anchor="ctr"/>
          <a:lstStyle>
            <a:lvl1pPr algn="ctr">
              <a:defRPr/>
            </a:lvl1pPr>
          </a:lstStyle>
          <a:p>
            <a:pPr lvl="0"/>
            <a:r>
              <a:rPr lang="hu-HU" dirty="0"/>
              <a:t>Ábra / diagram</a:t>
            </a:r>
          </a:p>
        </p:txBody>
      </p:sp>
      <p:sp>
        <p:nvSpPr>
          <p:cNvPr id="20" name="Szöveg helye 5">
            <a:extLst>
              <a:ext uri="{FF2B5EF4-FFF2-40B4-BE49-F238E27FC236}">
                <a16:creationId xmlns:a16="http://schemas.microsoft.com/office/drawing/2014/main" id="{1B73FA26-82AB-4322-839E-DCCBF5E35E5F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17329" y="5815713"/>
            <a:ext cx="4535091" cy="444979"/>
          </a:xfrm>
        </p:spPr>
        <p:txBody>
          <a:bodyPr anchor="ctr">
            <a:normAutofit/>
          </a:bodyPr>
          <a:lstStyle>
            <a:lvl1pPr algn="ctr">
              <a:defRPr sz="1800" cap="all" spc="113" baseline="0"/>
            </a:lvl1pPr>
          </a:lstStyle>
          <a:p>
            <a:pPr lvl="0"/>
            <a:r>
              <a:rPr lang="hu-HU" dirty="0"/>
              <a:t>Ábra / Diagram címe </a:t>
            </a:r>
          </a:p>
        </p:txBody>
      </p:sp>
      <p:sp>
        <p:nvSpPr>
          <p:cNvPr id="21" name="Szöveg helye 5">
            <a:extLst>
              <a:ext uri="{FF2B5EF4-FFF2-40B4-BE49-F238E27FC236}">
                <a16:creationId xmlns:a16="http://schemas.microsoft.com/office/drawing/2014/main" id="{10434836-BF4A-430A-BDC7-2F0A9F649B33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517329" y="6282023"/>
            <a:ext cx="4535091" cy="444979"/>
          </a:xfrm>
        </p:spPr>
        <p:txBody>
          <a:bodyPr anchor="ctr">
            <a:normAutofit/>
          </a:bodyPr>
          <a:lstStyle>
            <a:lvl1pPr algn="ctr">
              <a:defRPr sz="1350" cap="none" spc="113" baseline="0"/>
            </a:lvl1pPr>
          </a:lstStyle>
          <a:p>
            <a:pPr lvl="0"/>
            <a:r>
              <a:rPr lang="hu-HU" dirty="0"/>
              <a:t>Az ábra alcíme, évszám, korcsoport, egyéb</a:t>
            </a:r>
          </a:p>
        </p:txBody>
      </p:sp>
    </p:spTree>
    <p:extLst>
      <p:ext uri="{BB962C8B-B14F-4D97-AF65-F5344CB8AC3E}">
        <p14:creationId xmlns:p14="http://schemas.microsoft.com/office/powerpoint/2010/main" val="29990829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örzsdia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églalap 10">
            <a:extLst>
              <a:ext uri="{FF2B5EF4-FFF2-40B4-BE49-F238E27FC236}">
                <a16:creationId xmlns:a16="http://schemas.microsoft.com/office/drawing/2014/main" id="{9BA93E46-E304-457C-B4E5-97307FE0451E}"/>
              </a:ext>
            </a:extLst>
          </p:cNvPr>
          <p:cNvSpPr/>
          <p:nvPr/>
        </p:nvSpPr>
        <p:spPr>
          <a:xfrm flipV="1">
            <a:off x="0" y="-7370"/>
            <a:ext cx="3888000" cy="6048235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75000"/>
                  <a:lumOff val="25000"/>
                </a:schemeClr>
              </a:gs>
              <a:gs pos="100000">
                <a:schemeClr val="tx2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sz="1350"/>
          </a:p>
        </p:txBody>
      </p:sp>
      <p:sp>
        <p:nvSpPr>
          <p:cNvPr id="10" name="Téglalap 9">
            <a:extLst>
              <a:ext uri="{FF2B5EF4-FFF2-40B4-BE49-F238E27FC236}">
                <a16:creationId xmlns:a16="http://schemas.microsoft.com/office/drawing/2014/main" id="{243A6DB6-4204-4902-B048-54DA76673F9E}"/>
              </a:ext>
            </a:extLst>
          </p:cNvPr>
          <p:cNvSpPr/>
          <p:nvPr/>
        </p:nvSpPr>
        <p:spPr>
          <a:xfrm>
            <a:off x="2" y="6119730"/>
            <a:ext cx="3888000" cy="738270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40000"/>
                  <a:lumOff val="60000"/>
                </a:schemeClr>
              </a:gs>
              <a:gs pos="100000">
                <a:schemeClr val="accent1">
                  <a:lumMod val="20000"/>
                  <a:lumOff val="80000"/>
                </a:schemeClr>
              </a:gs>
            </a:gsLst>
            <a:lin ang="135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sz="1350"/>
          </a:p>
        </p:txBody>
      </p:sp>
      <p:pic>
        <p:nvPicPr>
          <p:cNvPr id="27" name="Kép 26">
            <a:extLst>
              <a:ext uri="{FF2B5EF4-FFF2-40B4-BE49-F238E27FC236}">
                <a16:creationId xmlns:a16="http://schemas.microsoft.com/office/drawing/2014/main" id="{C9E3E7CF-F49B-4DF1-899B-52D5E5BE3823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4" t="7806" r="50075" b="9197"/>
          <a:stretch/>
        </p:blipFill>
        <p:spPr>
          <a:xfrm rot="5400000">
            <a:off x="1553302" y="5815205"/>
            <a:ext cx="781401" cy="1306829"/>
          </a:xfrm>
          <a:prstGeom prst="rect">
            <a:avLst/>
          </a:prstGeom>
        </p:spPr>
      </p:pic>
      <p:sp>
        <p:nvSpPr>
          <p:cNvPr id="3" name="Szöveg helye 2">
            <a:extLst>
              <a:ext uri="{FF2B5EF4-FFF2-40B4-BE49-F238E27FC236}">
                <a16:creationId xmlns:a16="http://schemas.microsoft.com/office/drawing/2014/main" id="{B1C46F0A-1AB8-4BCC-BAFC-1016B87CF06E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982066" y="6316865"/>
            <a:ext cx="2827684" cy="361835"/>
          </a:xfrm>
        </p:spPr>
        <p:txBody>
          <a:bodyPr anchor="ctr">
            <a:noAutofit/>
          </a:bodyPr>
          <a:lstStyle>
            <a:lvl1pPr algn="r">
              <a:defRPr sz="1350"/>
            </a:lvl1pPr>
          </a:lstStyle>
          <a:p>
            <a:pPr lvl="0"/>
            <a:r>
              <a:rPr lang="hu-HU" dirty="0"/>
              <a:t>Forrás | MNB</a:t>
            </a:r>
          </a:p>
        </p:txBody>
      </p:sp>
      <p:sp>
        <p:nvSpPr>
          <p:cNvPr id="8" name="Szöveg helye 7">
            <a:extLst>
              <a:ext uri="{FF2B5EF4-FFF2-40B4-BE49-F238E27FC236}">
                <a16:creationId xmlns:a16="http://schemas.microsoft.com/office/drawing/2014/main" id="{CEC0966E-815A-4B33-9F0C-B8A5DD6DD6CE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209749" y="1887824"/>
            <a:ext cx="3600000" cy="3710173"/>
          </a:xfrm>
        </p:spPr>
        <p:txBody>
          <a:bodyPr>
            <a:normAutofit/>
          </a:bodyPr>
          <a:lstStyle>
            <a:lvl1pPr>
              <a:lnSpc>
                <a:spcPct val="120000"/>
              </a:lnSpc>
              <a:defRPr sz="2000">
                <a:solidFill>
                  <a:schemeClr val="bg1"/>
                </a:solidFill>
              </a:defRPr>
            </a:lvl1pPr>
          </a:lstStyle>
          <a:p>
            <a:pPr lvl="0"/>
            <a:r>
              <a:rPr lang="hu-HU" dirty="0"/>
              <a:t>Az ábrához tartozó magyarázat hosszabb kifejtése, egy vagy több mondatban, hivatkozások, megjegyzések helye…</a:t>
            </a:r>
          </a:p>
        </p:txBody>
      </p:sp>
      <p:sp>
        <p:nvSpPr>
          <p:cNvPr id="9" name="Cím 8">
            <a:extLst>
              <a:ext uri="{FF2B5EF4-FFF2-40B4-BE49-F238E27FC236}">
                <a16:creationId xmlns:a16="http://schemas.microsoft.com/office/drawing/2014/main" id="{C75D0434-E8E8-440E-8707-77DCFF370B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9749" y="365129"/>
            <a:ext cx="3600000" cy="1325563"/>
          </a:xfrm>
          <a:ln>
            <a:gradFill flip="none" rotWithShape="1">
              <a:gsLst>
                <a:gs pos="1000">
                  <a:schemeClr val="accent1">
                    <a:lumMod val="5000"/>
                    <a:lumOff val="95000"/>
                  </a:schemeClr>
                </a:gs>
                <a:gs pos="1000">
                  <a:schemeClr val="bg1">
                    <a:alpha val="0"/>
                  </a:schemeClr>
                </a:gs>
              </a:gsLst>
              <a:lin ang="16200000" scaled="0"/>
              <a:tileRect/>
            </a:gradFill>
          </a:ln>
        </p:spPr>
        <p:txBody>
          <a:bodyPr bIns="144000" anchor="b">
            <a:normAutofit/>
          </a:bodyPr>
          <a:lstStyle>
            <a:lvl1pPr>
              <a:lnSpc>
                <a:spcPct val="120000"/>
              </a:lnSpc>
              <a:defRPr sz="3000" cap="all" spc="75" baseline="0">
                <a:solidFill>
                  <a:schemeClr val="bg1"/>
                </a:solidFill>
              </a:defRPr>
            </a:lvl1pPr>
          </a:lstStyle>
          <a:p>
            <a:r>
              <a:rPr lang="hu-HU"/>
              <a:t>Mintacím szerkesztése</a:t>
            </a:r>
            <a:endParaRPr lang="hu-HU" dirty="0"/>
          </a:p>
        </p:txBody>
      </p:sp>
      <p:grpSp>
        <p:nvGrpSpPr>
          <p:cNvPr id="16" name="Csoportba foglalás 15">
            <a:extLst>
              <a:ext uri="{FF2B5EF4-FFF2-40B4-BE49-F238E27FC236}">
                <a16:creationId xmlns:a16="http://schemas.microsoft.com/office/drawing/2014/main" id="{CCB2BA63-84A4-4546-87A0-D9DA49F8D53E}"/>
              </a:ext>
            </a:extLst>
          </p:cNvPr>
          <p:cNvGrpSpPr>
            <a:grpSpLocks noChangeAspect="1"/>
          </p:cNvGrpSpPr>
          <p:nvPr/>
        </p:nvGrpSpPr>
        <p:grpSpPr>
          <a:xfrm>
            <a:off x="209232" y="5600914"/>
            <a:ext cx="916955" cy="916955"/>
            <a:chOff x="7979931" y="5555066"/>
            <a:chExt cx="1008650" cy="1008650"/>
          </a:xfrm>
        </p:grpSpPr>
        <p:sp>
          <p:nvSpPr>
            <p:cNvPr id="17" name="Ellipszis 16">
              <a:extLst>
                <a:ext uri="{FF2B5EF4-FFF2-40B4-BE49-F238E27FC236}">
                  <a16:creationId xmlns:a16="http://schemas.microsoft.com/office/drawing/2014/main" id="{3603E696-F6AE-4DB9-AB6F-CC64995919F9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7979931" y="5555066"/>
              <a:ext cx="1008650" cy="100865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 sz="1800"/>
            </a:p>
          </p:txBody>
        </p:sp>
        <p:pic>
          <p:nvPicPr>
            <p:cNvPr id="19" name="Kép 18">
              <a:extLst>
                <a:ext uri="{FF2B5EF4-FFF2-40B4-BE49-F238E27FC236}">
                  <a16:creationId xmlns:a16="http://schemas.microsoft.com/office/drawing/2014/main" id="{71F5F168-646F-4B5E-804F-43C250451594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4679" t="13826" r="24393" b="13968"/>
            <a:stretch/>
          </p:blipFill>
          <p:spPr>
            <a:xfrm>
              <a:off x="8052439" y="5626756"/>
              <a:ext cx="863632" cy="865259"/>
            </a:xfrm>
            <a:prstGeom prst="rect">
              <a:avLst/>
            </a:prstGeom>
          </p:spPr>
        </p:pic>
      </p:grpSp>
      <p:sp>
        <p:nvSpPr>
          <p:cNvPr id="23" name="Szöveg helye 5">
            <a:extLst>
              <a:ext uri="{FF2B5EF4-FFF2-40B4-BE49-F238E27FC236}">
                <a16:creationId xmlns:a16="http://schemas.microsoft.com/office/drawing/2014/main" id="{F0C73910-03DB-4031-A496-E4DE431BA812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225525" y="5841351"/>
            <a:ext cx="4536000" cy="444979"/>
          </a:xfrm>
        </p:spPr>
        <p:txBody>
          <a:bodyPr anchor="ctr">
            <a:normAutofit/>
          </a:bodyPr>
          <a:lstStyle>
            <a:lvl1pPr algn="ctr">
              <a:defRPr sz="1800" cap="all" spc="113" baseline="0"/>
            </a:lvl1pPr>
          </a:lstStyle>
          <a:p>
            <a:pPr lvl="0"/>
            <a:r>
              <a:rPr lang="hu-HU" dirty="0"/>
              <a:t>Ábra / Diagram címe </a:t>
            </a:r>
          </a:p>
        </p:txBody>
      </p:sp>
      <p:sp>
        <p:nvSpPr>
          <p:cNvPr id="24" name="Szöveg helye 5">
            <a:extLst>
              <a:ext uri="{FF2B5EF4-FFF2-40B4-BE49-F238E27FC236}">
                <a16:creationId xmlns:a16="http://schemas.microsoft.com/office/drawing/2014/main" id="{C303D8CD-B4C5-4351-A36C-57B8B61283DF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225525" y="6315176"/>
            <a:ext cx="4536000" cy="370800"/>
          </a:xfrm>
        </p:spPr>
        <p:txBody>
          <a:bodyPr anchor="ctr">
            <a:normAutofit/>
          </a:bodyPr>
          <a:lstStyle>
            <a:lvl1pPr algn="ctr">
              <a:defRPr sz="1350" cap="none" spc="113" baseline="0"/>
            </a:lvl1pPr>
          </a:lstStyle>
          <a:p>
            <a:pPr lvl="0"/>
            <a:r>
              <a:rPr lang="hu-HU" dirty="0"/>
              <a:t>Az ábra alcíme, évszám, korcsoport, egyéb</a:t>
            </a:r>
          </a:p>
        </p:txBody>
      </p:sp>
      <p:sp>
        <p:nvSpPr>
          <p:cNvPr id="25" name="Tartalom helye 3">
            <a:extLst>
              <a:ext uri="{FF2B5EF4-FFF2-40B4-BE49-F238E27FC236}">
                <a16:creationId xmlns:a16="http://schemas.microsoft.com/office/drawing/2014/main" id="{EB5270F9-D439-41A4-9A4D-1A79F3557827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4225670" y="571670"/>
            <a:ext cx="4536000" cy="5055085"/>
          </a:xfrm>
        </p:spPr>
        <p:txBody>
          <a:bodyPr anchor="ctr"/>
          <a:lstStyle>
            <a:lvl1pPr algn="ctr">
              <a:defRPr/>
            </a:lvl1pPr>
          </a:lstStyle>
          <a:p>
            <a:pPr lvl="0"/>
            <a:r>
              <a:rPr lang="hu-HU" dirty="0"/>
              <a:t>Ábra / diagram</a:t>
            </a:r>
          </a:p>
        </p:txBody>
      </p:sp>
    </p:spTree>
    <p:extLst>
      <p:ext uri="{BB962C8B-B14F-4D97-AF65-F5344CB8AC3E}">
        <p14:creationId xmlns:p14="http://schemas.microsoft.com/office/powerpoint/2010/main" val="42437594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örzsdia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églalap 10">
            <a:extLst>
              <a:ext uri="{FF2B5EF4-FFF2-40B4-BE49-F238E27FC236}">
                <a16:creationId xmlns:a16="http://schemas.microsoft.com/office/drawing/2014/main" id="{9BA93E46-E304-457C-B4E5-97307FE0451E}"/>
              </a:ext>
            </a:extLst>
          </p:cNvPr>
          <p:cNvSpPr/>
          <p:nvPr/>
        </p:nvSpPr>
        <p:spPr>
          <a:xfrm flipV="1">
            <a:off x="5255664" y="-4"/>
            <a:ext cx="3888336" cy="3384000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75000"/>
                  <a:lumOff val="25000"/>
                </a:schemeClr>
              </a:gs>
              <a:gs pos="100000">
                <a:schemeClr val="tx2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sz="1350"/>
          </a:p>
        </p:txBody>
      </p:sp>
      <p:sp>
        <p:nvSpPr>
          <p:cNvPr id="5" name="Cím 4">
            <a:extLst>
              <a:ext uri="{FF2B5EF4-FFF2-40B4-BE49-F238E27FC236}">
                <a16:creationId xmlns:a16="http://schemas.microsoft.com/office/drawing/2014/main" id="{BBA96685-E775-4D65-81A4-7D98E230E33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399832" y="365129"/>
            <a:ext cx="3600000" cy="2892066"/>
          </a:xfrm>
          <a:ln>
            <a:noFill/>
          </a:ln>
        </p:spPr>
        <p:txBody>
          <a:bodyPr anchor="b">
            <a:normAutofit/>
          </a:bodyPr>
          <a:lstStyle>
            <a:lvl1pPr>
              <a:lnSpc>
                <a:spcPct val="120000"/>
              </a:lnSpc>
              <a:defRPr lang="hu-HU" sz="3000" cap="all" spc="75" baseline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pPr marL="0" lvl="0">
              <a:lnSpc>
                <a:spcPct val="100000"/>
              </a:lnSpc>
            </a:pPr>
            <a:r>
              <a:rPr lang="hu-HU" dirty="0"/>
              <a:t>Több soros Mintacím szerkesztése</a:t>
            </a:r>
          </a:p>
        </p:txBody>
      </p:sp>
      <p:sp>
        <p:nvSpPr>
          <p:cNvPr id="10" name="Téglalap 9">
            <a:extLst>
              <a:ext uri="{FF2B5EF4-FFF2-40B4-BE49-F238E27FC236}">
                <a16:creationId xmlns:a16="http://schemas.microsoft.com/office/drawing/2014/main" id="{243A6DB6-4204-4902-B048-54DA76673F9E}"/>
              </a:ext>
            </a:extLst>
          </p:cNvPr>
          <p:cNvSpPr/>
          <p:nvPr/>
        </p:nvSpPr>
        <p:spPr>
          <a:xfrm>
            <a:off x="5255664" y="3449169"/>
            <a:ext cx="3888767" cy="3408831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40000"/>
                  <a:lumOff val="60000"/>
                </a:schemeClr>
              </a:gs>
              <a:gs pos="100000">
                <a:schemeClr val="accent1">
                  <a:lumMod val="20000"/>
                  <a:lumOff val="80000"/>
                </a:schemeClr>
              </a:gs>
            </a:gsLst>
            <a:lin ang="135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sz="1350"/>
          </a:p>
        </p:txBody>
      </p:sp>
      <p:pic>
        <p:nvPicPr>
          <p:cNvPr id="27" name="Kép 26">
            <a:extLst>
              <a:ext uri="{FF2B5EF4-FFF2-40B4-BE49-F238E27FC236}">
                <a16:creationId xmlns:a16="http://schemas.microsoft.com/office/drawing/2014/main" id="{C9E3E7CF-F49B-4DF1-899B-52D5E5BE3823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4" t="7806" r="50075" b="9197"/>
          <a:stretch/>
        </p:blipFill>
        <p:spPr>
          <a:xfrm rot="5400000">
            <a:off x="6809346" y="5815205"/>
            <a:ext cx="781401" cy="1306829"/>
          </a:xfrm>
          <a:prstGeom prst="rect">
            <a:avLst/>
          </a:prstGeom>
        </p:spPr>
      </p:pic>
      <p:sp>
        <p:nvSpPr>
          <p:cNvPr id="3" name="Szöveg helye 2">
            <a:extLst>
              <a:ext uri="{FF2B5EF4-FFF2-40B4-BE49-F238E27FC236}">
                <a16:creationId xmlns:a16="http://schemas.microsoft.com/office/drawing/2014/main" id="{E3946156-F48D-415B-A39E-CE3FF05536B6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5399832" y="3579212"/>
            <a:ext cx="3600000" cy="2550849"/>
          </a:xfrm>
        </p:spPr>
        <p:txBody>
          <a:bodyPr>
            <a:normAutofit/>
          </a:bodyPr>
          <a:lstStyle>
            <a:lvl1pPr>
              <a:lnSpc>
                <a:spcPct val="120000"/>
              </a:lnSpc>
              <a:defRPr sz="2000"/>
            </a:lvl1pPr>
          </a:lstStyle>
          <a:p>
            <a:pPr lvl="0"/>
            <a:r>
              <a:rPr lang="hu-HU" dirty="0"/>
              <a:t>Az ábrához tartozó </a:t>
            </a:r>
            <a:br>
              <a:rPr lang="hu-HU" dirty="0"/>
            </a:br>
            <a:r>
              <a:rPr lang="hu-HU" dirty="0"/>
              <a:t>magyarázat egy vagy több mondatban. Hivatkozások, megjegyzések és egy tartalmak helye.</a:t>
            </a:r>
          </a:p>
        </p:txBody>
      </p:sp>
      <p:sp>
        <p:nvSpPr>
          <p:cNvPr id="22" name="Tartalom helye 3">
            <a:extLst>
              <a:ext uri="{FF2B5EF4-FFF2-40B4-BE49-F238E27FC236}">
                <a16:creationId xmlns:a16="http://schemas.microsoft.com/office/drawing/2014/main" id="{828B175C-BEBE-4758-9D4B-D75CC083C912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517475" y="365129"/>
            <a:ext cx="4534946" cy="5193842"/>
          </a:xfrm>
        </p:spPr>
        <p:txBody>
          <a:bodyPr anchor="ctr"/>
          <a:lstStyle>
            <a:lvl1pPr algn="ctr">
              <a:defRPr/>
            </a:lvl1pPr>
          </a:lstStyle>
          <a:p>
            <a:pPr lvl="0"/>
            <a:r>
              <a:rPr lang="hu-HU" dirty="0"/>
              <a:t>Ábra / diagram</a:t>
            </a:r>
          </a:p>
        </p:txBody>
      </p:sp>
      <p:sp>
        <p:nvSpPr>
          <p:cNvPr id="25" name="Szöveg helye 2">
            <a:extLst>
              <a:ext uri="{FF2B5EF4-FFF2-40B4-BE49-F238E27FC236}">
                <a16:creationId xmlns:a16="http://schemas.microsoft.com/office/drawing/2014/main" id="{D1B90F64-22FD-46A6-AD66-EACE5DE9A597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5399832" y="6316643"/>
            <a:ext cx="3600000" cy="369333"/>
          </a:xfrm>
        </p:spPr>
        <p:txBody>
          <a:bodyPr anchor="ctr">
            <a:noAutofit/>
          </a:bodyPr>
          <a:lstStyle>
            <a:lvl1pPr algn="r">
              <a:spcBef>
                <a:spcPts val="0"/>
              </a:spcBef>
              <a:defRPr sz="1350"/>
            </a:lvl1pPr>
          </a:lstStyle>
          <a:p>
            <a:pPr lvl="0"/>
            <a:r>
              <a:rPr lang="hu-HU" dirty="0"/>
              <a:t>Forrás | MNB</a:t>
            </a:r>
          </a:p>
        </p:txBody>
      </p:sp>
      <p:sp>
        <p:nvSpPr>
          <p:cNvPr id="26" name="Szöveg helye 5">
            <a:extLst>
              <a:ext uri="{FF2B5EF4-FFF2-40B4-BE49-F238E27FC236}">
                <a16:creationId xmlns:a16="http://schemas.microsoft.com/office/drawing/2014/main" id="{62CF5B3C-7531-4D70-9104-C67EBB1CF80E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17329" y="5815713"/>
            <a:ext cx="4535091" cy="444979"/>
          </a:xfrm>
        </p:spPr>
        <p:txBody>
          <a:bodyPr anchor="ctr">
            <a:normAutofit/>
          </a:bodyPr>
          <a:lstStyle>
            <a:lvl1pPr algn="ctr">
              <a:defRPr sz="1800" cap="all" spc="113" baseline="0"/>
            </a:lvl1pPr>
          </a:lstStyle>
          <a:p>
            <a:pPr lvl="0"/>
            <a:r>
              <a:rPr lang="hu-HU" dirty="0"/>
              <a:t>Ábra / Diagram címe </a:t>
            </a:r>
          </a:p>
        </p:txBody>
      </p:sp>
      <p:sp>
        <p:nvSpPr>
          <p:cNvPr id="31" name="Szöveg helye 5">
            <a:extLst>
              <a:ext uri="{FF2B5EF4-FFF2-40B4-BE49-F238E27FC236}">
                <a16:creationId xmlns:a16="http://schemas.microsoft.com/office/drawing/2014/main" id="{B67782A7-14FB-488C-ADBF-95EC70AB2083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517329" y="6282023"/>
            <a:ext cx="4535091" cy="444979"/>
          </a:xfrm>
        </p:spPr>
        <p:txBody>
          <a:bodyPr anchor="ctr">
            <a:normAutofit/>
          </a:bodyPr>
          <a:lstStyle>
            <a:lvl1pPr algn="ctr">
              <a:defRPr sz="1350" cap="none" spc="113" baseline="0"/>
            </a:lvl1pPr>
          </a:lstStyle>
          <a:p>
            <a:pPr lvl="0"/>
            <a:r>
              <a:rPr lang="hu-HU" dirty="0"/>
              <a:t>Az ábra alcíme, évszám, korcsoport, egyéb</a:t>
            </a:r>
          </a:p>
        </p:txBody>
      </p:sp>
      <p:grpSp>
        <p:nvGrpSpPr>
          <p:cNvPr id="20" name="Csoportba foglalás 19">
            <a:extLst>
              <a:ext uri="{FF2B5EF4-FFF2-40B4-BE49-F238E27FC236}">
                <a16:creationId xmlns:a16="http://schemas.microsoft.com/office/drawing/2014/main" id="{713E5D64-A416-4407-A7A9-09466826ED7E}"/>
              </a:ext>
            </a:extLst>
          </p:cNvPr>
          <p:cNvGrpSpPr>
            <a:grpSpLocks noChangeAspect="1"/>
          </p:cNvGrpSpPr>
          <p:nvPr/>
        </p:nvGrpSpPr>
        <p:grpSpPr>
          <a:xfrm>
            <a:off x="8025779" y="2968169"/>
            <a:ext cx="916955" cy="916955"/>
            <a:chOff x="7979931" y="5555066"/>
            <a:chExt cx="1008650" cy="1008650"/>
          </a:xfrm>
        </p:grpSpPr>
        <p:sp>
          <p:nvSpPr>
            <p:cNvPr id="21" name="Ellipszis 20">
              <a:extLst>
                <a:ext uri="{FF2B5EF4-FFF2-40B4-BE49-F238E27FC236}">
                  <a16:creationId xmlns:a16="http://schemas.microsoft.com/office/drawing/2014/main" id="{D0A6B8B5-ED8C-481E-9B80-314EA5E96C08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7979931" y="5555066"/>
              <a:ext cx="1008650" cy="100865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 sz="1800"/>
            </a:p>
          </p:txBody>
        </p:sp>
        <p:pic>
          <p:nvPicPr>
            <p:cNvPr id="23" name="Kép 22">
              <a:extLst>
                <a:ext uri="{FF2B5EF4-FFF2-40B4-BE49-F238E27FC236}">
                  <a16:creationId xmlns:a16="http://schemas.microsoft.com/office/drawing/2014/main" id="{7D9D7D4A-71F2-4FD6-A2E4-D41AE88DAF89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4679" t="13826" r="24393" b="13968"/>
            <a:stretch/>
          </p:blipFill>
          <p:spPr>
            <a:xfrm>
              <a:off x="8052439" y="5626756"/>
              <a:ext cx="863632" cy="865259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8034842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örzsdia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églalap 10">
            <a:extLst>
              <a:ext uri="{FF2B5EF4-FFF2-40B4-BE49-F238E27FC236}">
                <a16:creationId xmlns:a16="http://schemas.microsoft.com/office/drawing/2014/main" id="{9BA93E46-E304-457C-B4E5-97307FE0451E}"/>
              </a:ext>
            </a:extLst>
          </p:cNvPr>
          <p:cNvSpPr/>
          <p:nvPr/>
        </p:nvSpPr>
        <p:spPr>
          <a:xfrm flipV="1">
            <a:off x="5256000" y="-3"/>
            <a:ext cx="3888000" cy="1663375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75000"/>
                  <a:lumOff val="25000"/>
                </a:schemeClr>
              </a:gs>
              <a:gs pos="100000">
                <a:schemeClr val="tx2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sz="1350"/>
          </a:p>
        </p:txBody>
      </p:sp>
      <p:sp>
        <p:nvSpPr>
          <p:cNvPr id="5" name="Cím 4">
            <a:extLst>
              <a:ext uri="{FF2B5EF4-FFF2-40B4-BE49-F238E27FC236}">
                <a16:creationId xmlns:a16="http://schemas.microsoft.com/office/drawing/2014/main" id="{BBA96685-E775-4D65-81A4-7D98E230E33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397424" y="365129"/>
            <a:ext cx="3600000" cy="998976"/>
          </a:xfrm>
          <a:ln>
            <a:noFill/>
          </a:ln>
        </p:spPr>
        <p:txBody>
          <a:bodyPr anchor="b">
            <a:noAutofit/>
          </a:bodyPr>
          <a:lstStyle>
            <a:lvl1pPr>
              <a:lnSpc>
                <a:spcPct val="120000"/>
              </a:lnSpc>
              <a:defRPr lang="hu-HU" sz="3000" cap="all" spc="75" baseline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pPr marL="0" lvl="0">
              <a:lnSpc>
                <a:spcPct val="100000"/>
              </a:lnSpc>
            </a:pPr>
            <a:r>
              <a:rPr lang="hu-HU" dirty="0"/>
              <a:t>Rövid cím szerkesztése</a:t>
            </a:r>
          </a:p>
        </p:txBody>
      </p:sp>
      <p:sp>
        <p:nvSpPr>
          <p:cNvPr id="10" name="Téglalap 9">
            <a:extLst>
              <a:ext uri="{FF2B5EF4-FFF2-40B4-BE49-F238E27FC236}">
                <a16:creationId xmlns:a16="http://schemas.microsoft.com/office/drawing/2014/main" id="{243A6DB6-4204-4902-B048-54DA76673F9E}"/>
              </a:ext>
            </a:extLst>
          </p:cNvPr>
          <p:cNvSpPr/>
          <p:nvPr/>
        </p:nvSpPr>
        <p:spPr>
          <a:xfrm>
            <a:off x="5256000" y="1729236"/>
            <a:ext cx="3888000" cy="5128764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40000"/>
                  <a:lumOff val="60000"/>
                </a:schemeClr>
              </a:gs>
              <a:gs pos="100000">
                <a:schemeClr val="accent1">
                  <a:lumMod val="20000"/>
                  <a:lumOff val="80000"/>
                </a:schemeClr>
              </a:gs>
            </a:gsLst>
            <a:lin ang="135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sz="1350"/>
          </a:p>
        </p:txBody>
      </p:sp>
      <p:pic>
        <p:nvPicPr>
          <p:cNvPr id="27" name="Kép 26">
            <a:extLst>
              <a:ext uri="{FF2B5EF4-FFF2-40B4-BE49-F238E27FC236}">
                <a16:creationId xmlns:a16="http://schemas.microsoft.com/office/drawing/2014/main" id="{C9E3E7CF-F49B-4DF1-899B-52D5E5BE3823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4" t="7806" r="50075" b="9197"/>
          <a:stretch/>
        </p:blipFill>
        <p:spPr>
          <a:xfrm rot="5400000">
            <a:off x="6809299" y="5815205"/>
            <a:ext cx="781401" cy="1306829"/>
          </a:xfrm>
          <a:prstGeom prst="rect">
            <a:avLst/>
          </a:prstGeom>
        </p:spPr>
      </p:pic>
      <p:sp>
        <p:nvSpPr>
          <p:cNvPr id="3" name="Szöveg helye 2">
            <a:extLst>
              <a:ext uri="{FF2B5EF4-FFF2-40B4-BE49-F238E27FC236}">
                <a16:creationId xmlns:a16="http://schemas.microsoft.com/office/drawing/2014/main" id="{E3946156-F48D-415B-A39E-CE3FF05536B6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5386454" y="1835397"/>
            <a:ext cx="3600000" cy="4294658"/>
          </a:xfrm>
        </p:spPr>
        <p:txBody>
          <a:bodyPr>
            <a:normAutofit/>
          </a:bodyPr>
          <a:lstStyle>
            <a:lvl1pPr>
              <a:lnSpc>
                <a:spcPct val="120000"/>
              </a:lnSpc>
              <a:defRPr sz="2000"/>
            </a:lvl1pPr>
          </a:lstStyle>
          <a:p>
            <a:pPr lvl="0"/>
            <a:r>
              <a:rPr lang="hu-HU" dirty="0"/>
              <a:t>Az ábrához tartozó </a:t>
            </a:r>
            <a:br>
              <a:rPr lang="hu-HU" dirty="0"/>
            </a:br>
            <a:r>
              <a:rPr lang="hu-HU" dirty="0"/>
              <a:t>magyarázat egy vagy több mondatban. Hivatkozások, megjegyzések és egyéb tartalmak helye.</a:t>
            </a:r>
          </a:p>
        </p:txBody>
      </p:sp>
      <p:sp>
        <p:nvSpPr>
          <p:cNvPr id="23" name="Szöveg helye 2">
            <a:extLst>
              <a:ext uri="{FF2B5EF4-FFF2-40B4-BE49-F238E27FC236}">
                <a16:creationId xmlns:a16="http://schemas.microsoft.com/office/drawing/2014/main" id="{0B2D9C99-1C4E-4298-A997-389B38EEFC4B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5386454" y="6316643"/>
            <a:ext cx="3600000" cy="369333"/>
          </a:xfrm>
        </p:spPr>
        <p:txBody>
          <a:bodyPr anchor="ctr">
            <a:noAutofit/>
          </a:bodyPr>
          <a:lstStyle>
            <a:lvl1pPr algn="r">
              <a:spcBef>
                <a:spcPts val="0"/>
              </a:spcBef>
              <a:defRPr sz="1350"/>
            </a:lvl1pPr>
          </a:lstStyle>
          <a:p>
            <a:pPr lvl="0"/>
            <a:r>
              <a:rPr lang="hu-HU" dirty="0"/>
              <a:t>Forrás | MNB</a:t>
            </a:r>
          </a:p>
        </p:txBody>
      </p:sp>
      <p:grpSp>
        <p:nvGrpSpPr>
          <p:cNvPr id="16" name="Csoportba foglalás 15">
            <a:extLst>
              <a:ext uri="{FF2B5EF4-FFF2-40B4-BE49-F238E27FC236}">
                <a16:creationId xmlns:a16="http://schemas.microsoft.com/office/drawing/2014/main" id="{3C8BD7F5-F845-4745-82FD-81504485B0BD}"/>
              </a:ext>
            </a:extLst>
          </p:cNvPr>
          <p:cNvGrpSpPr>
            <a:grpSpLocks noChangeAspect="1"/>
          </p:cNvGrpSpPr>
          <p:nvPr/>
        </p:nvGrpSpPr>
        <p:grpSpPr>
          <a:xfrm>
            <a:off x="8025779" y="1241912"/>
            <a:ext cx="916955" cy="916955"/>
            <a:chOff x="7979931" y="5555066"/>
            <a:chExt cx="1008650" cy="1008650"/>
          </a:xfrm>
        </p:grpSpPr>
        <p:sp>
          <p:nvSpPr>
            <p:cNvPr id="17" name="Ellipszis 16">
              <a:extLst>
                <a:ext uri="{FF2B5EF4-FFF2-40B4-BE49-F238E27FC236}">
                  <a16:creationId xmlns:a16="http://schemas.microsoft.com/office/drawing/2014/main" id="{725A775F-8F32-4260-A9DA-60C1222D4E95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7979931" y="5555066"/>
              <a:ext cx="1008650" cy="100865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 sz="1800"/>
            </a:p>
          </p:txBody>
        </p:sp>
        <p:pic>
          <p:nvPicPr>
            <p:cNvPr id="19" name="Kép 18">
              <a:extLst>
                <a:ext uri="{FF2B5EF4-FFF2-40B4-BE49-F238E27FC236}">
                  <a16:creationId xmlns:a16="http://schemas.microsoft.com/office/drawing/2014/main" id="{D614204D-7C12-4091-98F5-6937A3747D8F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4679" t="13826" r="24393" b="13968"/>
            <a:stretch/>
          </p:blipFill>
          <p:spPr>
            <a:xfrm>
              <a:off x="8052439" y="5626756"/>
              <a:ext cx="863632" cy="865259"/>
            </a:xfrm>
            <a:prstGeom prst="rect">
              <a:avLst/>
            </a:prstGeom>
          </p:spPr>
        </p:pic>
      </p:grpSp>
      <p:sp>
        <p:nvSpPr>
          <p:cNvPr id="20" name="Tartalom helye 3">
            <a:extLst>
              <a:ext uri="{FF2B5EF4-FFF2-40B4-BE49-F238E27FC236}">
                <a16:creationId xmlns:a16="http://schemas.microsoft.com/office/drawing/2014/main" id="{DC6DF135-3B7D-4956-9743-C8E623DF8DD0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517475" y="365129"/>
            <a:ext cx="4534946" cy="5193842"/>
          </a:xfrm>
        </p:spPr>
        <p:txBody>
          <a:bodyPr anchor="ctr"/>
          <a:lstStyle>
            <a:lvl1pPr algn="ctr">
              <a:defRPr/>
            </a:lvl1pPr>
          </a:lstStyle>
          <a:p>
            <a:pPr lvl="0"/>
            <a:r>
              <a:rPr lang="hu-HU" dirty="0"/>
              <a:t>Ábra / diagram</a:t>
            </a:r>
          </a:p>
        </p:txBody>
      </p:sp>
      <p:sp>
        <p:nvSpPr>
          <p:cNvPr id="21" name="Szöveg helye 5">
            <a:extLst>
              <a:ext uri="{FF2B5EF4-FFF2-40B4-BE49-F238E27FC236}">
                <a16:creationId xmlns:a16="http://schemas.microsoft.com/office/drawing/2014/main" id="{42BB3DE8-1251-4064-8D6B-4B1FA45267A3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17329" y="5815713"/>
            <a:ext cx="4535091" cy="444979"/>
          </a:xfrm>
        </p:spPr>
        <p:txBody>
          <a:bodyPr anchor="ctr">
            <a:normAutofit/>
          </a:bodyPr>
          <a:lstStyle>
            <a:lvl1pPr algn="ctr">
              <a:defRPr sz="1800" cap="all" spc="113" baseline="0"/>
            </a:lvl1pPr>
          </a:lstStyle>
          <a:p>
            <a:pPr lvl="0"/>
            <a:r>
              <a:rPr lang="hu-HU" dirty="0"/>
              <a:t>Ábra / Diagram címe </a:t>
            </a:r>
          </a:p>
        </p:txBody>
      </p:sp>
      <p:sp>
        <p:nvSpPr>
          <p:cNvPr id="22" name="Szöveg helye 5">
            <a:extLst>
              <a:ext uri="{FF2B5EF4-FFF2-40B4-BE49-F238E27FC236}">
                <a16:creationId xmlns:a16="http://schemas.microsoft.com/office/drawing/2014/main" id="{A78D3E86-9993-4BC1-99AD-7D429BC36DA1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517329" y="6282023"/>
            <a:ext cx="4535091" cy="444979"/>
          </a:xfrm>
        </p:spPr>
        <p:txBody>
          <a:bodyPr anchor="ctr">
            <a:normAutofit/>
          </a:bodyPr>
          <a:lstStyle>
            <a:lvl1pPr algn="ctr">
              <a:defRPr sz="1350" cap="none" spc="113" baseline="0"/>
            </a:lvl1pPr>
          </a:lstStyle>
          <a:p>
            <a:pPr lvl="0"/>
            <a:r>
              <a:rPr lang="hu-HU" dirty="0"/>
              <a:t>Az ábra alcíme, évszám, korcsoport, egyéb</a:t>
            </a:r>
          </a:p>
        </p:txBody>
      </p:sp>
    </p:spTree>
    <p:extLst>
      <p:ext uri="{BB962C8B-B14F-4D97-AF65-F5344CB8AC3E}">
        <p14:creationId xmlns:p14="http://schemas.microsoft.com/office/powerpoint/2010/main" val="36007128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örzsdia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églalap 11">
            <a:extLst>
              <a:ext uri="{FF2B5EF4-FFF2-40B4-BE49-F238E27FC236}">
                <a16:creationId xmlns:a16="http://schemas.microsoft.com/office/drawing/2014/main" id="{894D9129-1CB5-417B-87D6-5893AB314D9E}"/>
              </a:ext>
            </a:extLst>
          </p:cNvPr>
          <p:cNvSpPr/>
          <p:nvPr/>
        </p:nvSpPr>
        <p:spPr>
          <a:xfrm>
            <a:off x="5184000" y="922448"/>
            <a:ext cx="3960000" cy="5935552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40000"/>
                  <a:lumOff val="60000"/>
                </a:schemeClr>
              </a:gs>
              <a:gs pos="100000">
                <a:schemeClr val="accent1">
                  <a:lumMod val="20000"/>
                  <a:lumOff val="80000"/>
                </a:schemeClr>
              </a:gs>
            </a:gsLst>
            <a:lin ang="135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sz="1350"/>
          </a:p>
        </p:txBody>
      </p:sp>
      <p:sp>
        <p:nvSpPr>
          <p:cNvPr id="13" name="Téglalap 12">
            <a:extLst>
              <a:ext uri="{FF2B5EF4-FFF2-40B4-BE49-F238E27FC236}">
                <a16:creationId xmlns:a16="http://schemas.microsoft.com/office/drawing/2014/main" id="{98C45189-E75A-4873-AC6E-8DB275763272}"/>
              </a:ext>
            </a:extLst>
          </p:cNvPr>
          <p:cNvSpPr/>
          <p:nvPr/>
        </p:nvSpPr>
        <p:spPr>
          <a:xfrm>
            <a:off x="-1" y="293639"/>
            <a:ext cx="9144001" cy="635999"/>
          </a:xfrm>
          <a:prstGeom prst="rect">
            <a:avLst/>
          </a:prstGeom>
          <a:gradFill>
            <a:gsLst>
              <a:gs pos="9000">
                <a:schemeClr val="tx2">
                  <a:lumMod val="75000"/>
                  <a:lumOff val="25000"/>
                </a:schemeClr>
              </a:gs>
              <a:gs pos="95000">
                <a:schemeClr val="tx2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sp>
        <p:nvSpPr>
          <p:cNvPr id="16" name="Cím 1">
            <a:extLst>
              <a:ext uri="{FF2B5EF4-FFF2-40B4-BE49-F238E27FC236}">
                <a16:creationId xmlns:a16="http://schemas.microsoft.com/office/drawing/2014/main" id="{112F30A4-08F8-460C-90AB-68491CC367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8174" y="310448"/>
            <a:ext cx="7610642" cy="6120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hu-HU" sz="3000" cap="all" spc="80" baseline="0">
                <a:solidFill>
                  <a:schemeClr val="bg1"/>
                </a:solidFill>
              </a:defRPr>
            </a:lvl1pPr>
          </a:lstStyle>
          <a:p>
            <a:pPr marL="0" lvl="0" indent="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</a:pPr>
            <a:r>
              <a:rPr lang="hu-HU"/>
              <a:t>Mintacím szerkesztése</a:t>
            </a:r>
            <a:endParaRPr lang="hu-HU" dirty="0"/>
          </a:p>
        </p:txBody>
      </p:sp>
      <p:sp>
        <p:nvSpPr>
          <p:cNvPr id="27" name="Szöveg helye 2">
            <a:extLst>
              <a:ext uri="{FF2B5EF4-FFF2-40B4-BE49-F238E27FC236}">
                <a16:creationId xmlns:a16="http://schemas.microsoft.com/office/drawing/2014/main" id="{4291317A-D0C3-4FE3-A84C-AA2CE6A52AFF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5374967" y="1200845"/>
            <a:ext cx="3600000" cy="4929210"/>
          </a:xfrm>
        </p:spPr>
        <p:txBody>
          <a:bodyPr anchor="ctr">
            <a:normAutofit/>
          </a:bodyPr>
          <a:lstStyle>
            <a:lvl1pPr>
              <a:lnSpc>
                <a:spcPct val="120000"/>
              </a:lnSpc>
              <a:defRPr sz="2000"/>
            </a:lvl1pPr>
          </a:lstStyle>
          <a:p>
            <a:pPr lvl="0"/>
            <a:r>
              <a:rPr lang="hu-HU" dirty="0"/>
              <a:t>Az ábrához tartozó magyarázat egy vagy több mondatban. Hivatkozások, megjegyzések és egy tartalmak helye.</a:t>
            </a:r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9EBD72CD-FF20-466C-95CC-B40009752B7C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5382152" y="6316643"/>
            <a:ext cx="3600000" cy="369333"/>
          </a:xfrm>
        </p:spPr>
        <p:txBody>
          <a:bodyPr anchor="ctr">
            <a:noAutofit/>
          </a:bodyPr>
          <a:lstStyle>
            <a:lvl1pPr algn="r">
              <a:spcBef>
                <a:spcPts val="0"/>
              </a:spcBef>
              <a:defRPr sz="1350"/>
            </a:lvl1pPr>
          </a:lstStyle>
          <a:p>
            <a:pPr lvl="0"/>
            <a:r>
              <a:rPr lang="hu-HU" dirty="0"/>
              <a:t>Forrás | MNB</a:t>
            </a:r>
          </a:p>
        </p:txBody>
      </p:sp>
      <p:pic>
        <p:nvPicPr>
          <p:cNvPr id="37" name="Kép 36">
            <a:extLst>
              <a:ext uri="{FF2B5EF4-FFF2-40B4-BE49-F238E27FC236}">
                <a16:creationId xmlns:a16="http://schemas.microsoft.com/office/drawing/2014/main" id="{BB5CD19C-83CD-4D97-A40F-1DDB7075D603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4" t="7806" r="50075" b="9197"/>
          <a:stretch/>
        </p:blipFill>
        <p:spPr>
          <a:xfrm rot="5400000">
            <a:off x="6773299" y="5815205"/>
            <a:ext cx="781401" cy="1306829"/>
          </a:xfrm>
          <a:prstGeom prst="rect">
            <a:avLst/>
          </a:prstGeom>
        </p:spPr>
      </p:pic>
      <p:grpSp>
        <p:nvGrpSpPr>
          <p:cNvPr id="14" name="Csoportba foglalás 13">
            <a:extLst>
              <a:ext uri="{FF2B5EF4-FFF2-40B4-BE49-F238E27FC236}">
                <a16:creationId xmlns:a16="http://schemas.microsoft.com/office/drawing/2014/main" id="{A709C96B-E554-4008-9A8F-B4F67C413947}"/>
              </a:ext>
            </a:extLst>
          </p:cNvPr>
          <p:cNvGrpSpPr>
            <a:grpSpLocks noChangeAspect="1"/>
          </p:cNvGrpSpPr>
          <p:nvPr/>
        </p:nvGrpSpPr>
        <p:grpSpPr>
          <a:xfrm>
            <a:off x="8025779" y="156593"/>
            <a:ext cx="916955" cy="916955"/>
            <a:chOff x="7979931" y="5555066"/>
            <a:chExt cx="1008650" cy="1008650"/>
          </a:xfrm>
        </p:grpSpPr>
        <p:sp>
          <p:nvSpPr>
            <p:cNvPr id="15" name="Ellipszis 14">
              <a:extLst>
                <a:ext uri="{FF2B5EF4-FFF2-40B4-BE49-F238E27FC236}">
                  <a16:creationId xmlns:a16="http://schemas.microsoft.com/office/drawing/2014/main" id="{8D790186-02D7-4DFF-8358-FCB9B2A8A1B2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7979931" y="5555066"/>
              <a:ext cx="1008650" cy="100865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 sz="1800"/>
            </a:p>
          </p:txBody>
        </p:sp>
        <p:pic>
          <p:nvPicPr>
            <p:cNvPr id="17" name="Kép 16">
              <a:extLst>
                <a:ext uri="{FF2B5EF4-FFF2-40B4-BE49-F238E27FC236}">
                  <a16:creationId xmlns:a16="http://schemas.microsoft.com/office/drawing/2014/main" id="{EB79F6CD-A0F3-4DDB-9DE2-475A98B6B018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4679" t="13826" r="24393" b="13968"/>
            <a:stretch/>
          </p:blipFill>
          <p:spPr>
            <a:xfrm>
              <a:off x="8052439" y="5626756"/>
              <a:ext cx="863632" cy="865259"/>
            </a:xfrm>
            <a:prstGeom prst="rect">
              <a:avLst/>
            </a:prstGeom>
          </p:spPr>
        </p:pic>
      </p:grpSp>
      <p:sp>
        <p:nvSpPr>
          <p:cNvPr id="18" name="Tartalom helye 3">
            <a:extLst>
              <a:ext uri="{FF2B5EF4-FFF2-40B4-BE49-F238E27FC236}">
                <a16:creationId xmlns:a16="http://schemas.microsoft.com/office/drawing/2014/main" id="{4C844328-3F5C-4E88-8EAF-CDCA6317F1F7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517475" y="1200845"/>
            <a:ext cx="4534946" cy="4358126"/>
          </a:xfrm>
        </p:spPr>
        <p:txBody>
          <a:bodyPr anchor="ctr"/>
          <a:lstStyle>
            <a:lvl1pPr algn="ctr">
              <a:defRPr/>
            </a:lvl1pPr>
          </a:lstStyle>
          <a:p>
            <a:pPr lvl="0"/>
            <a:r>
              <a:rPr lang="hu-HU" dirty="0"/>
              <a:t>Ábra / diagram</a:t>
            </a:r>
          </a:p>
        </p:txBody>
      </p:sp>
      <p:sp>
        <p:nvSpPr>
          <p:cNvPr id="19" name="Szöveg helye 5">
            <a:extLst>
              <a:ext uri="{FF2B5EF4-FFF2-40B4-BE49-F238E27FC236}">
                <a16:creationId xmlns:a16="http://schemas.microsoft.com/office/drawing/2014/main" id="{BF34CC12-9A43-4F7C-BD11-631BEB177146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17329" y="5815713"/>
            <a:ext cx="4535091" cy="444979"/>
          </a:xfrm>
        </p:spPr>
        <p:txBody>
          <a:bodyPr anchor="ctr">
            <a:normAutofit/>
          </a:bodyPr>
          <a:lstStyle>
            <a:lvl1pPr algn="ctr">
              <a:defRPr sz="1800" cap="all" spc="113" baseline="0"/>
            </a:lvl1pPr>
          </a:lstStyle>
          <a:p>
            <a:pPr lvl="0"/>
            <a:r>
              <a:rPr lang="hu-HU" dirty="0"/>
              <a:t>Ábra / Diagram címe </a:t>
            </a:r>
          </a:p>
        </p:txBody>
      </p:sp>
      <p:sp>
        <p:nvSpPr>
          <p:cNvPr id="20" name="Szöveg helye 5">
            <a:extLst>
              <a:ext uri="{FF2B5EF4-FFF2-40B4-BE49-F238E27FC236}">
                <a16:creationId xmlns:a16="http://schemas.microsoft.com/office/drawing/2014/main" id="{AEEC4DA1-E1B7-421F-9AFB-BA5458CBDF33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517329" y="6282023"/>
            <a:ext cx="4535091" cy="444979"/>
          </a:xfrm>
        </p:spPr>
        <p:txBody>
          <a:bodyPr anchor="ctr">
            <a:normAutofit/>
          </a:bodyPr>
          <a:lstStyle>
            <a:lvl1pPr algn="ctr">
              <a:defRPr sz="1350" cap="none" spc="113" baseline="0"/>
            </a:lvl1pPr>
          </a:lstStyle>
          <a:p>
            <a:pPr lvl="0"/>
            <a:r>
              <a:rPr lang="hu-HU" dirty="0"/>
              <a:t>Az ábra alcíme, évszám, korcsoport, egyéb</a:t>
            </a:r>
          </a:p>
        </p:txBody>
      </p:sp>
    </p:spTree>
    <p:extLst>
      <p:ext uri="{BB962C8B-B14F-4D97-AF65-F5344CB8AC3E}">
        <p14:creationId xmlns:p14="http://schemas.microsoft.com/office/powerpoint/2010/main" val="33171813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örzsdia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Tartalom helye 3">
            <a:extLst>
              <a:ext uri="{FF2B5EF4-FFF2-40B4-BE49-F238E27FC236}">
                <a16:creationId xmlns:a16="http://schemas.microsoft.com/office/drawing/2014/main" id="{B61A9FF3-877E-4A8A-8082-96C99F684F2D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478176" y="1190675"/>
            <a:ext cx="8059483" cy="5047096"/>
          </a:xfrm>
        </p:spPr>
        <p:txBody>
          <a:bodyPr anchor="ctr"/>
          <a:lstStyle>
            <a:lvl1pPr algn="ctr">
              <a:defRPr/>
            </a:lvl1pPr>
          </a:lstStyle>
          <a:p>
            <a:pPr lvl="0"/>
            <a:r>
              <a:rPr lang="hu-HU" dirty="0"/>
              <a:t>Ábra / diagram</a:t>
            </a:r>
          </a:p>
        </p:txBody>
      </p:sp>
      <p:sp>
        <p:nvSpPr>
          <p:cNvPr id="10" name="Téglalap 9">
            <a:extLst>
              <a:ext uri="{FF2B5EF4-FFF2-40B4-BE49-F238E27FC236}">
                <a16:creationId xmlns:a16="http://schemas.microsoft.com/office/drawing/2014/main" id="{9D2ABD4F-9A65-4313-83C2-BC6B67352DD4}"/>
              </a:ext>
            </a:extLst>
          </p:cNvPr>
          <p:cNvSpPr/>
          <p:nvPr/>
        </p:nvSpPr>
        <p:spPr>
          <a:xfrm>
            <a:off x="-1" y="293639"/>
            <a:ext cx="9144001" cy="635999"/>
          </a:xfrm>
          <a:prstGeom prst="rect">
            <a:avLst/>
          </a:prstGeom>
          <a:gradFill>
            <a:gsLst>
              <a:gs pos="9000">
                <a:schemeClr val="tx2">
                  <a:lumMod val="75000"/>
                  <a:lumOff val="25000"/>
                </a:schemeClr>
              </a:gs>
              <a:gs pos="95000">
                <a:schemeClr val="tx2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sp>
        <p:nvSpPr>
          <p:cNvPr id="11" name="Cím 1">
            <a:extLst>
              <a:ext uri="{FF2B5EF4-FFF2-40B4-BE49-F238E27FC236}">
                <a16:creationId xmlns:a16="http://schemas.microsoft.com/office/drawing/2014/main" id="{3B2918A8-6FD6-4141-916F-31D783AD98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8174" y="310448"/>
            <a:ext cx="7610642" cy="6120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hu-HU" sz="3000" cap="all" spc="80" baseline="0">
                <a:solidFill>
                  <a:schemeClr val="bg1"/>
                </a:solidFill>
              </a:defRPr>
            </a:lvl1pPr>
          </a:lstStyle>
          <a:p>
            <a:pPr marL="0" lvl="0" indent="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</a:pPr>
            <a:r>
              <a:rPr lang="hu-HU"/>
              <a:t>Mintacím szerkesztése</a:t>
            </a:r>
            <a:endParaRPr lang="hu-HU" dirty="0"/>
          </a:p>
        </p:txBody>
      </p:sp>
      <p:sp>
        <p:nvSpPr>
          <p:cNvPr id="12" name="Szöveg helye 2">
            <a:extLst>
              <a:ext uri="{FF2B5EF4-FFF2-40B4-BE49-F238E27FC236}">
                <a16:creationId xmlns:a16="http://schemas.microsoft.com/office/drawing/2014/main" id="{42DF65F1-33FF-4F3C-AC86-2C7F5F898A3E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5382152" y="6316643"/>
            <a:ext cx="3600000" cy="369333"/>
          </a:xfrm>
        </p:spPr>
        <p:txBody>
          <a:bodyPr anchor="ctr">
            <a:noAutofit/>
          </a:bodyPr>
          <a:lstStyle>
            <a:lvl1pPr algn="r">
              <a:spcBef>
                <a:spcPts val="0"/>
              </a:spcBef>
              <a:defRPr sz="1350"/>
            </a:lvl1pPr>
          </a:lstStyle>
          <a:p>
            <a:pPr lvl="0"/>
            <a:r>
              <a:rPr lang="hu-HU" dirty="0"/>
              <a:t>Forrás | MNB</a:t>
            </a:r>
          </a:p>
        </p:txBody>
      </p:sp>
      <p:grpSp>
        <p:nvGrpSpPr>
          <p:cNvPr id="14" name="Csoportba foglalás 13">
            <a:extLst>
              <a:ext uri="{FF2B5EF4-FFF2-40B4-BE49-F238E27FC236}">
                <a16:creationId xmlns:a16="http://schemas.microsoft.com/office/drawing/2014/main" id="{DCBADE1C-80E7-482F-A47F-C127E1858476}"/>
              </a:ext>
            </a:extLst>
          </p:cNvPr>
          <p:cNvGrpSpPr>
            <a:grpSpLocks noChangeAspect="1"/>
          </p:cNvGrpSpPr>
          <p:nvPr/>
        </p:nvGrpSpPr>
        <p:grpSpPr>
          <a:xfrm>
            <a:off x="8025779" y="156593"/>
            <a:ext cx="916955" cy="916955"/>
            <a:chOff x="7979931" y="5555066"/>
            <a:chExt cx="1008650" cy="1008650"/>
          </a:xfrm>
        </p:grpSpPr>
        <p:sp>
          <p:nvSpPr>
            <p:cNvPr id="15" name="Ellipszis 14">
              <a:extLst>
                <a:ext uri="{FF2B5EF4-FFF2-40B4-BE49-F238E27FC236}">
                  <a16:creationId xmlns:a16="http://schemas.microsoft.com/office/drawing/2014/main" id="{5B7FBF9F-FEA5-4855-8A19-53DEDE5E4547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7979931" y="5555066"/>
              <a:ext cx="1008650" cy="100865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 sz="1800"/>
            </a:p>
          </p:txBody>
        </p:sp>
        <p:pic>
          <p:nvPicPr>
            <p:cNvPr id="17" name="Kép 16">
              <a:extLst>
                <a:ext uri="{FF2B5EF4-FFF2-40B4-BE49-F238E27FC236}">
                  <a16:creationId xmlns:a16="http://schemas.microsoft.com/office/drawing/2014/main" id="{630B57B0-5140-4B64-9110-EE7C31CECD49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4679" t="13826" r="24393" b="13968"/>
            <a:stretch/>
          </p:blipFill>
          <p:spPr>
            <a:xfrm>
              <a:off x="8052439" y="5626756"/>
              <a:ext cx="863632" cy="865259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1052481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602557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7.xml"/><Relationship Id="rId3" Type="http://schemas.openxmlformats.org/officeDocument/2006/relationships/slideLayout" Target="../slideLayouts/slideLayout12.xml"/><Relationship Id="rId7" Type="http://schemas.openxmlformats.org/officeDocument/2006/relationships/slideLayout" Target="../slideLayouts/slideLayout16.xml"/><Relationship Id="rId2" Type="http://schemas.openxmlformats.org/officeDocument/2006/relationships/slideLayout" Target="../slideLayouts/slideLayout11.xml"/><Relationship Id="rId1" Type="http://schemas.openxmlformats.org/officeDocument/2006/relationships/slideLayout" Target="../slideLayouts/slideLayout10.xml"/><Relationship Id="rId6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4.xml"/><Relationship Id="rId10" Type="http://schemas.openxmlformats.org/officeDocument/2006/relationships/theme" Target="../theme/theme2.xml"/><Relationship Id="rId4" Type="http://schemas.openxmlformats.org/officeDocument/2006/relationships/slideLayout" Target="../slideLayouts/slideLayout13.xml"/><Relationship Id="rId9" Type="http://schemas.openxmlformats.org/officeDocument/2006/relationships/slideLayout" Target="../slideLayouts/slideLayout1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gray"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9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dirty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dirty="0"/>
              <a:t>Mintaszöveg szerkesztése</a:t>
            </a:r>
          </a:p>
          <a:p>
            <a:pPr lvl="1"/>
            <a:r>
              <a:rPr lang="hu-HU" dirty="0"/>
              <a:t>Második szint</a:t>
            </a:r>
          </a:p>
          <a:p>
            <a:pPr lvl="2"/>
            <a:r>
              <a:rPr lang="hu-HU" dirty="0"/>
              <a:t>Harmadik szint</a:t>
            </a:r>
          </a:p>
          <a:p>
            <a:pPr lvl="3"/>
            <a:r>
              <a:rPr lang="hu-HU" dirty="0"/>
              <a:t>Negyedik szint</a:t>
            </a:r>
          </a:p>
          <a:p>
            <a:pPr lvl="4"/>
            <a:r>
              <a:rPr lang="hu-HU" dirty="0"/>
              <a:t>Ötödik szint</a:t>
            </a:r>
            <a:endParaRPr lang="en-US" dirty="0"/>
          </a:p>
        </p:txBody>
      </p:sp>
      <p:sp>
        <p:nvSpPr>
          <p:cNvPr id="12" name="Szöveg helye 16">
            <a:extLst>
              <a:ext uri="{FF2B5EF4-FFF2-40B4-BE49-F238E27FC236}">
                <a16:creationId xmlns:a16="http://schemas.microsoft.com/office/drawing/2014/main" id="{8FBA625A-5531-479D-ABA0-7EC882803FA7}"/>
              </a:ext>
            </a:extLst>
          </p:cNvPr>
          <p:cNvSpPr txBox="1">
            <a:spLocks/>
          </p:cNvSpPr>
          <p:nvPr/>
        </p:nvSpPr>
        <p:spPr>
          <a:xfrm>
            <a:off x="8826" y="6344468"/>
            <a:ext cx="553150" cy="335135"/>
          </a:xfrm>
          <a:prstGeom prst="rect">
            <a:avLst/>
          </a:prstGeom>
          <a:ln>
            <a:noFill/>
          </a:ln>
        </p:spPr>
        <p:txBody>
          <a:bodyPr anchor="ctr">
            <a:noAutofit/>
          </a:bodyPr>
          <a:lstStyle>
            <a:lvl1pPr marL="0" indent="0" algn="ctr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lang="hu-HU" sz="1400" b="0" kern="0" spc="50" baseline="0" dirty="0" smtClean="0">
                <a:solidFill>
                  <a:schemeClr val="accent2"/>
                </a:solidFill>
                <a:latin typeface="Calibri Light" panose="020F0302020204030204" pitchFamily="34" charset="0"/>
                <a:ea typeface="+mn-ea"/>
                <a:cs typeface="Calibri Light" panose="020F030202020403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9F5897F7-D0F6-48BC-987C-C4C9ABF430D0}" type="slidenum">
              <a:rPr lang="en-US" sz="1350" kern="1200" spc="0" smtClean="0">
                <a:solidFill>
                  <a:schemeClr val="tx2"/>
                </a:solidFill>
                <a:latin typeface="+mj-lt"/>
                <a:cs typeface="Calibri Light" panose="020F0302020204030204" pitchFamily="34" charset="0"/>
              </a:rPr>
              <a:pPr algn="r"/>
              <a:t>‹#›</a:t>
            </a:fld>
            <a:r>
              <a:rPr lang="hu-HU" sz="1350" kern="1200" spc="0" dirty="0">
                <a:solidFill>
                  <a:schemeClr val="tx2"/>
                </a:solidFill>
                <a:latin typeface="+mj-lt"/>
                <a:cs typeface="Calibri Light" panose="020F0302020204030204" pitchFamily="34" charset="0"/>
              </a:rPr>
              <a:t> |</a:t>
            </a:r>
            <a:endParaRPr lang="en-US" sz="1350" dirty="0">
              <a:solidFill>
                <a:schemeClr val="tx2"/>
              </a:solidFill>
              <a:latin typeface="+mj-lt"/>
              <a:cs typeface="Calibri Light" panose="020F0302020204030204" pitchFamily="34" charset="0"/>
            </a:endParaRPr>
          </a:p>
        </p:txBody>
      </p:sp>
      <p:sp>
        <p:nvSpPr>
          <p:cNvPr id="16" name="Élőláb helye 15">
            <a:extLst>
              <a:ext uri="{FF2B5EF4-FFF2-40B4-BE49-F238E27FC236}">
                <a16:creationId xmlns:a16="http://schemas.microsoft.com/office/drawing/2014/main" id="{1BA11169-7FEF-4E22-B20D-BBD07A24CA9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73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41094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</p:sldLayoutIdLst>
  <p:txStyles>
    <p:titleStyle>
      <a:lvl1pPr algn="l" defTabSz="685749" rtl="0" eaLnBrk="1" latinLnBrk="0" hangingPunct="1">
        <a:lnSpc>
          <a:spcPct val="90000"/>
        </a:lnSpc>
        <a:spcBef>
          <a:spcPct val="0"/>
        </a:spcBef>
        <a:buNone/>
        <a:defRPr sz="225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685749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None/>
        <a:defRPr sz="2100" kern="1200">
          <a:solidFill>
            <a:schemeClr val="tx2"/>
          </a:solidFill>
          <a:latin typeface="+mn-lt"/>
          <a:ea typeface="+mn-ea"/>
          <a:cs typeface="+mn-cs"/>
        </a:defRPr>
      </a:lvl1pPr>
      <a:lvl2pPr marL="342875" indent="0" algn="l" defTabSz="685749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None/>
        <a:defRPr sz="18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685749" indent="0" algn="l" defTabSz="685749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None/>
        <a:defRPr sz="1500" kern="1200">
          <a:solidFill>
            <a:schemeClr val="accent2"/>
          </a:solidFill>
          <a:latin typeface="+mn-lt"/>
          <a:ea typeface="+mn-ea"/>
          <a:cs typeface="+mn-cs"/>
        </a:defRPr>
      </a:lvl3pPr>
      <a:lvl4pPr marL="1028624" indent="0" algn="l" defTabSz="685749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None/>
        <a:defRPr sz="1350" kern="1200">
          <a:solidFill>
            <a:schemeClr val="accent2"/>
          </a:solidFill>
          <a:latin typeface="+mn-lt"/>
          <a:ea typeface="+mn-ea"/>
          <a:cs typeface="+mn-cs"/>
        </a:defRPr>
      </a:lvl4pPr>
      <a:lvl5pPr marL="1371498" indent="0" algn="l" defTabSz="685749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None/>
        <a:defRPr sz="1350" kern="1200">
          <a:solidFill>
            <a:schemeClr val="accent2"/>
          </a:solidFill>
          <a:latin typeface="+mn-lt"/>
          <a:ea typeface="+mn-ea"/>
          <a:cs typeface="+mn-cs"/>
        </a:defRPr>
      </a:lvl5pPr>
      <a:lvl6pPr marL="1885809" indent="-171438" algn="l" defTabSz="685749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684" indent="-171438" algn="l" defTabSz="685749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558" indent="-171438" algn="l" defTabSz="685749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433" indent="-171438" algn="l" defTabSz="685749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749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875" algn="l" defTabSz="685749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749" algn="l" defTabSz="685749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624" algn="l" defTabSz="685749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498" algn="l" defTabSz="685749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373" algn="l" defTabSz="685749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246" algn="l" defTabSz="685749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120" algn="l" defTabSz="685749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2995" algn="l" defTabSz="685749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9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dirty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dirty="0"/>
              <a:t>Mintaszöveg szerkesztése</a:t>
            </a:r>
          </a:p>
          <a:p>
            <a:pPr lvl="1"/>
            <a:r>
              <a:rPr lang="hu-HU" dirty="0"/>
              <a:t>Második szint</a:t>
            </a:r>
          </a:p>
          <a:p>
            <a:pPr lvl="2"/>
            <a:r>
              <a:rPr lang="hu-HU" dirty="0"/>
              <a:t>Harmadik szint</a:t>
            </a:r>
          </a:p>
          <a:p>
            <a:pPr lvl="3"/>
            <a:r>
              <a:rPr lang="hu-HU" dirty="0"/>
              <a:t>Negyedik szint</a:t>
            </a:r>
          </a:p>
          <a:p>
            <a:pPr lvl="4"/>
            <a:r>
              <a:rPr lang="hu-HU" dirty="0"/>
              <a:t>Ötödik szint</a:t>
            </a:r>
            <a:endParaRPr lang="en-US" dirty="0"/>
          </a:p>
        </p:txBody>
      </p:sp>
      <p:sp>
        <p:nvSpPr>
          <p:cNvPr id="12" name="Szöveg helye 16">
            <a:extLst>
              <a:ext uri="{FF2B5EF4-FFF2-40B4-BE49-F238E27FC236}">
                <a16:creationId xmlns:a16="http://schemas.microsoft.com/office/drawing/2014/main" id="{8FBA625A-5531-479D-ABA0-7EC882803FA7}"/>
              </a:ext>
            </a:extLst>
          </p:cNvPr>
          <p:cNvSpPr txBox="1">
            <a:spLocks/>
          </p:cNvSpPr>
          <p:nvPr/>
        </p:nvSpPr>
        <p:spPr>
          <a:xfrm>
            <a:off x="8826" y="6344468"/>
            <a:ext cx="553150" cy="335135"/>
          </a:xfrm>
          <a:prstGeom prst="rect">
            <a:avLst/>
          </a:prstGeom>
          <a:ln>
            <a:noFill/>
          </a:ln>
        </p:spPr>
        <p:txBody>
          <a:bodyPr anchor="ctr">
            <a:noAutofit/>
          </a:bodyPr>
          <a:lstStyle>
            <a:lvl1pPr marL="0" indent="0" algn="ctr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lang="hu-HU" sz="1400" b="0" kern="0" spc="50" baseline="0" dirty="0" smtClean="0">
                <a:solidFill>
                  <a:schemeClr val="accent2"/>
                </a:solidFill>
                <a:latin typeface="Calibri Light" panose="020F0302020204030204" pitchFamily="34" charset="0"/>
                <a:ea typeface="+mn-ea"/>
                <a:cs typeface="Calibri Light" panose="020F030202020403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9F5897F7-D0F6-48BC-987C-C4C9ABF430D0}" type="slidenum">
              <a:rPr lang="en-US" sz="1350" kern="1200" spc="0" smtClean="0">
                <a:solidFill>
                  <a:schemeClr val="tx2"/>
                </a:solidFill>
                <a:latin typeface="+mj-lt"/>
                <a:cs typeface="Calibri Light" panose="020F0302020204030204" pitchFamily="34" charset="0"/>
              </a:rPr>
              <a:pPr algn="r"/>
              <a:t>‹#›</a:t>
            </a:fld>
            <a:r>
              <a:rPr lang="hu-HU" sz="1350" kern="1200" spc="0" dirty="0">
                <a:solidFill>
                  <a:schemeClr val="tx2"/>
                </a:solidFill>
                <a:latin typeface="+mj-lt"/>
                <a:cs typeface="Calibri Light" panose="020F0302020204030204" pitchFamily="34" charset="0"/>
              </a:rPr>
              <a:t> |</a:t>
            </a:r>
            <a:endParaRPr lang="en-US" sz="1350" dirty="0">
              <a:solidFill>
                <a:schemeClr val="tx2"/>
              </a:solidFill>
              <a:latin typeface="+mj-lt"/>
              <a:cs typeface="Calibri Light" panose="020F0302020204030204" pitchFamily="34" charset="0"/>
            </a:endParaRPr>
          </a:p>
        </p:txBody>
      </p:sp>
      <p:sp>
        <p:nvSpPr>
          <p:cNvPr id="16" name="Élőláb helye 15">
            <a:extLst>
              <a:ext uri="{FF2B5EF4-FFF2-40B4-BE49-F238E27FC236}">
                <a16:creationId xmlns:a16="http://schemas.microsoft.com/office/drawing/2014/main" id="{1BA11169-7FEF-4E22-B20D-BBD07A24CA9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73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80555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</p:sldLayoutIdLst>
  <p:txStyles>
    <p:titleStyle>
      <a:lvl1pPr algn="l" defTabSz="685749" rtl="0" eaLnBrk="1" latinLnBrk="0" hangingPunct="1">
        <a:lnSpc>
          <a:spcPct val="90000"/>
        </a:lnSpc>
        <a:spcBef>
          <a:spcPct val="0"/>
        </a:spcBef>
        <a:buNone/>
        <a:defRPr sz="225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685749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None/>
        <a:defRPr sz="2100" kern="1200">
          <a:solidFill>
            <a:schemeClr val="tx2"/>
          </a:solidFill>
          <a:latin typeface="+mn-lt"/>
          <a:ea typeface="+mn-ea"/>
          <a:cs typeface="+mn-cs"/>
        </a:defRPr>
      </a:lvl1pPr>
      <a:lvl2pPr marL="342875" indent="0" algn="l" defTabSz="685749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None/>
        <a:defRPr sz="18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685749" indent="0" algn="l" defTabSz="685749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None/>
        <a:defRPr sz="1500" kern="1200">
          <a:solidFill>
            <a:schemeClr val="accent2"/>
          </a:solidFill>
          <a:latin typeface="+mn-lt"/>
          <a:ea typeface="+mn-ea"/>
          <a:cs typeface="+mn-cs"/>
        </a:defRPr>
      </a:lvl3pPr>
      <a:lvl4pPr marL="1028624" indent="0" algn="l" defTabSz="685749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None/>
        <a:defRPr sz="1350" kern="1200">
          <a:solidFill>
            <a:schemeClr val="accent2"/>
          </a:solidFill>
          <a:latin typeface="+mn-lt"/>
          <a:ea typeface="+mn-ea"/>
          <a:cs typeface="+mn-cs"/>
        </a:defRPr>
      </a:lvl4pPr>
      <a:lvl5pPr marL="1371498" indent="0" algn="l" defTabSz="685749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None/>
        <a:defRPr sz="1350" kern="1200">
          <a:solidFill>
            <a:schemeClr val="accent2"/>
          </a:solidFill>
          <a:latin typeface="+mn-lt"/>
          <a:ea typeface="+mn-ea"/>
          <a:cs typeface="+mn-cs"/>
        </a:defRPr>
      </a:lvl5pPr>
      <a:lvl6pPr marL="1885809" indent="-171438" algn="l" defTabSz="685749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684" indent="-171438" algn="l" defTabSz="685749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558" indent="-171438" algn="l" defTabSz="685749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433" indent="-171438" algn="l" defTabSz="685749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749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875" algn="l" defTabSz="685749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749" algn="l" defTabSz="685749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624" algn="l" defTabSz="685749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498" algn="l" defTabSz="685749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373" algn="l" defTabSz="685749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246" algn="l" defTabSz="685749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120" algn="l" defTabSz="685749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2995" algn="l" defTabSz="685749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D8245B08-B280-4712-8DE2-7E8731077107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hu-HU" dirty="0"/>
              <a:t>2023.11.23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6A866332-96FA-4C17-8E19-F95E408D2E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err="1"/>
              <a:t>AIFMD</a:t>
            </a:r>
            <a:r>
              <a:rPr lang="hu-HU" dirty="0"/>
              <a:t> adatszolgáltatás</a:t>
            </a:r>
            <a:br>
              <a:rPr lang="hu-HU" dirty="0"/>
            </a:br>
            <a:r>
              <a:rPr lang="hu-HU" dirty="0" err="1"/>
              <a:t>HVCA</a:t>
            </a:r>
            <a:r>
              <a:rPr lang="hu-HU" dirty="0"/>
              <a:t> - MNB műhely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DE4FB2A-F296-4CB5-B762-AC539ECED78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44364" y="400113"/>
            <a:ext cx="3728921" cy="507831"/>
          </a:xfrm>
        </p:spPr>
        <p:txBody>
          <a:bodyPr/>
          <a:lstStyle/>
          <a:p>
            <a:r>
              <a:rPr lang="hu-HU" dirty="0"/>
              <a:t>Vámosi Anikó – </a:t>
            </a:r>
            <a:r>
              <a:rPr lang="hu-HU" dirty="0" err="1"/>
              <a:t>FSF</a:t>
            </a:r>
            <a:r>
              <a:rPr lang="hu-HU" dirty="0"/>
              <a:t> </a:t>
            </a:r>
            <a:r>
              <a:rPr lang="hu-HU" dirty="0" err="1"/>
              <a:t>TSO</a:t>
            </a:r>
            <a:r>
              <a:rPr lang="hu-HU" dirty="0"/>
              <a:t> osztályvezető</a:t>
            </a:r>
          </a:p>
        </p:txBody>
      </p:sp>
    </p:spTree>
    <p:extLst>
      <p:ext uri="{BB962C8B-B14F-4D97-AF65-F5344CB8AC3E}">
        <p14:creationId xmlns:p14="http://schemas.microsoft.com/office/powerpoint/2010/main" val="365307236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rtalom helye 1">
            <a:extLst>
              <a:ext uri="{FF2B5EF4-FFF2-40B4-BE49-F238E27FC236}">
                <a16:creationId xmlns:a16="http://schemas.microsoft.com/office/drawing/2014/main" id="{B09CD53F-212B-3E71-8EF2-696F478ECC41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239088" y="1269547"/>
            <a:ext cx="8665824" cy="5278006"/>
          </a:xfrm>
        </p:spPr>
        <p:txBody>
          <a:bodyPr>
            <a:normAutofit fontScale="92500" lnSpcReduction="10000"/>
          </a:bodyPr>
          <a:lstStyle/>
          <a:p>
            <a:pPr marL="285750" lvl="0" indent="-285750" algn="l">
              <a:lnSpc>
                <a:spcPct val="115000"/>
              </a:lnSpc>
              <a:buFont typeface="Arial" panose="020B0604020202020204" pitchFamily="34" charset="0"/>
              <a:buChar char="•"/>
            </a:pPr>
            <a:r>
              <a:rPr lang="hu-HU" sz="18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AuM</a:t>
            </a:r>
            <a:r>
              <a:rPr lang="hu-HU" sz="18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(AIF1048) </a:t>
            </a:r>
            <a:r>
              <a:rPr lang="hu-HU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mező értelmezési kérdése</a:t>
            </a:r>
          </a:p>
          <a:p>
            <a:pPr lvl="0" algn="l">
              <a:lnSpc>
                <a:spcPct val="115000"/>
              </a:lnSpc>
            </a:pPr>
            <a:r>
              <a:rPr lang="hu-HU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Az </a:t>
            </a:r>
            <a:r>
              <a:rPr lang="hu-HU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ABAK</a:t>
            </a:r>
            <a:r>
              <a:rPr lang="hu-HU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231/2013 EU rendelet 2. cikke részletezi a kezelt eszközök összértékének kiszámítását.  </a:t>
            </a:r>
            <a:r>
              <a:rPr lang="hu-HU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Több nemzeti hatóság jelezte (köztük mi is), hogy nem definiált jól a számítás, így a rá vonatkozó szabályok sem értelmezhetőek.</a:t>
            </a:r>
          </a:p>
          <a:p>
            <a:pPr marL="285750" lvl="0" indent="-285750" algn="l">
              <a:lnSpc>
                <a:spcPct val="115000"/>
              </a:lnSpc>
              <a:buFont typeface="Arial" panose="020B0604020202020204" pitchFamily="34" charset="0"/>
              <a:buChar char="•"/>
            </a:pPr>
            <a:r>
              <a:rPr lang="hu-HU" sz="18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LEI kód </a:t>
            </a:r>
            <a:r>
              <a:rPr lang="hu-HU" sz="1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AIF-eknél</a:t>
            </a:r>
            <a:r>
              <a:rPr lang="hu-HU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jelentős javulás a táblába kerülés óta, fontos alapkezelő LEI kódját </a:t>
            </a:r>
            <a:r>
              <a:rPr lang="hu-HU" sz="1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ERA</a:t>
            </a:r>
            <a:r>
              <a:rPr lang="hu-HU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törzsadat űrlapon frissíteni!</a:t>
            </a:r>
          </a:p>
          <a:p>
            <a:pPr marL="285750" lvl="0" indent="-285750" algn="l">
              <a:lnSpc>
                <a:spcPct val="115000"/>
              </a:lnSpc>
              <a:buFont typeface="Arial" panose="020B0604020202020204" pitchFamily="34" charset="0"/>
              <a:buChar char="•"/>
            </a:pPr>
            <a:r>
              <a:rPr lang="hu-HU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Total </a:t>
            </a:r>
            <a:r>
              <a:rPr lang="hu-HU" sz="18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principal</a:t>
            </a:r>
            <a:r>
              <a:rPr lang="hu-HU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sz="18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exposures</a:t>
            </a:r>
            <a:r>
              <a:rPr lang="hu-HU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(AIF1094 blokk). Értékek csökkenő sorrendben 10 fő kitettség! beszámolási fordulónapon).</a:t>
            </a:r>
          </a:p>
          <a:p>
            <a:pPr lvl="0" algn="l">
              <a:lnSpc>
                <a:spcPct val="115000"/>
              </a:lnSpc>
            </a:pPr>
            <a:r>
              <a:rPr lang="hu-HU" sz="17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Két érintett hibaszabály: </a:t>
            </a:r>
          </a:p>
          <a:p>
            <a:pPr lvl="0" algn="l">
              <a:lnSpc>
                <a:spcPct val="115000"/>
              </a:lnSpc>
            </a:pPr>
            <a:r>
              <a:rPr lang="hu-HU" sz="17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Kitettségek összege nagyobb, mint az </a:t>
            </a:r>
            <a:r>
              <a:rPr lang="hu-HU" sz="17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AuM</a:t>
            </a:r>
            <a:r>
              <a:rPr lang="hu-HU" sz="17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</a:p>
          <a:p>
            <a:pPr marL="457200" indent="-228600" algn="l">
              <a:lnSpc>
                <a:spcPct val="115000"/>
              </a:lnSpc>
            </a:pPr>
            <a:r>
              <a:rPr lang="hu-HU" sz="1700" b="1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AIFMS_DQT_4060100_WARNING1</a:t>
            </a:r>
            <a:r>
              <a:rPr lang="hu-HU" sz="17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Total </a:t>
            </a:r>
            <a:r>
              <a:rPr lang="hu-HU" sz="17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principal</a:t>
            </a:r>
            <a:r>
              <a:rPr lang="hu-HU" sz="17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sz="17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exposures</a:t>
            </a:r>
            <a:r>
              <a:rPr lang="hu-HU" sz="17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&gt; </a:t>
            </a:r>
            <a:r>
              <a:rPr lang="hu-HU" sz="17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AuM</a:t>
            </a:r>
            <a:r>
              <a:rPr lang="hu-HU" sz="17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küszöbérték (1%) feletti eltérés esetében hibás. </a:t>
            </a:r>
            <a:r>
              <a:rPr lang="hu-HU" sz="17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2022.12.31</a:t>
            </a:r>
            <a:r>
              <a:rPr lang="hu-HU" sz="17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-re vonatkozóan </a:t>
            </a:r>
            <a:r>
              <a:rPr lang="hu-HU" sz="17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15,81%-</a:t>
            </a:r>
            <a:r>
              <a:rPr lang="hu-HU" sz="17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os hibaarány</a:t>
            </a:r>
          </a:p>
          <a:p>
            <a:pPr marL="228600" indent="-228600" algn="l">
              <a:lnSpc>
                <a:spcPct val="115000"/>
              </a:lnSpc>
            </a:pPr>
            <a:r>
              <a:rPr lang="hu-HU" sz="17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Nincs mind a 10 kitettség kitöltve, de nem éri el az </a:t>
            </a:r>
            <a:r>
              <a:rPr lang="hu-HU" sz="17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AuM</a:t>
            </a:r>
            <a:r>
              <a:rPr lang="hu-HU" sz="17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-ot a kitettségek összege</a:t>
            </a:r>
          </a:p>
          <a:p>
            <a:pPr marL="457200" indent="-228600" algn="l">
              <a:lnSpc>
                <a:spcPct val="115000"/>
              </a:lnSpc>
              <a:spcAft>
                <a:spcPts val="750"/>
              </a:spcAft>
            </a:pPr>
            <a:r>
              <a:rPr lang="hu-HU" sz="17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sz="1700" b="1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AIFMS_DQT_4060100_WARNING2</a:t>
            </a:r>
            <a:r>
              <a:rPr lang="hu-HU" sz="17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Total </a:t>
            </a:r>
            <a:r>
              <a:rPr lang="hu-HU" sz="17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principal</a:t>
            </a:r>
            <a:r>
              <a:rPr lang="hu-HU" sz="17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sz="17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exposures</a:t>
            </a:r>
            <a:r>
              <a:rPr lang="hu-HU" sz="17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&lt; </a:t>
            </a:r>
            <a:r>
              <a:rPr lang="hu-HU" sz="17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AuM</a:t>
            </a:r>
            <a:r>
              <a:rPr lang="hu-HU" sz="17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and </a:t>
            </a:r>
            <a:r>
              <a:rPr lang="hu-HU" sz="17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not</a:t>
            </a:r>
            <a:r>
              <a:rPr lang="hu-HU" sz="17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sz="17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all</a:t>
            </a:r>
            <a:r>
              <a:rPr lang="hu-HU" sz="17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sz="17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positions</a:t>
            </a:r>
            <a:r>
              <a:rPr lang="hu-HU" sz="17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sz="17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filled</a:t>
            </a:r>
            <a:r>
              <a:rPr lang="hu-HU" sz="17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hu-HU" sz="17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2022.12.31</a:t>
            </a:r>
            <a:r>
              <a:rPr lang="hu-HU" sz="17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-re vonatkozóan </a:t>
            </a:r>
            <a:r>
              <a:rPr lang="hu-HU" sz="17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23,13%-</a:t>
            </a:r>
            <a:r>
              <a:rPr lang="hu-HU" sz="17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os hibaarány</a:t>
            </a:r>
          </a:p>
          <a:p>
            <a:pPr lvl="0" algn="l">
              <a:lnSpc>
                <a:spcPct val="115000"/>
              </a:lnSpc>
            </a:pPr>
            <a:endParaRPr lang="hu-H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Cím 2">
            <a:extLst>
              <a:ext uri="{FF2B5EF4-FFF2-40B4-BE49-F238E27FC236}">
                <a16:creationId xmlns:a16="http://schemas.microsoft.com/office/drawing/2014/main" id="{30853C5F-2850-4FE9-4C7B-F1C88578E5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Adatminőségi problémák II.</a:t>
            </a:r>
          </a:p>
        </p:txBody>
      </p:sp>
    </p:spTree>
    <p:extLst>
      <p:ext uri="{BB962C8B-B14F-4D97-AF65-F5344CB8AC3E}">
        <p14:creationId xmlns:p14="http://schemas.microsoft.com/office/powerpoint/2010/main" val="427572289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rtalom helye 1">
            <a:extLst>
              <a:ext uri="{FF2B5EF4-FFF2-40B4-BE49-F238E27FC236}">
                <a16:creationId xmlns:a16="http://schemas.microsoft.com/office/drawing/2014/main" id="{B09CD53F-212B-3E71-8EF2-696F478ECC41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161848" y="1223303"/>
            <a:ext cx="8665824" cy="5278006"/>
          </a:xfrm>
        </p:spPr>
        <p:txBody>
          <a:bodyPr>
            <a:normAutofit/>
          </a:bodyPr>
          <a:lstStyle/>
          <a:p>
            <a:pPr marL="285750" lvl="0" indent="-285750" algn="l">
              <a:lnSpc>
                <a:spcPct val="115000"/>
              </a:lnSpc>
              <a:buFont typeface="Arial" panose="020B0604020202020204" pitchFamily="34" charset="0"/>
              <a:buChar char="•"/>
            </a:pPr>
            <a:r>
              <a:rPr lang="hu-HU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Market </a:t>
            </a:r>
            <a:r>
              <a:rPr lang="hu-HU" sz="18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Risk</a:t>
            </a:r>
            <a:r>
              <a:rPr lang="hu-HU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sz="18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Profile</a:t>
            </a:r>
            <a:r>
              <a:rPr lang="hu-HU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kapcsolatos mezők töltése (AIF1123103-AIF1123109)</a:t>
            </a:r>
          </a:p>
          <a:p>
            <a:pPr algn="l">
              <a:lnSpc>
                <a:spcPct val="115000"/>
              </a:lnSpc>
            </a:pPr>
            <a:r>
              <a:rPr lang="hu-HU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(Lásd iránymutatás magyar változatának 110. és 111. bekezdése)</a:t>
            </a:r>
          </a:p>
          <a:p>
            <a:pPr algn="l">
              <a:lnSpc>
                <a:spcPct val="115000"/>
              </a:lnSpc>
            </a:pPr>
            <a:r>
              <a:rPr lang="hu-HU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</a:t>
            </a:r>
            <a:r>
              <a:rPr lang="hu-HU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ibaszabályok:</a:t>
            </a:r>
          </a:p>
          <a:p>
            <a:pPr lvl="1">
              <a:lnSpc>
                <a:spcPct val="115000"/>
              </a:lnSpc>
            </a:pPr>
            <a:r>
              <a:rPr lang="hu-HU" sz="1500" b="1" dirty="0">
                <a:solidFill>
                  <a:schemeClr val="tx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AIFMS_DQT_4181000_WARNING3:</a:t>
            </a:r>
            <a:r>
              <a:rPr lang="hu-HU" sz="1500" dirty="0">
                <a:solidFill>
                  <a:schemeClr val="tx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CS01 </a:t>
            </a:r>
            <a:r>
              <a:rPr lang="hu-HU" sz="1500" dirty="0" err="1">
                <a:solidFill>
                  <a:schemeClr val="tx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or</a:t>
            </a:r>
            <a:r>
              <a:rPr lang="hu-HU" sz="1500" dirty="0">
                <a:solidFill>
                  <a:schemeClr val="tx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DV01 </a:t>
            </a:r>
            <a:r>
              <a:rPr lang="hu-HU" sz="1500" dirty="0" err="1">
                <a:solidFill>
                  <a:schemeClr val="tx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not</a:t>
            </a:r>
            <a:r>
              <a:rPr lang="hu-HU" sz="1500" dirty="0">
                <a:solidFill>
                  <a:schemeClr val="tx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sz="1500" dirty="0" err="1">
                <a:solidFill>
                  <a:schemeClr val="tx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reported</a:t>
            </a:r>
            <a:r>
              <a:rPr lang="hu-HU" sz="1500" dirty="0">
                <a:solidFill>
                  <a:schemeClr val="tx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2022.12.31-re vonatkozóan </a:t>
            </a:r>
            <a:r>
              <a:rPr lang="hu-HU" sz="1500" b="1" dirty="0">
                <a:solidFill>
                  <a:schemeClr val="tx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30,62 %</a:t>
            </a:r>
            <a:r>
              <a:rPr lang="hu-HU" sz="1500" dirty="0">
                <a:solidFill>
                  <a:schemeClr val="tx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-os hibaarány. (Validációs szabállyá válik </a:t>
            </a:r>
            <a:r>
              <a:rPr lang="hu-HU" sz="1500" b="1" dirty="0">
                <a:solidFill>
                  <a:schemeClr val="tx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2023.12.31. </a:t>
            </a:r>
            <a:r>
              <a:rPr lang="hu-HU" sz="1500" dirty="0">
                <a:solidFill>
                  <a:schemeClr val="tx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MNB Hirdetmény 2023.03.07: </a:t>
            </a:r>
            <a:r>
              <a:rPr lang="hu-HU" sz="1500" dirty="0" err="1">
                <a:solidFill>
                  <a:schemeClr val="tx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AIFMD</a:t>
            </a:r>
            <a:r>
              <a:rPr lang="hu-HU" sz="1500" dirty="0">
                <a:solidFill>
                  <a:schemeClr val="tx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adatszolgáltatás új validációs szabályok)</a:t>
            </a:r>
          </a:p>
          <a:p>
            <a:pPr lvl="1">
              <a:lnSpc>
                <a:spcPct val="115000"/>
              </a:lnSpc>
            </a:pPr>
            <a:r>
              <a:rPr lang="hu-HU" sz="1500" b="1" dirty="0">
                <a:solidFill>
                  <a:schemeClr val="tx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AIFMS_DQT_4191000_WARNING1</a:t>
            </a:r>
            <a:r>
              <a:rPr lang="hu-HU" sz="1500" dirty="0">
                <a:solidFill>
                  <a:schemeClr val="tx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hu-HU" sz="1500" dirty="0" err="1">
                <a:solidFill>
                  <a:schemeClr val="tx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Unusually</a:t>
            </a:r>
            <a:r>
              <a:rPr lang="hu-HU" sz="1500" dirty="0">
                <a:solidFill>
                  <a:schemeClr val="tx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sz="1500" dirty="0" err="1">
                <a:solidFill>
                  <a:schemeClr val="tx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low</a:t>
            </a:r>
            <a:r>
              <a:rPr lang="hu-HU" sz="1500" dirty="0">
                <a:solidFill>
                  <a:schemeClr val="tx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net </a:t>
            </a:r>
            <a:r>
              <a:rPr lang="hu-HU" sz="1500" dirty="0" err="1">
                <a:solidFill>
                  <a:schemeClr val="tx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equity</a:t>
            </a:r>
            <a:r>
              <a:rPr lang="hu-HU" sz="1500" dirty="0">
                <a:solidFill>
                  <a:schemeClr val="tx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delta </a:t>
            </a:r>
            <a:r>
              <a:rPr lang="hu-HU" sz="1500" dirty="0" err="1">
                <a:solidFill>
                  <a:schemeClr val="tx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reported</a:t>
            </a:r>
            <a:r>
              <a:rPr lang="hu-HU" sz="1500" dirty="0">
                <a:solidFill>
                  <a:schemeClr val="tx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sz="1500" b="1" dirty="0">
                <a:solidFill>
                  <a:schemeClr val="tx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2022.12.31</a:t>
            </a:r>
            <a:r>
              <a:rPr lang="hu-HU" sz="1500" dirty="0">
                <a:solidFill>
                  <a:schemeClr val="tx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-re vonatkozóan </a:t>
            </a:r>
            <a:r>
              <a:rPr lang="hu-HU" sz="1500" b="1" dirty="0">
                <a:solidFill>
                  <a:schemeClr val="tx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12,46 %</a:t>
            </a:r>
            <a:r>
              <a:rPr lang="hu-HU" sz="1500" dirty="0">
                <a:solidFill>
                  <a:schemeClr val="tx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-os hibaarány. (Validációs szabállyá válik 2023.12.31. MNB Hirdetmény 2023.03.07: </a:t>
            </a:r>
            <a:r>
              <a:rPr lang="hu-HU" sz="1500" dirty="0" err="1">
                <a:solidFill>
                  <a:schemeClr val="tx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AIFMD</a:t>
            </a:r>
            <a:r>
              <a:rPr lang="hu-HU" sz="1500" dirty="0">
                <a:solidFill>
                  <a:schemeClr val="tx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adatszolgáltatás új validációs szabályok)</a:t>
            </a:r>
          </a:p>
          <a:p>
            <a:pPr lvl="1">
              <a:lnSpc>
                <a:spcPct val="115000"/>
              </a:lnSpc>
            </a:pPr>
            <a:r>
              <a:rPr lang="hu-HU" sz="1500" b="1" dirty="0">
                <a:solidFill>
                  <a:schemeClr val="tx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AIFMS_DQT_4191000_WARNING4</a:t>
            </a:r>
            <a:r>
              <a:rPr lang="hu-HU" sz="1500" dirty="0">
                <a:solidFill>
                  <a:schemeClr val="tx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Net delta </a:t>
            </a:r>
            <a:r>
              <a:rPr lang="hu-HU" sz="1500" dirty="0" err="1">
                <a:solidFill>
                  <a:schemeClr val="tx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risk</a:t>
            </a:r>
            <a:r>
              <a:rPr lang="hu-HU" sz="1500" dirty="0">
                <a:solidFill>
                  <a:schemeClr val="tx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sz="1500" dirty="0" err="1">
                <a:solidFill>
                  <a:schemeClr val="tx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metric</a:t>
            </a:r>
            <a:r>
              <a:rPr lang="hu-HU" sz="1500" dirty="0">
                <a:solidFill>
                  <a:schemeClr val="tx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sz="1500" dirty="0" err="1">
                <a:solidFill>
                  <a:schemeClr val="tx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not</a:t>
            </a:r>
            <a:r>
              <a:rPr lang="hu-HU" sz="1500" dirty="0">
                <a:solidFill>
                  <a:schemeClr val="tx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sz="1500" dirty="0" err="1">
                <a:solidFill>
                  <a:schemeClr val="tx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reported</a:t>
            </a:r>
            <a:r>
              <a:rPr lang="hu-HU" sz="1500" dirty="0">
                <a:solidFill>
                  <a:schemeClr val="tx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sz="1500" b="1" dirty="0">
                <a:solidFill>
                  <a:schemeClr val="tx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2022.12.31</a:t>
            </a:r>
            <a:r>
              <a:rPr lang="hu-HU" sz="1500" dirty="0">
                <a:solidFill>
                  <a:schemeClr val="tx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-re vonatkozóan </a:t>
            </a:r>
            <a:r>
              <a:rPr lang="hu-HU" sz="1500" b="1" dirty="0">
                <a:solidFill>
                  <a:schemeClr val="tx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28,90 %</a:t>
            </a:r>
            <a:r>
              <a:rPr lang="hu-HU" sz="1500" dirty="0">
                <a:solidFill>
                  <a:schemeClr val="tx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-os hibaarány. (Validációs szabállyá válik 2023.12.31. MNB Hirdetmény 2023.03.07: </a:t>
            </a:r>
            <a:r>
              <a:rPr lang="hu-HU" sz="1500" dirty="0" err="1">
                <a:solidFill>
                  <a:schemeClr val="tx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AIFMD</a:t>
            </a:r>
            <a:r>
              <a:rPr lang="hu-HU" sz="1500" dirty="0">
                <a:solidFill>
                  <a:schemeClr val="tx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adatszolgáltatás új validációs szabályok)</a:t>
            </a:r>
          </a:p>
          <a:p>
            <a:pPr lvl="1">
              <a:lnSpc>
                <a:spcPct val="115000"/>
              </a:lnSpc>
            </a:pPr>
            <a:r>
              <a:rPr lang="hu-HU" sz="1500" b="1" dirty="0">
                <a:solidFill>
                  <a:schemeClr val="tx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AIFMS_DQT_4201000_WARNING4</a:t>
            </a:r>
            <a:r>
              <a:rPr lang="hu-HU" sz="1500" dirty="0">
                <a:solidFill>
                  <a:schemeClr val="tx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hu-HU" sz="1500" dirty="0" err="1">
                <a:solidFill>
                  <a:schemeClr val="tx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VaR</a:t>
            </a:r>
            <a:r>
              <a:rPr lang="hu-HU" sz="1500" dirty="0">
                <a:solidFill>
                  <a:schemeClr val="tx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sz="1500" dirty="0" err="1">
                <a:solidFill>
                  <a:schemeClr val="tx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not</a:t>
            </a:r>
            <a:r>
              <a:rPr lang="hu-HU" sz="1500" dirty="0">
                <a:solidFill>
                  <a:schemeClr val="tx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sz="1500" dirty="0" err="1">
                <a:solidFill>
                  <a:schemeClr val="tx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reported</a:t>
            </a:r>
            <a:r>
              <a:rPr lang="hu-HU" sz="1500" dirty="0">
                <a:solidFill>
                  <a:schemeClr val="tx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sz="1500" b="1" dirty="0">
                <a:solidFill>
                  <a:schemeClr val="tx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2022.12.31</a:t>
            </a:r>
            <a:r>
              <a:rPr lang="hu-HU" sz="1500" dirty="0">
                <a:solidFill>
                  <a:schemeClr val="tx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-re vonatkozóan </a:t>
            </a:r>
            <a:r>
              <a:rPr lang="hu-HU" sz="1500" b="1" dirty="0">
                <a:solidFill>
                  <a:schemeClr val="tx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27,09 %</a:t>
            </a:r>
            <a:r>
              <a:rPr lang="hu-HU" sz="1500" dirty="0">
                <a:solidFill>
                  <a:schemeClr val="tx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-os hibaarány.</a:t>
            </a:r>
          </a:p>
        </p:txBody>
      </p:sp>
      <p:sp>
        <p:nvSpPr>
          <p:cNvPr id="3" name="Cím 2">
            <a:extLst>
              <a:ext uri="{FF2B5EF4-FFF2-40B4-BE49-F238E27FC236}">
                <a16:creationId xmlns:a16="http://schemas.microsoft.com/office/drawing/2014/main" id="{30853C5F-2850-4FE9-4C7B-F1C88578E5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u-HU" dirty="0"/>
              <a:t>Adatminőségi problémák III.</a:t>
            </a:r>
          </a:p>
        </p:txBody>
      </p:sp>
    </p:spTree>
    <p:extLst>
      <p:ext uri="{BB962C8B-B14F-4D97-AF65-F5344CB8AC3E}">
        <p14:creationId xmlns:p14="http://schemas.microsoft.com/office/powerpoint/2010/main" val="255382211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34BFD9E7-DCCB-B3FF-43A4-B9B3581827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29771" y="2838191"/>
            <a:ext cx="4983366" cy="1181606"/>
          </a:xfrm>
        </p:spPr>
        <p:txBody>
          <a:bodyPr/>
          <a:lstStyle/>
          <a:p>
            <a:r>
              <a:rPr lang="hu-HU" dirty="0"/>
              <a:t>Kérdések, </a:t>
            </a:r>
            <a:r>
              <a:rPr lang="hu-HU" dirty="0" err="1"/>
              <a:t>HVCA</a:t>
            </a:r>
            <a:r>
              <a:rPr lang="hu-HU" dirty="0"/>
              <a:t> Szakmai egyeztetés</a:t>
            </a:r>
          </a:p>
        </p:txBody>
      </p:sp>
    </p:spTree>
    <p:extLst>
      <p:ext uri="{BB962C8B-B14F-4D97-AF65-F5344CB8AC3E}">
        <p14:creationId xmlns:p14="http://schemas.microsoft.com/office/powerpoint/2010/main" val="7479533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E7D9CB05-2992-5010-23D9-917EDEEDC6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86454" y="76200"/>
            <a:ext cx="3600000" cy="1572609"/>
          </a:xfrm>
        </p:spPr>
        <p:txBody>
          <a:bodyPr/>
          <a:lstStyle/>
          <a:p>
            <a:r>
              <a:rPr lang="hu-HU" dirty="0" err="1"/>
              <a:t>AIFMD</a:t>
            </a:r>
            <a:r>
              <a:rPr lang="hu-HU" dirty="0"/>
              <a:t> adatszolgáltatás műhely</a:t>
            </a:r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F11559F0-DB9C-CDE8-0E9A-B9ADDC632CAE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5386454" y="1981312"/>
            <a:ext cx="3600000" cy="4294658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hu-HU" dirty="0"/>
              <a:t>Jogi keretek, információk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hu-HU" dirty="0"/>
              <a:t>MNB Kommunikáció formái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hu-HU" dirty="0" err="1"/>
              <a:t>AIFMD</a:t>
            </a:r>
            <a:r>
              <a:rPr lang="hu-HU" dirty="0"/>
              <a:t> adatszolgáltatás útja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hu-HU" dirty="0"/>
              <a:t>Gyakori hibák befogadáskor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hu-HU" dirty="0"/>
              <a:t>Adatminőségi problémák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hu-HU" dirty="0"/>
              <a:t>Kérdések, </a:t>
            </a:r>
            <a:r>
              <a:rPr lang="hu-HU" dirty="0" err="1"/>
              <a:t>HVCA</a:t>
            </a:r>
            <a:r>
              <a:rPr lang="hu-HU" dirty="0"/>
              <a:t> szakmai egyeztetés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hu-HU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hu-HU" dirty="0"/>
          </a:p>
        </p:txBody>
      </p:sp>
      <p:sp>
        <p:nvSpPr>
          <p:cNvPr id="5" name="Tartalom helye 4">
            <a:extLst>
              <a:ext uri="{FF2B5EF4-FFF2-40B4-BE49-F238E27FC236}">
                <a16:creationId xmlns:a16="http://schemas.microsoft.com/office/drawing/2014/main" id="{5C56792D-10A8-F31D-3255-FD0DE2424621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r>
              <a:rPr lang="hu-HU" dirty="0"/>
              <a:t>Bemutatkozás:</a:t>
            </a:r>
          </a:p>
          <a:p>
            <a:r>
              <a:rPr lang="hu-HU" dirty="0"/>
              <a:t>Statisztikai igazgatóság –</a:t>
            </a:r>
          </a:p>
          <a:p>
            <a:r>
              <a:rPr lang="hu-HU" dirty="0"/>
              <a:t>Felügyeleti statisztikai főosztály – Tőkepiaci statisztikai osztály</a:t>
            </a:r>
          </a:p>
          <a:p>
            <a:endParaRPr lang="hu-HU" sz="1600" dirty="0"/>
          </a:p>
          <a:p>
            <a:r>
              <a:rPr lang="hu-HU" sz="1600" dirty="0"/>
              <a:t>Adatszolgáltatás befogadás,</a:t>
            </a:r>
          </a:p>
          <a:p>
            <a:r>
              <a:rPr lang="hu-HU" sz="1600" dirty="0"/>
              <a:t>Adatminőség tesztek elvégzése,</a:t>
            </a:r>
          </a:p>
          <a:p>
            <a:r>
              <a:rPr lang="hu-HU" sz="1600" dirty="0"/>
              <a:t>Intézményekkel való kapcsolattartás,</a:t>
            </a:r>
          </a:p>
          <a:p>
            <a:r>
              <a:rPr lang="hu-HU" sz="1600" dirty="0"/>
              <a:t>Adatszolgáltatási folyamat informatikai karbantartása (megrendelő szerep)</a:t>
            </a:r>
          </a:p>
          <a:p>
            <a:r>
              <a:rPr lang="hu-HU" sz="1600" dirty="0"/>
              <a:t>Adatszolgáltatás közgazdasági értelmezése nem feladatkör</a:t>
            </a:r>
          </a:p>
        </p:txBody>
      </p:sp>
    </p:spTree>
    <p:extLst>
      <p:ext uri="{BB962C8B-B14F-4D97-AF65-F5344CB8AC3E}">
        <p14:creationId xmlns:p14="http://schemas.microsoft.com/office/powerpoint/2010/main" val="21866645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ím 2">
            <a:extLst>
              <a:ext uri="{FF2B5EF4-FFF2-40B4-BE49-F238E27FC236}">
                <a16:creationId xmlns:a16="http://schemas.microsoft.com/office/drawing/2014/main" id="{30853C5F-2850-4FE9-4C7B-F1C88578E5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9749" y="365129"/>
            <a:ext cx="3600000" cy="1325563"/>
          </a:xfrm>
        </p:spPr>
        <p:txBody>
          <a:bodyPr anchor="b">
            <a:normAutofit/>
          </a:bodyPr>
          <a:lstStyle/>
          <a:p>
            <a:r>
              <a:rPr lang="hu-HU" dirty="0" err="1"/>
              <a:t>AIFMD</a:t>
            </a:r>
            <a:r>
              <a:rPr lang="hu-HU" dirty="0"/>
              <a:t> adatszolgáltatás</a:t>
            </a:r>
          </a:p>
        </p:txBody>
      </p:sp>
      <p:graphicFrame>
        <p:nvGraphicFramePr>
          <p:cNvPr id="6" name="Tartalom helye 1">
            <a:extLst>
              <a:ext uri="{FF2B5EF4-FFF2-40B4-BE49-F238E27FC236}">
                <a16:creationId xmlns:a16="http://schemas.microsoft.com/office/drawing/2014/main" id="{1024114F-9C35-E305-EE1E-3DB73C7BFE70}"/>
              </a:ext>
            </a:extLst>
          </p:cNvPr>
          <p:cNvGraphicFramePr>
            <a:graphicFrameLocks noGrp="1"/>
          </p:cNvGraphicFramePr>
          <p:nvPr>
            <p:ph sz="quarter" idx="10"/>
            <p:extLst>
              <p:ext uri="{D42A27DB-BD31-4B8C-83A1-F6EECF244321}">
                <p14:modId xmlns:p14="http://schemas.microsoft.com/office/powerpoint/2010/main" val="332373837"/>
              </p:ext>
            </p:extLst>
          </p:nvPr>
        </p:nvGraphicFramePr>
        <p:xfrm>
          <a:off x="3946849" y="172024"/>
          <a:ext cx="5197151" cy="58275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Cím 2">
            <a:extLst>
              <a:ext uri="{FF2B5EF4-FFF2-40B4-BE49-F238E27FC236}">
                <a16:creationId xmlns:a16="http://schemas.microsoft.com/office/drawing/2014/main" id="{10E3D183-E25F-0457-5ADC-4DBBA63A754F}"/>
              </a:ext>
            </a:extLst>
          </p:cNvPr>
          <p:cNvSpPr txBox="1">
            <a:spLocks/>
          </p:cNvSpPr>
          <p:nvPr/>
        </p:nvSpPr>
        <p:spPr>
          <a:xfrm>
            <a:off x="133549" y="2346329"/>
            <a:ext cx="3600000" cy="1325563"/>
          </a:xfrm>
          <a:prstGeom prst="rect">
            <a:avLst/>
          </a:prstGeom>
          <a:ln>
            <a:noFill/>
          </a:ln>
        </p:spPr>
        <p:txBody>
          <a:bodyPr vert="horz" lIns="91440" tIns="45720" rIns="91440" bIns="144000" rtlCol="0" anchor="b">
            <a:normAutofit/>
          </a:bodyPr>
          <a:lstStyle>
            <a:lvl1pPr algn="l" defTabSz="685749" rtl="0" eaLnBrk="1" latinLnBrk="0" hangingPunct="1">
              <a:lnSpc>
                <a:spcPct val="120000"/>
              </a:lnSpc>
              <a:spcBef>
                <a:spcPct val="0"/>
              </a:spcBef>
              <a:buNone/>
              <a:defRPr sz="3000" kern="1200" cap="all" spc="75" baseline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hu-HU" dirty="0"/>
              <a:t>Jogi keretek, információk</a:t>
            </a:r>
          </a:p>
        </p:txBody>
      </p:sp>
    </p:spTree>
    <p:extLst>
      <p:ext uri="{BB962C8B-B14F-4D97-AF65-F5344CB8AC3E}">
        <p14:creationId xmlns:p14="http://schemas.microsoft.com/office/powerpoint/2010/main" val="11075007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rtalom helye 1">
            <a:extLst>
              <a:ext uri="{FF2B5EF4-FFF2-40B4-BE49-F238E27FC236}">
                <a16:creationId xmlns:a16="http://schemas.microsoft.com/office/drawing/2014/main" id="{B09CD53F-212B-3E71-8EF2-696F478ECC41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478176" y="1190675"/>
            <a:ext cx="8432559" cy="5047096"/>
          </a:xfrm>
        </p:spPr>
        <p:txBody>
          <a:bodyPr>
            <a:normAutofit/>
          </a:bodyPr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hu-HU" dirty="0"/>
              <a:t>MNB honlap </a:t>
            </a:r>
            <a:r>
              <a:rPr lang="hu-HU" dirty="0" err="1"/>
              <a:t>ABAK</a:t>
            </a:r>
            <a:r>
              <a:rPr lang="hu-HU" dirty="0"/>
              <a:t> oldal frissítése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hu-HU" dirty="0"/>
              <a:t>STEFI hirdetmény – általános információ, pl. szabály változásról, technikai nehézségekről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hu-HU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hu-HU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hu-HU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hu-HU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hu-HU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hu-HU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hu-HU" dirty="0"/>
              <a:t>STEFI feladat (konkrét választ vagy visszaigazolást igénylő, intézményspecifikus, Visszaigazolandó vagy Megválaszolandó)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hu-HU" dirty="0"/>
              <a:t>Email (STEFI hirdetményről és feladatról is megy beállított személynek)</a:t>
            </a:r>
          </a:p>
          <a:p>
            <a:pPr algn="l"/>
            <a:r>
              <a:rPr lang="hu-HU" dirty="0"/>
              <a:t>Emailcím: adatszolgbefalap@mnb.hu</a:t>
            </a:r>
          </a:p>
        </p:txBody>
      </p:sp>
      <p:sp>
        <p:nvSpPr>
          <p:cNvPr id="3" name="Cím 2">
            <a:extLst>
              <a:ext uri="{FF2B5EF4-FFF2-40B4-BE49-F238E27FC236}">
                <a16:creationId xmlns:a16="http://schemas.microsoft.com/office/drawing/2014/main" id="{30853C5F-2850-4FE9-4C7B-F1C88578E5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MNB Kommunikáció formái</a:t>
            </a:r>
          </a:p>
        </p:txBody>
      </p:sp>
      <p:pic>
        <p:nvPicPr>
          <p:cNvPr id="16" name="Kép 15">
            <a:extLst>
              <a:ext uri="{FF2B5EF4-FFF2-40B4-BE49-F238E27FC236}">
                <a16:creationId xmlns:a16="http://schemas.microsoft.com/office/drawing/2014/main" id="{A2B94481-607C-6AAD-A7D5-1320CE1BCC9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06341" y="2389511"/>
            <a:ext cx="5113175" cy="23279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7747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Szöveg helye 35">
            <a:extLst>
              <a:ext uri="{FF2B5EF4-FFF2-40B4-BE49-F238E27FC236}">
                <a16:creationId xmlns:a16="http://schemas.microsoft.com/office/drawing/2014/main" id="{B3468AAB-B57B-176A-F6FB-2F39E324F111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52080" y="1913750"/>
            <a:ext cx="4060817" cy="3694828"/>
          </a:xfrm>
        </p:spPr>
        <p:txBody>
          <a:bodyPr>
            <a:normAutofit fontScale="92500" lnSpcReduction="10000"/>
          </a:bodyPr>
          <a:lstStyle/>
          <a:p>
            <a:pPr algn="l"/>
            <a:r>
              <a:rPr lang="hu-HU" dirty="0"/>
              <a:t>STEFI: </a:t>
            </a:r>
          </a:p>
          <a:p>
            <a:pPr algn="l"/>
            <a:r>
              <a:rPr lang="hu-HU" dirty="0"/>
              <a:t>Tőkepiaci rendelet-&gt;</a:t>
            </a:r>
          </a:p>
          <a:p>
            <a:pPr algn="l"/>
            <a:r>
              <a:rPr lang="hu-HU" dirty="0"/>
              <a:t>Eseti adatszolgáltatás</a:t>
            </a:r>
          </a:p>
          <a:p>
            <a:pPr algn="l"/>
            <a:r>
              <a:rPr lang="hu-HU" dirty="0"/>
              <a:t>(többféle gyakoriság miatt)</a:t>
            </a:r>
          </a:p>
          <a:p>
            <a:pPr algn="l"/>
            <a:r>
              <a:rPr lang="hu-HU" u="sng" dirty="0"/>
              <a:t>-&gt;Nem képződik automatikus feladat</a:t>
            </a:r>
          </a:p>
          <a:p>
            <a:pPr algn="l"/>
            <a:r>
              <a:rPr lang="hu-HU" dirty="0"/>
              <a:t>Adatszolgáltatás kód: </a:t>
            </a:r>
          </a:p>
          <a:p>
            <a:pPr algn="l"/>
            <a:r>
              <a:rPr lang="hu-HU" dirty="0" err="1"/>
              <a:t>AIFM</a:t>
            </a:r>
            <a:r>
              <a:rPr lang="hu-HU" dirty="0"/>
              <a:t> (alapkezelő), AIF1 (alap)</a:t>
            </a:r>
          </a:p>
          <a:p>
            <a:pPr algn="l"/>
            <a:r>
              <a:rPr lang="hu-HU" dirty="0"/>
              <a:t>Vonatkozási idő: Negyedév/Félév/Év első napja-utolsó napja.</a:t>
            </a:r>
          </a:p>
          <a:p>
            <a:endParaRPr lang="hu-HU" dirty="0"/>
          </a:p>
        </p:txBody>
      </p:sp>
      <p:sp>
        <p:nvSpPr>
          <p:cNvPr id="3" name="Cím 2">
            <a:extLst>
              <a:ext uri="{FF2B5EF4-FFF2-40B4-BE49-F238E27FC236}">
                <a16:creationId xmlns:a16="http://schemas.microsoft.com/office/drawing/2014/main" id="{30853C5F-2850-4FE9-4C7B-F1C88578E5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 err="1"/>
              <a:t>AIFMD</a:t>
            </a:r>
            <a:r>
              <a:rPr lang="hu-HU" dirty="0"/>
              <a:t> adatszolgáltatás útja</a:t>
            </a:r>
          </a:p>
        </p:txBody>
      </p:sp>
      <p:sp>
        <p:nvSpPr>
          <p:cNvPr id="5" name="Téglalap 4">
            <a:extLst>
              <a:ext uri="{FF2B5EF4-FFF2-40B4-BE49-F238E27FC236}">
                <a16:creationId xmlns:a16="http://schemas.microsoft.com/office/drawing/2014/main" id="{D3B77FE0-F18B-3A58-FBE4-6AF6AAD1B4E3}"/>
              </a:ext>
            </a:extLst>
          </p:cNvPr>
          <p:cNvSpPr/>
          <p:nvPr/>
        </p:nvSpPr>
        <p:spPr>
          <a:xfrm>
            <a:off x="3918883" y="794552"/>
            <a:ext cx="1614180" cy="746449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001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/>
              <a:t>Adatszolgáltató</a:t>
            </a:r>
          </a:p>
        </p:txBody>
      </p:sp>
      <p:sp>
        <p:nvSpPr>
          <p:cNvPr id="6" name="Téglalap 5">
            <a:extLst>
              <a:ext uri="{FF2B5EF4-FFF2-40B4-BE49-F238E27FC236}">
                <a16:creationId xmlns:a16="http://schemas.microsoft.com/office/drawing/2014/main" id="{8C85F19A-68E9-2BFE-1965-D43956B660FB}"/>
              </a:ext>
            </a:extLst>
          </p:cNvPr>
          <p:cNvSpPr/>
          <p:nvPr/>
        </p:nvSpPr>
        <p:spPr>
          <a:xfrm>
            <a:off x="5675329" y="785702"/>
            <a:ext cx="1614180" cy="746449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001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/>
              <a:t>MNB</a:t>
            </a:r>
          </a:p>
        </p:txBody>
      </p:sp>
      <p:sp>
        <p:nvSpPr>
          <p:cNvPr id="8" name="Téglalap 7">
            <a:extLst>
              <a:ext uri="{FF2B5EF4-FFF2-40B4-BE49-F238E27FC236}">
                <a16:creationId xmlns:a16="http://schemas.microsoft.com/office/drawing/2014/main" id="{AC73D954-ADD8-72EB-584D-6280DD862F2C}"/>
              </a:ext>
            </a:extLst>
          </p:cNvPr>
          <p:cNvSpPr/>
          <p:nvPr/>
        </p:nvSpPr>
        <p:spPr>
          <a:xfrm>
            <a:off x="7425143" y="774036"/>
            <a:ext cx="1614181" cy="746449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001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err="1"/>
              <a:t>ESMA</a:t>
            </a:r>
            <a:endParaRPr lang="hu-HU" dirty="0"/>
          </a:p>
        </p:txBody>
      </p:sp>
      <p:sp>
        <p:nvSpPr>
          <p:cNvPr id="9" name="Téglalap 8">
            <a:extLst>
              <a:ext uri="{FF2B5EF4-FFF2-40B4-BE49-F238E27FC236}">
                <a16:creationId xmlns:a16="http://schemas.microsoft.com/office/drawing/2014/main" id="{A9703A85-825D-B496-D5E9-4B2687A58E99}"/>
              </a:ext>
            </a:extLst>
          </p:cNvPr>
          <p:cNvSpPr/>
          <p:nvPr/>
        </p:nvSpPr>
        <p:spPr>
          <a:xfrm>
            <a:off x="3937541" y="1643634"/>
            <a:ext cx="1614180" cy="2144589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/>
              <a:t>STEFI/</a:t>
            </a:r>
            <a:r>
              <a:rPr lang="hu-HU" dirty="0" err="1"/>
              <a:t>ERA</a:t>
            </a:r>
            <a:r>
              <a:rPr lang="hu-HU" dirty="0"/>
              <a:t> beküldés</a:t>
            </a:r>
          </a:p>
          <a:p>
            <a:pPr algn="ctr"/>
            <a:r>
              <a:rPr lang="hu-HU" dirty="0"/>
              <a:t>(</a:t>
            </a:r>
            <a:r>
              <a:rPr lang="hu-HU" dirty="0" err="1"/>
              <a:t>excel+stressz</a:t>
            </a:r>
            <a:r>
              <a:rPr lang="hu-HU" dirty="0"/>
              <a:t> teszt)</a:t>
            </a:r>
          </a:p>
        </p:txBody>
      </p:sp>
      <p:sp>
        <p:nvSpPr>
          <p:cNvPr id="12" name="Téglalap 11">
            <a:extLst>
              <a:ext uri="{FF2B5EF4-FFF2-40B4-BE49-F238E27FC236}">
                <a16:creationId xmlns:a16="http://schemas.microsoft.com/office/drawing/2014/main" id="{368AAD54-8C8B-F429-91A2-5817EA4662DB}"/>
              </a:ext>
            </a:extLst>
          </p:cNvPr>
          <p:cNvSpPr/>
          <p:nvPr/>
        </p:nvSpPr>
        <p:spPr>
          <a:xfrm>
            <a:off x="5691305" y="1643633"/>
            <a:ext cx="1638208" cy="2144593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/>
              <a:t>Ideiglenes tárolás, táblaszabály alapú </a:t>
            </a:r>
            <a:r>
              <a:rPr lang="hu-HU" dirty="0" err="1"/>
              <a:t>validálás</a:t>
            </a:r>
            <a:r>
              <a:rPr lang="hu-HU" dirty="0"/>
              <a:t>, ISO20022 XML átalakítás</a:t>
            </a:r>
          </a:p>
        </p:txBody>
      </p:sp>
      <p:sp>
        <p:nvSpPr>
          <p:cNvPr id="15" name="Téglalap 14">
            <a:extLst>
              <a:ext uri="{FF2B5EF4-FFF2-40B4-BE49-F238E27FC236}">
                <a16:creationId xmlns:a16="http://schemas.microsoft.com/office/drawing/2014/main" id="{D7C937A3-911F-0CD0-D54C-D047E0E2288A}"/>
              </a:ext>
            </a:extLst>
          </p:cNvPr>
          <p:cNvSpPr/>
          <p:nvPr/>
        </p:nvSpPr>
        <p:spPr>
          <a:xfrm>
            <a:off x="7425142" y="2968580"/>
            <a:ext cx="1614181" cy="2144589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/>
              <a:t>Validáció, </a:t>
            </a:r>
            <a:r>
              <a:rPr lang="hu-HU" dirty="0" err="1"/>
              <a:t>feedback</a:t>
            </a:r>
            <a:r>
              <a:rPr lang="hu-HU" dirty="0"/>
              <a:t> elküldés,</a:t>
            </a:r>
          </a:p>
          <a:p>
            <a:pPr algn="ctr"/>
            <a:r>
              <a:rPr lang="hu-HU" dirty="0"/>
              <a:t>befogadás  </a:t>
            </a:r>
          </a:p>
          <a:p>
            <a:pPr algn="ctr"/>
            <a:r>
              <a:rPr lang="hu-HU" dirty="0"/>
              <a:t>(ha hibátlan)</a:t>
            </a:r>
          </a:p>
        </p:txBody>
      </p:sp>
      <p:sp>
        <p:nvSpPr>
          <p:cNvPr id="20" name="Téglalap 19">
            <a:extLst>
              <a:ext uri="{FF2B5EF4-FFF2-40B4-BE49-F238E27FC236}">
                <a16:creationId xmlns:a16="http://schemas.microsoft.com/office/drawing/2014/main" id="{8BD49C1E-4902-ACD7-A748-36BC7C69A33D}"/>
              </a:ext>
            </a:extLst>
          </p:cNvPr>
          <p:cNvSpPr/>
          <p:nvPr/>
        </p:nvSpPr>
        <p:spPr>
          <a:xfrm>
            <a:off x="5691305" y="4160972"/>
            <a:ext cx="1598204" cy="1715863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/>
              <a:t>Befogadás/</a:t>
            </a:r>
          </a:p>
          <a:p>
            <a:pPr algn="ctr"/>
            <a:r>
              <a:rPr lang="hu-HU" dirty="0"/>
              <a:t>elutasítás </a:t>
            </a:r>
            <a:r>
              <a:rPr lang="hu-HU" dirty="0" err="1"/>
              <a:t>feedback</a:t>
            </a:r>
            <a:r>
              <a:rPr lang="hu-HU" dirty="0"/>
              <a:t> alapján</a:t>
            </a:r>
          </a:p>
          <a:p>
            <a:pPr algn="ctr"/>
            <a:r>
              <a:rPr lang="hu-HU" dirty="0"/>
              <a:t>Adatok tárolása</a:t>
            </a:r>
          </a:p>
        </p:txBody>
      </p:sp>
      <p:sp>
        <p:nvSpPr>
          <p:cNvPr id="24" name="Téglalap 23">
            <a:extLst>
              <a:ext uri="{FF2B5EF4-FFF2-40B4-BE49-F238E27FC236}">
                <a16:creationId xmlns:a16="http://schemas.microsoft.com/office/drawing/2014/main" id="{A34DE0CD-C8A2-BEFA-D11A-3D0C8B87A26F}"/>
              </a:ext>
            </a:extLst>
          </p:cNvPr>
          <p:cNvSpPr/>
          <p:nvPr/>
        </p:nvSpPr>
        <p:spPr>
          <a:xfrm>
            <a:off x="3937541" y="4160972"/>
            <a:ext cx="1614180" cy="1715863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/>
              <a:t>Email, küldési napló bejegyzés elfogadásról vagy elutasításról</a:t>
            </a:r>
          </a:p>
        </p:txBody>
      </p:sp>
      <p:sp>
        <p:nvSpPr>
          <p:cNvPr id="54" name="Nyíl: jobbra mutató 53">
            <a:extLst>
              <a:ext uri="{FF2B5EF4-FFF2-40B4-BE49-F238E27FC236}">
                <a16:creationId xmlns:a16="http://schemas.microsoft.com/office/drawing/2014/main" id="{D95F73CD-8DFE-6118-1DF1-7C5A197C15C0}"/>
              </a:ext>
            </a:extLst>
          </p:cNvPr>
          <p:cNvSpPr/>
          <p:nvPr/>
        </p:nvSpPr>
        <p:spPr>
          <a:xfrm>
            <a:off x="5430416" y="2556588"/>
            <a:ext cx="382555" cy="307910"/>
          </a:xfrm>
          <a:prstGeom prst="rightArrow">
            <a:avLst/>
          </a:prstGeom>
          <a:solidFill>
            <a:srgbClr val="002060"/>
          </a:solidFill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55" name="Nyíl: jobbra mutató 54">
            <a:extLst>
              <a:ext uri="{FF2B5EF4-FFF2-40B4-BE49-F238E27FC236}">
                <a16:creationId xmlns:a16="http://schemas.microsoft.com/office/drawing/2014/main" id="{6DF790DD-E4A4-5402-BD00-DB366771B5BC}"/>
              </a:ext>
            </a:extLst>
          </p:cNvPr>
          <p:cNvSpPr/>
          <p:nvPr/>
        </p:nvSpPr>
        <p:spPr>
          <a:xfrm rot="1934759">
            <a:off x="7259331" y="2765529"/>
            <a:ext cx="382555" cy="307910"/>
          </a:xfrm>
          <a:prstGeom prst="rightArrow">
            <a:avLst/>
          </a:prstGeom>
          <a:solidFill>
            <a:srgbClr val="002060"/>
          </a:solidFill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56" name="Nyíl: jobbra mutató 55">
            <a:extLst>
              <a:ext uri="{FF2B5EF4-FFF2-40B4-BE49-F238E27FC236}">
                <a16:creationId xmlns:a16="http://schemas.microsoft.com/office/drawing/2014/main" id="{A1C5E805-4591-B140-4F4E-27B1A58FA977}"/>
              </a:ext>
            </a:extLst>
          </p:cNvPr>
          <p:cNvSpPr/>
          <p:nvPr/>
        </p:nvSpPr>
        <p:spPr>
          <a:xfrm rot="7827100">
            <a:off x="7186051" y="5036145"/>
            <a:ext cx="382555" cy="307910"/>
          </a:xfrm>
          <a:prstGeom prst="rightArrow">
            <a:avLst/>
          </a:prstGeom>
          <a:solidFill>
            <a:srgbClr val="002060"/>
          </a:solidFill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57" name="Nyíl: jobbra mutató 56">
            <a:extLst>
              <a:ext uri="{FF2B5EF4-FFF2-40B4-BE49-F238E27FC236}">
                <a16:creationId xmlns:a16="http://schemas.microsoft.com/office/drawing/2014/main" id="{6BA5A17F-C7E9-9E16-F097-CE7F1C9AD7C3}"/>
              </a:ext>
            </a:extLst>
          </p:cNvPr>
          <p:cNvSpPr/>
          <p:nvPr/>
        </p:nvSpPr>
        <p:spPr>
          <a:xfrm rot="10800000">
            <a:off x="5430415" y="4959213"/>
            <a:ext cx="382555" cy="307910"/>
          </a:xfrm>
          <a:prstGeom prst="rightArrow">
            <a:avLst/>
          </a:prstGeom>
          <a:solidFill>
            <a:srgbClr val="002060"/>
          </a:solidFill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" name="Folyamatábra: Mágneslemez 1">
            <a:extLst>
              <a:ext uri="{FF2B5EF4-FFF2-40B4-BE49-F238E27FC236}">
                <a16:creationId xmlns:a16="http://schemas.microsoft.com/office/drawing/2014/main" id="{15B4FCA4-00CE-9A4B-BA62-5E5F13FFE634}"/>
              </a:ext>
            </a:extLst>
          </p:cNvPr>
          <p:cNvSpPr/>
          <p:nvPr/>
        </p:nvSpPr>
        <p:spPr>
          <a:xfrm>
            <a:off x="7694527" y="1748975"/>
            <a:ext cx="1213394" cy="991115"/>
          </a:xfrm>
          <a:prstGeom prst="flowChartMagneticDisk">
            <a:avLst/>
          </a:prstGeom>
          <a:solidFill>
            <a:schemeClr val="accent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err="1"/>
              <a:t>FUND</a:t>
            </a:r>
            <a:endParaRPr lang="hu-HU" dirty="0"/>
          </a:p>
          <a:p>
            <a:pPr algn="ctr"/>
            <a:r>
              <a:rPr lang="hu-HU" dirty="0"/>
              <a:t>Regiszter</a:t>
            </a:r>
          </a:p>
        </p:txBody>
      </p:sp>
      <p:sp>
        <p:nvSpPr>
          <p:cNvPr id="7" name="Nyíl: felfelé-lefelé mutató 6">
            <a:extLst>
              <a:ext uri="{FF2B5EF4-FFF2-40B4-BE49-F238E27FC236}">
                <a16:creationId xmlns:a16="http://schemas.microsoft.com/office/drawing/2014/main" id="{5349E7EB-83DF-867E-1529-3C8E28EE00B6}"/>
              </a:ext>
            </a:extLst>
          </p:cNvPr>
          <p:cNvSpPr/>
          <p:nvPr/>
        </p:nvSpPr>
        <p:spPr>
          <a:xfrm>
            <a:off x="8174192" y="2566188"/>
            <a:ext cx="254063" cy="706592"/>
          </a:xfrm>
          <a:prstGeom prst="upDownArrow">
            <a:avLst/>
          </a:prstGeom>
          <a:solidFill>
            <a:schemeClr val="accent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0" name="Nyíl: jobbra mutató 9">
            <a:extLst>
              <a:ext uri="{FF2B5EF4-FFF2-40B4-BE49-F238E27FC236}">
                <a16:creationId xmlns:a16="http://schemas.microsoft.com/office/drawing/2014/main" id="{58A9708D-2FE1-5363-6BA6-2E9A110C9C0D}"/>
              </a:ext>
            </a:extLst>
          </p:cNvPr>
          <p:cNvSpPr/>
          <p:nvPr/>
        </p:nvSpPr>
        <p:spPr>
          <a:xfrm rot="1934759">
            <a:off x="7012090" y="1454309"/>
            <a:ext cx="919957" cy="434180"/>
          </a:xfrm>
          <a:prstGeom prst="rightArrow">
            <a:avLst/>
          </a:prstGeom>
          <a:solidFill>
            <a:schemeClr val="accent2"/>
          </a:solidFill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8172144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rtalom helye 1">
            <a:extLst>
              <a:ext uri="{FF2B5EF4-FFF2-40B4-BE49-F238E27FC236}">
                <a16:creationId xmlns:a16="http://schemas.microsoft.com/office/drawing/2014/main" id="{B09CD53F-212B-3E71-8EF2-696F478ECC41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239088" y="1269547"/>
            <a:ext cx="8665824" cy="5047096"/>
          </a:xfrm>
        </p:spPr>
        <p:txBody>
          <a:bodyPr>
            <a:normAutofit/>
          </a:bodyPr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hu-HU" b="1" dirty="0"/>
              <a:t>Feldolgozott</a:t>
            </a:r>
            <a:r>
              <a:rPr lang="hu-HU" dirty="0"/>
              <a:t> státusz esetén befogadott a jelentés!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hu-HU" dirty="0"/>
              <a:t>Amennyiben van feldolgozott státuszú jelentés a vonatkozási időre, akkor és csak akkor szükséges módosításhoz módosító jelentést küldeni (módosuló sorok (legalább 1!) Z oszlopa „</a:t>
            </a:r>
            <a:r>
              <a:rPr lang="hu-HU" dirty="0" err="1"/>
              <a:t>M”jelölést</a:t>
            </a:r>
            <a:r>
              <a:rPr lang="hu-HU" dirty="0"/>
              <a:t> kap)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hu-HU" dirty="0"/>
              <a:t>STEFI online tábla kitöltő nem használható ennél a jelentésnél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hu-HU" dirty="0"/>
              <a:t>Javasoljuk új sablon letöltését STEFI-</a:t>
            </a:r>
            <a:r>
              <a:rPr lang="hu-HU" dirty="0" err="1"/>
              <a:t>ből</a:t>
            </a:r>
            <a:r>
              <a:rPr lang="hu-HU" dirty="0"/>
              <a:t>! (pl. szóköz probléma megoldása)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hu-HU" dirty="0"/>
              <a:t>Ismétlősorok megfelelő száma (</a:t>
            </a:r>
            <a:r>
              <a:rPr lang="hu-HU" dirty="0" err="1"/>
              <a:t>GYIK</a:t>
            </a:r>
            <a:r>
              <a:rPr lang="hu-HU" dirty="0"/>
              <a:t>-ban 2. pont)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hu-HU" dirty="0" err="1"/>
              <a:t>Stress</a:t>
            </a:r>
            <a:r>
              <a:rPr lang="hu-HU" dirty="0"/>
              <a:t> teszt XML csatolás jelentés ellenőrzés után (NÉVKONVENCIÓ!)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hu-HU" dirty="0"/>
              <a:t>Jelentésnek nincs névmegkötése, de neve NEM LEHET AZONOS </a:t>
            </a:r>
            <a:r>
              <a:rPr lang="hu-HU" dirty="0" err="1"/>
              <a:t>stress</a:t>
            </a:r>
            <a:r>
              <a:rPr lang="hu-HU" dirty="0"/>
              <a:t> teszt megnevezéssel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hu-HU" dirty="0"/>
              <a:t>AIF11211.. sorok egyikében (eszköztípus kategóriák) kell valamilyen értéket (0 is jó), de az AIF110301 és AIF110302 sorokon feltűntetett értékeket kell besorolni az alap jellemzői alapján a AIF1121 kezdetű sorok a/ b / c oszlopaiba.</a:t>
            </a:r>
          </a:p>
        </p:txBody>
      </p:sp>
      <p:sp>
        <p:nvSpPr>
          <p:cNvPr id="3" name="Cím 2">
            <a:extLst>
              <a:ext uri="{FF2B5EF4-FFF2-40B4-BE49-F238E27FC236}">
                <a16:creationId xmlns:a16="http://schemas.microsoft.com/office/drawing/2014/main" id="{30853C5F-2850-4FE9-4C7B-F1C88578E5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Gyakori hibák befogadáskor I.</a:t>
            </a:r>
          </a:p>
        </p:txBody>
      </p:sp>
    </p:spTree>
    <p:extLst>
      <p:ext uri="{BB962C8B-B14F-4D97-AF65-F5344CB8AC3E}">
        <p14:creationId xmlns:p14="http://schemas.microsoft.com/office/powerpoint/2010/main" val="17306288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rtalom helye 1">
            <a:extLst>
              <a:ext uri="{FF2B5EF4-FFF2-40B4-BE49-F238E27FC236}">
                <a16:creationId xmlns:a16="http://schemas.microsoft.com/office/drawing/2014/main" id="{B09CD53F-212B-3E71-8EF2-696F478ECC41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239088" y="1269547"/>
            <a:ext cx="8665824" cy="5278006"/>
          </a:xfrm>
        </p:spPr>
        <p:txBody>
          <a:bodyPr>
            <a:normAutofit fontScale="92500" lnSpcReduction="20000"/>
          </a:bodyPr>
          <a:lstStyle/>
          <a:p>
            <a:pPr lvl="0" algn="l">
              <a:lnSpc>
                <a:spcPct val="115000"/>
              </a:lnSpc>
            </a:pPr>
            <a:r>
              <a:rPr lang="hu-HU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ABAK</a:t>
            </a:r>
            <a:r>
              <a:rPr lang="hu-HU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jelentés hiba: </a:t>
            </a:r>
            <a:r>
              <a:rPr lang="hu-HU" sz="18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Amennyiben a </a:t>
            </a:r>
            <a:r>
              <a:rPr lang="hu-HU" sz="1800" i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predominant</a:t>
            </a:r>
            <a:r>
              <a:rPr lang="hu-HU" sz="18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sz="1800" i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aif</a:t>
            </a:r>
            <a:r>
              <a:rPr lang="hu-HU" sz="18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sz="1800" i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type</a:t>
            </a:r>
            <a:r>
              <a:rPr lang="hu-HU" sz="18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értéke nem </a:t>
            </a:r>
            <a:r>
              <a:rPr lang="hu-HU" sz="1800" i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NONE</a:t>
            </a:r>
            <a:r>
              <a:rPr lang="hu-HU" sz="18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akkor csak a </a:t>
            </a:r>
            <a:r>
              <a:rPr lang="hu-HU" sz="1800" i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predominant</a:t>
            </a:r>
            <a:r>
              <a:rPr lang="hu-HU" sz="18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sz="1800" i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aif</a:t>
            </a:r>
            <a:r>
              <a:rPr lang="hu-HU" sz="18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sz="1800" i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type-nak</a:t>
            </a:r>
            <a:r>
              <a:rPr lang="hu-HU" sz="18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megfelelő szekció lehet kitöltve!</a:t>
            </a:r>
          </a:p>
          <a:p>
            <a:pPr lvl="0" algn="l">
              <a:lnSpc>
                <a:spcPct val="115000"/>
              </a:lnSpc>
            </a:pPr>
            <a:r>
              <a:rPr lang="hu-HU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Értelemzés: A AIF1057 mezőben megadott érték alapján töltendő a AIF1058 kezdetű blokkok.</a:t>
            </a:r>
          </a:p>
          <a:p>
            <a:pPr marL="457200" indent="-228600" algn="l">
              <a:lnSpc>
                <a:spcPct val="115000"/>
              </a:lnSpc>
            </a:pPr>
            <a:r>
              <a:rPr lang="hu-HU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AIF1057= </a:t>
            </a:r>
            <a:r>
              <a:rPr lang="hu-HU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HFND</a:t>
            </a:r>
            <a:r>
              <a:rPr lang="hu-HU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hu-HU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Hedge</a:t>
            </a:r>
            <a:r>
              <a:rPr lang="hu-HU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fund</a:t>
            </a:r>
            <a:r>
              <a:rPr lang="hu-HU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strategies</a:t>
            </a:r>
            <a:r>
              <a:rPr lang="hu-HU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 esetében csak a AIF1058101- AIF1058117 közti szakasz tölthető.</a:t>
            </a:r>
          </a:p>
          <a:p>
            <a:pPr marL="457200" indent="-228600" algn="l">
              <a:lnSpc>
                <a:spcPct val="115000"/>
              </a:lnSpc>
            </a:pPr>
            <a:r>
              <a:rPr lang="hu-HU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AIF1057= </a:t>
            </a:r>
            <a:r>
              <a:rPr lang="hu-HU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PEQF</a:t>
            </a:r>
            <a:r>
              <a:rPr lang="hu-HU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hu-HU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Private</a:t>
            </a:r>
            <a:r>
              <a:rPr lang="hu-HU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equity</a:t>
            </a:r>
            <a:r>
              <a:rPr lang="hu-HU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strategies</a:t>
            </a:r>
            <a:r>
              <a:rPr lang="hu-HU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 esetében csak a AIF1058201- AIF1058205 közti szakasz tölthető.</a:t>
            </a:r>
          </a:p>
          <a:p>
            <a:pPr marL="457200" indent="-228600" algn="l">
              <a:lnSpc>
                <a:spcPct val="115000"/>
              </a:lnSpc>
            </a:pPr>
            <a:r>
              <a:rPr lang="hu-HU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AIF1057= REST (Real </a:t>
            </a:r>
            <a:r>
              <a:rPr lang="hu-HU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estate</a:t>
            </a:r>
            <a:r>
              <a:rPr lang="hu-HU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strategies</a:t>
            </a:r>
            <a:r>
              <a:rPr lang="hu-HU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 esetében csak a AIF1058301- AIF1058305 közti szakasz tölthető.</a:t>
            </a:r>
          </a:p>
          <a:p>
            <a:pPr marL="457200" indent="-228600" algn="l">
              <a:lnSpc>
                <a:spcPct val="115000"/>
              </a:lnSpc>
            </a:pPr>
            <a:r>
              <a:rPr lang="hu-HU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AIF1057= </a:t>
            </a:r>
            <a:r>
              <a:rPr lang="hu-HU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FOFS</a:t>
            </a:r>
            <a:r>
              <a:rPr lang="hu-HU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hu-HU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Fund</a:t>
            </a:r>
            <a:r>
              <a:rPr lang="hu-HU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of </a:t>
            </a:r>
            <a:r>
              <a:rPr lang="hu-HU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fund</a:t>
            </a:r>
            <a:r>
              <a:rPr lang="hu-HU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strategies</a:t>
            </a:r>
            <a:r>
              <a:rPr lang="hu-HU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 esetében csak a AIF1058401- AIF1058403 közti szakasz tölthető.</a:t>
            </a:r>
          </a:p>
          <a:p>
            <a:pPr marL="457200" indent="-228600" algn="l">
              <a:lnSpc>
                <a:spcPct val="115000"/>
              </a:lnSpc>
            </a:pPr>
            <a:r>
              <a:rPr lang="hu-HU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AIF1057= </a:t>
            </a:r>
            <a:r>
              <a:rPr lang="hu-HU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OTHR</a:t>
            </a:r>
            <a:r>
              <a:rPr lang="hu-HU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hu-HU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Other</a:t>
            </a:r>
            <a:r>
              <a:rPr lang="hu-HU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Strategy</a:t>
            </a:r>
            <a:r>
              <a:rPr lang="hu-HU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 esetében csak a AIF1058501- AIF1058505 közti szakasz tölthető.</a:t>
            </a:r>
          </a:p>
          <a:p>
            <a:pPr marL="457200" indent="-228600" algn="l">
              <a:lnSpc>
                <a:spcPct val="115000"/>
              </a:lnSpc>
              <a:spcAft>
                <a:spcPts val="750"/>
              </a:spcAft>
            </a:pPr>
            <a:r>
              <a:rPr lang="hu-HU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AIF1057= </a:t>
            </a:r>
            <a:r>
              <a:rPr lang="hu-HU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NONE</a:t>
            </a:r>
            <a:r>
              <a:rPr lang="hu-HU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esetében tölthető több blokk egyszerre</a:t>
            </a:r>
          </a:p>
          <a:p>
            <a:pPr marL="457200" indent="-228600" algn="l">
              <a:lnSpc>
                <a:spcPct val="115000"/>
              </a:lnSpc>
              <a:spcAft>
                <a:spcPts val="750"/>
              </a:spcAft>
            </a:pPr>
            <a:endParaRPr lang="hu-H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indent="-228600" algn="l">
              <a:lnSpc>
                <a:spcPct val="115000"/>
              </a:lnSpc>
              <a:spcAft>
                <a:spcPts val="750"/>
              </a:spcAft>
            </a:pPr>
            <a:r>
              <a:rPr lang="hu-HU" sz="1800" i="1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Jelentéstáblák megfeleltetése az IT </a:t>
            </a:r>
            <a:r>
              <a:rPr lang="hu-HU" sz="1800" i="1" u="sng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Guidance-hez</a:t>
            </a:r>
            <a:r>
              <a:rPr lang="hu-HU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(MNB honlapon csatolmány)</a:t>
            </a:r>
          </a:p>
        </p:txBody>
      </p:sp>
      <p:sp>
        <p:nvSpPr>
          <p:cNvPr id="3" name="Cím 2">
            <a:extLst>
              <a:ext uri="{FF2B5EF4-FFF2-40B4-BE49-F238E27FC236}">
                <a16:creationId xmlns:a16="http://schemas.microsoft.com/office/drawing/2014/main" id="{30853C5F-2850-4FE9-4C7B-F1C88578E5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Gyakori hibák befogadáskor II.</a:t>
            </a:r>
          </a:p>
        </p:txBody>
      </p:sp>
    </p:spTree>
    <p:extLst>
      <p:ext uri="{BB962C8B-B14F-4D97-AF65-F5344CB8AC3E}">
        <p14:creationId xmlns:p14="http://schemas.microsoft.com/office/powerpoint/2010/main" val="181660607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rtalom helye 1">
            <a:extLst>
              <a:ext uri="{FF2B5EF4-FFF2-40B4-BE49-F238E27FC236}">
                <a16:creationId xmlns:a16="http://schemas.microsoft.com/office/drawing/2014/main" id="{B09CD53F-212B-3E71-8EF2-696F478ECC41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239088" y="1269547"/>
            <a:ext cx="8665824" cy="5278006"/>
          </a:xfrm>
        </p:spPr>
        <p:txBody>
          <a:bodyPr>
            <a:normAutofit fontScale="85000" lnSpcReduction="10000"/>
          </a:bodyPr>
          <a:lstStyle/>
          <a:p>
            <a:pPr marL="285750" lvl="0" indent="-285750" algn="l">
              <a:lnSpc>
                <a:spcPct val="115000"/>
              </a:lnSpc>
              <a:buFont typeface="Arial" panose="020B0604020202020204" pitchFamily="34" charset="0"/>
              <a:buChar char="•"/>
            </a:pPr>
            <a:r>
              <a:rPr lang="hu-HU" sz="2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ESMA</a:t>
            </a:r>
            <a:r>
              <a:rPr lang="hu-HU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jelöli ki az adatminőségi szabályokat, évente felülvizsgálja azokat</a:t>
            </a:r>
          </a:p>
          <a:p>
            <a:pPr marL="285750" lvl="0" indent="-285750" algn="l">
              <a:lnSpc>
                <a:spcPct val="115000"/>
              </a:lnSpc>
              <a:buFont typeface="Arial" panose="020B0604020202020204" pitchFamily="34" charset="0"/>
              <a:buChar char="•"/>
            </a:pPr>
            <a:r>
              <a:rPr lang="hu-HU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2023.03.07-én STEFI Hirdetmény az adatminőségi szabályokról (</a:t>
            </a:r>
            <a:r>
              <a:rPr lang="hu-HU" sz="2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ESMA</a:t>
            </a:r>
            <a:r>
              <a:rPr lang="hu-HU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elfogadást követően)</a:t>
            </a:r>
            <a:endParaRPr lang="hu-HU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lvl="0" indent="-285750" algn="l">
              <a:lnSpc>
                <a:spcPct val="115000"/>
              </a:lnSpc>
              <a:buFont typeface="Arial" panose="020B0604020202020204" pitchFamily="34" charset="0"/>
              <a:buChar char="•"/>
            </a:pPr>
            <a:r>
              <a:rPr lang="hu-HU" sz="2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ESMA</a:t>
            </a:r>
            <a:r>
              <a:rPr lang="hu-HU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ütemezés szerint végzi az MNB az ellenőrzést.</a:t>
            </a:r>
          </a:p>
          <a:p>
            <a:pPr lvl="0" algn="l">
              <a:lnSpc>
                <a:spcPct val="115000"/>
              </a:lnSpc>
            </a:pPr>
            <a:r>
              <a:rPr lang="hu-HU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2023-ban június 16-án kezdődött az adatminőség ellenőrzés</a:t>
            </a:r>
          </a:p>
          <a:p>
            <a:pPr marL="285750" lvl="0" indent="-285750" algn="l">
              <a:lnSpc>
                <a:spcPct val="115000"/>
              </a:lnSpc>
              <a:buFont typeface="Arial" panose="020B0604020202020204" pitchFamily="34" charset="0"/>
              <a:buChar char="•"/>
            </a:pPr>
            <a:r>
              <a:rPr lang="hu-HU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Az </a:t>
            </a:r>
            <a:r>
              <a:rPr lang="hu-HU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ellenőrzés csak feldolgozott státuszú jelentésekre elvégezhető</a:t>
            </a:r>
          </a:p>
          <a:p>
            <a:pPr marL="285750" lvl="0" indent="-285750" algn="l">
              <a:lnSpc>
                <a:spcPct val="115000"/>
              </a:lnSpc>
              <a:buFont typeface="Arial" panose="020B0604020202020204" pitchFamily="34" charset="0"/>
              <a:buChar char="•"/>
            </a:pPr>
            <a:r>
              <a:rPr lang="hu-HU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Javítás csak módosító jelentés a STEFI rendszeren való benyújtásával (Adatszolgáltatás menü) lehetséges (csatolmányként nem elfogadható)</a:t>
            </a:r>
          </a:p>
          <a:p>
            <a:pPr marL="285750" lvl="0" indent="-285750" algn="l">
              <a:lnSpc>
                <a:spcPct val="115000"/>
              </a:lnSpc>
              <a:buFont typeface="Arial" panose="020B0604020202020204" pitchFamily="34" charset="0"/>
              <a:buChar char="•"/>
            </a:pPr>
            <a:r>
              <a:rPr lang="hu-HU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61 Alapkezelőnek küldött az MNB adatminőségi vizsgálat hibalistát</a:t>
            </a:r>
          </a:p>
          <a:p>
            <a:pPr lvl="0" algn="l">
              <a:lnSpc>
                <a:spcPct val="115000"/>
              </a:lnSpc>
            </a:pPr>
            <a:endParaRPr lang="hu-H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Cím 2">
            <a:extLst>
              <a:ext uri="{FF2B5EF4-FFF2-40B4-BE49-F238E27FC236}">
                <a16:creationId xmlns:a16="http://schemas.microsoft.com/office/drawing/2014/main" id="{30853C5F-2850-4FE9-4C7B-F1C88578E5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Adatminőség vizsgálat</a:t>
            </a:r>
          </a:p>
        </p:txBody>
      </p:sp>
    </p:spTree>
    <p:extLst>
      <p:ext uri="{BB962C8B-B14F-4D97-AF65-F5344CB8AC3E}">
        <p14:creationId xmlns:p14="http://schemas.microsoft.com/office/powerpoint/2010/main" val="162415803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rtalom helye 1">
            <a:extLst>
              <a:ext uri="{FF2B5EF4-FFF2-40B4-BE49-F238E27FC236}">
                <a16:creationId xmlns:a16="http://schemas.microsoft.com/office/drawing/2014/main" id="{B09CD53F-212B-3E71-8EF2-696F478ECC41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161848" y="1223303"/>
            <a:ext cx="8665824" cy="5278006"/>
          </a:xfrm>
        </p:spPr>
        <p:txBody>
          <a:bodyPr>
            <a:normAutofit/>
          </a:bodyPr>
          <a:lstStyle/>
          <a:p>
            <a:pPr marL="285750" lvl="0" indent="-285750" algn="l">
              <a:lnSpc>
                <a:spcPct val="115000"/>
              </a:lnSpc>
              <a:buFont typeface="Arial" panose="020B0604020202020204" pitchFamily="34" charset="0"/>
              <a:buChar char="•"/>
            </a:pPr>
            <a:r>
              <a:rPr lang="hu-HU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AIF1053 </a:t>
            </a:r>
            <a:r>
              <a:rPr lang="hu-HU" sz="18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NAV</a:t>
            </a:r>
            <a:r>
              <a:rPr lang="hu-HU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értéke nem megfelelő devizában van. AIF1049 mezőben szükséges megadni az ABA bázisdevizáját és ebben a devizában szükséges megadni az összes adatot </a:t>
            </a:r>
          </a:p>
          <a:p>
            <a:pPr lvl="0" algn="l">
              <a:lnSpc>
                <a:spcPct val="115000"/>
              </a:lnSpc>
            </a:pPr>
            <a:r>
              <a:rPr lang="hu-HU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(Lásd iránymutatás magyar változatának 58. és 59. bekezdése)</a:t>
            </a:r>
          </a:p>
          <a:p>
            <a:pPr marL="285750" indent="-285750" algn="l">
              <a:lnSpc>
                <a:spcPct val="115000"/>
              </a:lnSpc>
              <a:buFont typeface="Arial" panose="020B0604020202020204" pitchFamily="34" charset="0"/>
              <a:buChar char="•"/>
            </a:pPr>
            <a:r>
              <a:rPr lang="hu-HU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AIF1290 és AIF1291 mezőkben nem százalékos érték van megadva, pl. „97” azaz 97% helyett 0,97 szerepel a mezőben.</a:t>
            </a:r>
          </a:p>
          <a:p>
            <a:pPr lvl="0" algn="l">
              <a:lnSpc>
                <a:spcPct val="115000"/>
              </a:lnSpc>
            </a:pPr>
            <a:endParaRPr lang="hu-H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l">
              <a:lnSpc>
                <a:spcPct val="115000"/>
              </a:lnSpc>
            </a:pPr>
            <a:r>
              <a:rPr lang="hu-HU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Hibaszabály (mind a két esetre):</a:t>
            </a:r>
          </a:p>
          <a:p>
            <a:pPr lvl="0" algn="l">
              <a:lnSpc>
                <a:spcPct val="115000"/>
              </a:lnSpc>
            </a:pPr>
            <a:r>
              <a:rPr lang="hu-HU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AIFMS_DQT_4060500_WARNING3:</a:t>
            </a:r>
            <a:r>
              <a:rPr lang="hu-HU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Commitment</a:t>
            </a:r>
            <a:r>
              <a:rPr lang="hu-HU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leverage</a:t>
            </a:r>
            <a:r>
              <a:rPr lang="hu-HU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deviation</a:t>
            </a:r>
            <a:r>
              <a:rPr lang="hu-HU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from</a:t>
            </a:r>
            <a:r>
              <a:rPr lang="hu-HU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</a:t>
            </a:r>
            <a:r>
              <a:rPr lang="hu-HU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AuM</a:t>
            </a:r>
            <a:r>
              <a:rPr lang="hu-HU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/</a:t>
            </a:r>
            <a:r>
              <a:rPr lang="hu-HU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NAV</a:t>
            </a:r>
            <a:r>
              <a:rPr lang="hu-HU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leverage</a:t>
            </a:r>
            <a:r>
              <a:rPr lang="hu-HU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2022.12.31</a:t>
            </a:r>
            <a:r>
              <a:rPr lang="hu-HU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-re vonatkozóan </a:t>
            </a:r>
            <a:r>
              <a:rPr lang="hu-HU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62,29%-</a:t>
            </a:r>
            <a:r>
              <a:rPr lang="hu-HU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os hibaarány.</a:t>
            </a:r>
          </a:p>
          <a:p>
            <a:pPr lvl="0" algn="l">
              <a:lnSpc>
                <a:spcPct val="115000"/>
              </a:lnSpc>
            </a:pPr>
            <a:endParaRPr lang="hu-HU" sz="18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l">
              <a:lnSpc>
                <a:spcPct val="115000"/>
              </a:lnSpc>
            </a:pPr>
            <a:endParaRPr lang="hu-H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Cím 2">
            <a:extLst>
              <a:ext uri="{FF2B5EF4-FFF2-40B4-BE49-F238E27FC236}">
                <a16:creationId xmlns:a16="http://schemas.microsoft.com/office/drawing/2014/main" id="{30853C5F-2850-4FE9-4C7B-F1C88578E5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Adatminőségi problémák I.</a:t>
            </a:r>
          </a:p>
        </p:txBody>
      </p:sp>
    </p:spTree>
    <p:extLst>
      <p:ext uri="{BB962C8B-B14F-4D97-AF65-F5344CB8AC3E}">
        <p14:creationId xmlns:p14="http://schemas.microsoft.com/office/powerpoint/2010/main" val="1515237626"/>
      </p:ext>
    </p:extLst>
  </p:cSld>
  <p:clrMapOvr>
    <a:masterClrMapping/>
  </p:clrMapOvr>
</p:sld>
</file>

<file path=ppt/theme/theme1.xml><?xml version="1.0" encoding="utf-8"?>
<a:theme xmlns:a="http://schemas.openxmlformats.org/drawingml/2006/main" name="MNB téma 4_3 új">
  <a:themeElements>
    <a:clrScheme name="MNB séma">
      <a:dk1>
        <a:sysClr val="windowText" lastClr="000000"/>
      </a:dk1>
      <a:lt1>
        <a:sysClr val="window" lastClr="FFFFFF"/>
      </a:lt1>
      <a:dk2>
        <a:srgbClr val="0C2148"/>
      </a:dk2>
      <a:lt2>
        <a:srgbClr val="E7E6E6"/>
      </a:lt2>
      <a:accent1>
        <a:srgbClr val="009EE0"/>
      </a:accent1>
      <a:accent2>
        <a:srgbClr val="48A0AE"/>
      </a:accent2>
      <a:accent3>
        <a:srgbClr val="DA0000"/>
      </a:accent3>
      <a:accent4>
        <a:srgbClr val="E57200"/>
      </a:accent4>
      <a:accent5>
        <a:srgbClr val="F6A800"/>
      </a:accent5>
      <a:accent6>
        <a:srgbClr val="70AD47"/>
      </a:accent6>
      <a:hlink>
        <a:srgbClr val="0563C1"/>
      </a:hlink>
      <a:folHlink>
        <a:srgbClr val="954F72"/>
      </a:folHlink>
    </a:clrScheme>
    <a:fontScheme name="MNB séma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-té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59D82F22-8C12-49ED-9B02-0DE281DA6CCC}" vid="{B62070E2-8DAD-4C8D-8BC5-F50A9BF3ACF0}"/>
    </a:ext>
  </a:extLst>
</a:theme>
</file>

<file path=ppt/theme/theme2.xml><?xml version="1.0" encoding="utf-8"?>
<a:theme xmlns:a="http://schemas.openxmlformats.org/drawingml/2006/main" name="MNB téma 4_3 nyomtatásra">
  <a:themeElements>
    <a:clrScheme name="MNB séma">
      <a:dk1>
        <a:sysClr val="windowText" lastClr="000000"/>
      </a:dk1>
      <a:lt1>
        <a:sysClr val="window" lastClr="FFFFFF"/>
      </a:lt1>
      <a:dk2>
        <a:srgbClr val="0C2148"/>
      </a:dk2>
      <a:lt2>
        <a:srgbClr val="E7E6E6"/>
      </a:lt2>
      <a:accent1>
        <a:srgbClr val="009EE0"/>
      </a:accent1>
      <a:accent2>
        <a:srgbClr val="48A0AE"/>
      </a:accent2>
      <a:accent3>
        <a:srgbClr val="DA0000"/>
      </a:accent3>
      <a:accent4>
        <a:srgbClr val="E57200"/>
      </a:accent4>
      <a:accent5>
        <a:srgbClr val="F6A800"/>
      </a:accent5>
      <a:accent6>
        <a:srgbClr val="70AD47"/>
      </a:accent6>
      <a:hlink>
        <a:srgbClr val="0563C1"/>
      </a:hlink>
      <a:folHlink>
        <a:srgbClr val="954F72"/>
      </a:folHlink>
    </a:clrScheme>
    <a:fontScheme name="MNB séma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-té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59D82F22-8C12-49ED-9B02-0DE281DA6CCC}" vid="{A9582B90-6524-41EB-9FA6-0BA03A9CB94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592</TotalTime>
  <Words>1072</Words>
  <Application>Microsoft Office PowerPoint</Application>
  <PresentationFormat>Diavetítés a képernyőre (4:3 oldalarány)</PresentationFormat>
  <Paragraphs>119</Paragraphs>
  <Slides>12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2</vt:i4>
      </vt:variant>
      <vt:variant>
        <vt:lpstr>Téma</vt:lpstr>
      </vt:variant>
      <vt:variant>
        <vt:i4>2</vt:i4>
      </vt:variant>
      <vt:variant>
        <vt:lpstr>Diacímek</vt:lpstr>
      </vt:variant>
      <vt:variant>
        <vt:i4>12</vt:i4>
      </vt:variant>
    </vt:vector>
  </HeadingPairs>
  <TitlesOfParts>
    <vt:vector size="16" baseType="lpstr">
      <vt:lpstr>Arial</vt:lpstr>
      <vt:lpstr>Calibri</vt:lpstr>
      <vt:lpstr>MNB téma 4_3 új</vt:lpstr>
      <vt:lpstr>MNB téma 4_3 nyomtatásra</vt:lpstr>
      <vt:lpstr>AIFMD adatszolgáltatás HVCA - MNB műhely</vt:lpstr>
      <vt:lpstr>AIFMD adatszolgáltatás műhely</vt:lpstr>
      <vt:lpstr>AIFMD adatszolgáltatás</vt:lpstr>
      <vt:lpstr>MNB Kommunikáció formái</vt:lpstr>
      <vt:lpstr>AIFMD adatszolgáltatás útja</vt:lpstr>
      <vt:lpstr>Gyakori hibák befogadáskor I.</vt:lpstr>
      <vt:lpstr>Gyakori hibák befogadáskor II.</vt:lpstr>
      <vt:lpstr>Adatminőség vizsgálat</vt:lpstr>
      <vt:lpstr>Adatminőségi problémák I.</vt:lpstr>
      <vt:lpstr>Adatminőségi problémák II.</vt:lpstr>
      <vt:lpstr>Adatminőségi problémák III.</vt:lpstr>
      <vt:lpstr>Kérdések, HVCA Szakmai egyeztetés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AIFMD adatszolgáltatás HVCA egyeztetés</dc:title>
  <dc:creator>Vámosi Anikó</dc:creator>
  <cp:lastModifiedBy>STA</cp:lastModifiedBy>
  <cp:revision>13</cp:revision>
  <dcterms:created xsi:type="dcterms:W3CDTF">2023-11-17T13:52:46Z</dcterms:created>
  <dcterms:modified xsi:type="dcterms:W3CDTF">2024-01-11T10:19:30Z</dcterms:modified>
</cp:coreProperties>
</file>